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90" r:id="rId2"/>
    <p:sldId id="257" r:id="rId3"/>
    <p:sldId id="256" r:id="rId4"/>
    <p:sldId id="258" r:id="rId5"/>
    <p:sldId id="259" r:id="rId6"/>
    <p:sldId id="260" r:id="rId7"/>
    <p:sldId id="261" r:id="rId8"/>
    <p:sldId id="262" r:id="rId9"/>
    <p:sldId id="264" r:id="rId10"/>
    <p:sldId id="265" r:id="rId11"/>
    <p:sldId id="268" r:id="rId12"/>
    <p:sldId id="269" r:id="rId13"/>
    <p:sldId id="270" r:id="rId14"/>
    <p:sldId id="271" r:id="rId15"/>
    <p:sldId id="289" r:id="rId16"/>
    <p:sldId id="29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67" r:id="rId30"/>
    <p:sldId id="285" r:id="rId31"/>
    <p:sldId id="287" r:id="rId32"/>
    <p:sldId id="286" r:id="rId33"/>
    <p:sldId id="266" r:id="rId34"/>
    <p:sldId id="28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19.12.2019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19.12.2019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19.12.2019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19.12.2019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19.12.2019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17.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8.xml"/><Relationship Id="rId5" Type="http://schemas.openxmlformats.org/officeDocument/2006/relationships/slide" Target="slide9.xml"/><Relationship Id="rId10" Type="http://schemas.openxmlformats.org/officeDocument/2006/relationships/slide" Target="slide27.xml"/><Relationship Id="rId4" Type="http://schemas.openxmlformats.org/officeDocument/2006/relationships/slide" Target="slide7.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239000" cy="648072"/>
          </a:xfrm>
        </p:spPr>
        <p:txBody>
          <a:bodyPr>
            <a:normAutofit/>
          </a:bodyPr>
          <a:lstStyle/>
          <a:p>
            <a:pPr algn="ctr"/>
            <a:r>
              <a:rPr lang="ru-RU" sz="2000" i="1" dirty="0" smtClean="0">
                <a:latin typeface="Times New Roman" pitchFamily="18" charset="0"/>
                <a:cs typeface="Times New Roman" pitchFamily="18" charset="0"/>
              </a:rPr>
              <a:t>Александрова   Галина    Геннадьевна</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преподаватель</a:t>
            </a:r>
            <a:endParaRPr lang="ru-RU" sz="1400"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ru-RU" sz="2000" i="1" dirty="0" smtClean="0">
                <a:latin typeface="Times New Roman" pitchFamily="18" charset="0"/>
                <a:cs typeface="Times New Roman" pitchFamily="18" charset="0"/>
              </a:rPr>
              <a:t>БПОУ  </a:t>
            </a:r>
            <a:r>
              <a:rPr lang="ru-RU" sz="2000" i="1" dirty="0" smtClean="0">
                <a:latin typeface="Times New Roman" pitchFamily="18" charset="0"/>
                <a:cs typeface="Times New Roman" pitchFamily="18" charset="0"/>
              </a:rPr>
              <a:t>ВО </a:t>
            </a:r>
            <a:r>
              <a:rPr lang="en-US" sz="2000" i="1" dirty="0" smtClean="0">
                <a:latin typeface="Times New Roman" pitchFamily="18" charset="0"/>
                <a:cs typeface="Times New Roman" pitchFamily="18" charset="0"/>
              </a:rPr>
              <a:t>“</a:t>
            </a:r>
            <a:r>
              <a:rPr lang="ru-RU" sz="2000" i="1" dirty="0" smtClean="0">
                <a:latin typeface="Times New Roman" pitchFamily="18" charset="0"/>
                <a:cs typeface="Times New Roman" pitchFamily="18" charset="0"/>
              </a:rPr>
              <a:t>Воронежский базовый медицинский колледж</a:t>
            </a:r>
            <a:r>
              <a:rPr lang="en-US" sz="2000"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г.Воронеж</a:t>
            </a:r>
            <a:endParaRPr lang="ru-RU" sz="1800" i="1" dirty="0" smtClean="0">
              <a:latin typeface="Times New Roman" pitchFamily="18" charset="0"/>
              <a:cs typeface="Times New Roman" pitchFamily="18" charset="0"/>
            </a:endParaRPr>
          </a:p>
          <a:p>
            <a:pPr algn="ctr">
              <a:buNone/>
            </a:pPr>
            <a:r>
              <a:rPr lang="ru-RU" sz="1400" dirty="0" smtClean="0">
                <a:latin typeface="Times New Roman" pitchFamily="18" charset="0"/>
                <a:cs typeface="Times New Roman" pitchFamily="18" charset="0"/>
              </a:rPr>
              <a:t>      2019г</a:t>
            </a:r>
            <a:r>
              <a:rPr lang="ru-RU" sz="1400" dirty="0" smtClean="0">
                <a:latin typeface="Times New Roman" pitchFamily="18" charset="0"/>
                <a:cs typeface="Times New Roman" pitchFamily="18" charset="0"/>
              </a:rPr>
              <a:t>.</a:t>
            </a:r>
          </a:p>
          <a:p>
            <a:pPr algn="ctr">
              <a:buNone/>
            </a:pPr>
            <a:endParaRPr lang="ru-RU" sz="2000" dirty="0" smtClean="0">
              <a:latin typeface="Times New Roman" pitchFamily="18" charset="0"/>
              <a:cs typeface="Times New Roman" pitchFamily="18" charset="0"/>
            </a:endParaRPr>
          </a:p>
          <a:p>
            <a:pPr algn="ctr">
              <a:buNone/>
            </a:pPr>
            <a:endParaRPr lang="ru-RU" sz="2000" dirty="0" smtClean="0">
              <a:latin typeface="Times New Roman" pitchFamily="18" charset="0"/>
              <a:cs typeface="Times New Roman" pitchFamily="18" charset="0"/>
            </a:endParaRPr>
          </a:p>
          <a:p>
            <a:pPr algn="ctr">
              <a:buNone/>
            </a:pPr>
            <a:r>
              <a:rPr lang="ru-RU" sz="2000" b="1" dirty="0" smtClean="0">
                <a:latin typeface="Times New Roman" pitchFamily="18" charset="0"/>
                <a:cs typeface="Times New Roman" pitchFamily="18" charset="0"/>
              </a:rPr>
              <a:t>МАТЕМАТИЧЕСКАЯ  СТАТИСТИКА </a:t>
            </a:r>
          </a:p>
          <a:p>
            <a:pPr algn="ctr">
              <a:buNone/>
            </a:pPr>
            <a:r>
              <a:rPr lang="ru-RU" sz="2000" b="1" dirty="0" smtClean="0">
                <a:latin typeface="Times New Roman" pitchFamily="18" charset="0"/>
                <a:cs typeface="Times New Roman" pitchFamily="18" charset="0"/>
              </a:rPr>
              <a:t>И   ЕЕ  РОЛЬ  В  МЕДИЦИНЕ  И  ЗДРАВООХРАНЕНИИ</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16672"/>
          </a:xfrm>
        </p:spPr>
        <p:txBody>
          <a:bodyPr>
            <a:normAutofit/>
          </a:bodyPr>
          <a:lstStyle/>
          <a:p>
            <a:pPr algn="ctr"/>
            <a:r>
              <a:rPr lang="ru-RU" sz="2000" b="0" dirty="0" smtClean="0"/>
              <a:t>Учетные признаки-</a:t>
            </a:r>
            <a:endParaRPr lang="ru-RU" sz="2000" b="0" dirty="0"/>
          </a:p>
        </p:txBody>
      </p:sp>
      <p:sp>
        <p:nvSpPr>
          <p:cNvPr id="3" name="Содержимое 2"/>
          <p:cNvSpPr>
            <a:spLocks noGrp="1"/>
          </p:cNvSpPr>
          <p:nvPr>
            <p:ph idx="1"/>
          </p:nvPr>
        </p:nvSpPr>
        <p:spPr>
          <a:xfrm>
            <a:off x="457200" y="1052736"/>
            <a:ext cx="7239000" cy="5403000"/>
          </a:xfrm>
        </p:spPr>
        <p:txBody>
          <a:bodyPr/>
          <a:lstStyle/>
          <a:p>
            <a:pPr>
              <a:buNone/>
            </a:pPr>
            <a:r>
              <a:rPr lang="ru-RU" dirty="0" smtClean="0">
                <a:latin typeface="Times New Roman" pitchFamily="18" charset="0"/>
                <a:cs typeface="Times New Roman" pitchFamily="18" charset="0"/>
              </a:rPr>
              <a:t>   это свойства, характерная черта явления, подлежащая статистическому изучению. Делятся на</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514350" indent="-514350">
              <a:buFont typeface="+mj-lt"/>
              <a:buAutoNum type="arabicPeriod"/>
            </a:pPr>
            <a:r>
              <a:rPr lang="ru-RU" b="1" i="1" dirty="0" smtClean="0">
                <a:latin typeface="Times New Roman" pitchFamily="18" charset="0"/>
                <a:cs typeface="Times New Roman" pitchFamily="18" charset="0"/>
              </a:rPr>
              <a:t>качественные (атрибутивные)</a:t>
            </a:r>
            <a:r>
              <a:rPr lang="ru-RU" dirty="0" smtClean="0">
                <a:latin typeface="Times New Roman" pitchFamily="18" charset="0"/>
                <a:cs typeface="Times New Roman" pitchFamily="18" charset="0"/>
              </a:rPr>
              <a:t> – выражают существенное неотъемлемое свойство предмета. Противоположные качественные признаки (мужчина – женщина, отличник – не отличник)</a:t>
            </a:r>
          </a:p>
          <a:p>
            <a:pPr marL="514350" indent="-514350">
              <a:buFont typeface="+mj-lt"/>
              <a:buAutoNum type="arabicPeriod"/>
            </a:pPr>
            <a:r>
              <a:rPr lang="ru-RU" b="1" i="1" dirty="0" smtClean="0">
                <a:latin typeface="Times New Roman" pitchFamily="18" charset="0"/>
                <a:cs typeface="Times New Roman" pitchFamily="18" charset="0"/>
              </a:rPr>
              <a:t>количественные</a:t>
            </a:r>
            <a:r>
              <a:rPr lang="ru-RU" dirty="0" smtClean="0">
                <a:latin typeface="Times New Roman" pitchFamily="18" charset="0"/>
                <a:cs typeface="Times New Roman" pitchFamily="18" charset="0"/>
              </a:rPr>
              <a:t> – отдельные значения различают по величине ( возраст, рост, вес)</a:t>
            </a:r>
          </a:p>
          <a:p>
            <a:pPr marL="514350" indent="-514350">
              <a:buFont typeface="+mj-lt"/>
              <a:buAutoNum type="arabicPeriod"/>
            </a:pPr>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b="1" i="1" dirty="0" smtClean="0"/>
              <a:t>Статистические данные</a:t>
            </a:r>
            <a:r>
              <a:rPr lang="ru-RU" dirty="0" smtClean="0"/>
              <a:t> – сведения о числе объектов какой – либо обширной совокупности, обладающих теми или иными признаками ( например, число студентов, родившихся в 2000г. Являются исходным материалом для любого статистического исследования. На основании статистических данных можно сделать научно обоснованные выводы. Для этого статистические данные должны быть предварительно определенным образом систематизированы и обработаны.</a:t>
            </a:r>
          </a:p>
          <a:p>
            <a:r>
              <a:rPr lang="ru-RU" dirty="0" smtClean="0"/>
              <a:t>Одним из основных методов обработки статистических данных является </a:t>
            </a:r>
            <a:r>
              <a:rPr lang="ru-RU" b="1" i="1" dirty="0" smtClean="0"/>
              <a:t>выборочный метод</a:t>
            </a:r>
            <a:r>
              <a:rPr lang="ru-RU" dirty="0" smtClean="0"/>
              <a:t>. При выборочном исследовании из всей совокупности отбирают некоторым образом определенное число объектов и только их подвергают исследованию.</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b="1" i="1" dirty="0" smtClean="0">
                <a:latin typeface="Times New Roman" pitchFamily="18" charset="0"/>
                <a:cs typeface="Times New Roman" pitchFamily="18" charset="0"/>
              </a:rPr>
              <a:t>Генеральная совокупность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совокупность</a:t>
            </a:r>
            <a:r>
              <a:rPr lang="ru-RU" dirty="0" smtClean="0">
                <a:latin typeface="Times New Roman" pitchFamily="18" charset="0"/>
                <a:cs typeface="Times New Roman" pitchFamily="18" charset="0"/>
              </a:rPr>
              <a:t> всех исследуемых объектов. Генеральную совокупность образуют, например, все больные с данным диагнозом, все новорожденные дети и т. д. Общую сумму членов генеральной совокупности называют ее объемом и обозначают буквой   </a:t>
            </a:r>
            <a:r>
              <a:rPr lang="en-US" dirty="0" smtClean="0">
                <a:latin typeface="Times New Roman" pitchFamily="18" charset="0"/>
                <a:cs typeface="Times New Roman" pitchFamily="18" charset="0"/>
              </a:rPr>
              <a:t>N</a:t>
            </a:r>
            <a:r>
              <a:rPr lang="ru-RU" dirty="0" smtClean="0">
                <a:latin typeface="Times New Roman" pitchFamily="18" charset="0"/>
                <a:cs typeface="Times New Roman" pitchFamily="18" charset="0"/>
              </a:rPr>
              <a:t>. Теоретически  объем генеральной совокупности ничем не ограничен . Поэтому обычно изучается какая-то часть объектов генеральной совокупности – выборка. </a:t>
            </a:r>
          </a:p>
          <a:p>
            <a:r>
              <a:rPr lang="ru-RU" b="1" i="1" dirty="0" smtClean="0">
                <a:latin typeface="Times New Roman" pitchFamily="18" charset="0"/>
                <a:cs typeface="Times New Roman" pitchFamily="18" charset="0"/>
              </a:rPr>
              <a:t>Выборочная совокупность (выборка)</a:t>
            </a:r>
            <a:r>
              <a:rPr lang="ru-RU" dirty="0" smtClean="0">
                <a:latin typeface="Times New Roman" pitchFamily="18" charset="0"/>
                <a:cs typeface="Times New Roman" pitchFamily="18" charset="0"/>
              </a:rPr>
              <a:t> – набор  случайно отобранных объектов из генеральной совокупности.</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04704"/>
          </a:xfrm>
        </p:spPr>
        <p:txBody>
          <a:bodyPr>
            <a:normAutofit/>
          </a:bodyPr>
          <a:lstStyle/>
          <a:p>
            <a:pPr algn="ctr"/>
            <a:r>
              <a:rPr lang="ru-RU" sz="2400" dirty="0" smtClean="0"/>
              <a:t>САНИТАРНАЯ  (МЕДИЦИНСКАЯ )  СТАТИСТИКА</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457200" y="908720"/>
            <a:ext cx="7239000" cy="3744416"/>
          </a:xfrm>
        </p:spPr>
        <p:txBody>
          <a:bodyPr>
            <a:normAutofit fontScale="70000" lnSpcReduction="20000"/>
          </a:bodyPr>
          <a:lstStyle/>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Санитарную </a:t>
            </a:r>
            <a:r>
              <a:rPr lang="ru-RU" dirty="0" smtClean="0">
                <a:latin typeface="Times New Roman" pitchFamily="18" charset="0"/>
                <a:cs typeface="Times New Roman" pitchFamily="18" charset="0"/>
              </a:rPr>
              <a:t>статистику можно назвать одним из важнейших разделов социальной статистики, позволяющих сделать заключение о главном факторе развития страны – о здоровье населения, о безопасности среды обитания для здоровья человека.</a:t>
            </a:r>
          </a:p>
          <a:p>
            <a:pPr>
              <a:buNone/>
            </a:pPr>
            <a:r>
              <a:rPr lang="ru-RU" b="1" i="1" dirty="0" smtClean="0">
                <a:latin typeface="Times New Roman" pitchFamily="18" charset="0"/>
                <a:cs typeface="Times New Roman" pitchFamily="18" charset="0"/>
              </a:rPr>
              <a:t>     Санитарная статистика</a:t>
            </a:r>
            <a:r>
              <a:rPr lang="ru-RU" dirty="0" smtClean="0">
                <a:latin typeface="Times New Roman" pitchFamily="18" charset="0"/>
                <a:cs typeface="Times New Roman" pitchFamily="18" charset="0"/>
              </a:rPr>
              <a:t> в Статистическом словаре трактуется так:  “</a:t>
            </a:r>
            <a:r>
              <a:rPr lang="ru-RU" b="1" i="1" dirty="0" smtClean="0">
                <a:latin typeface="Times New Roman" pitchFamily="18" charset="0"/>
                <a:cs typeface="Times New Roman" pitchFamily="18" charset="0"/>
              </a:rPr>
              <a:t>Отрасль  социальной статистики, изучающая количественные характеристики состояния здоровья населения, развития системы здравоохранения, определяет степень интенсивности влияния на них социально-экономических факторов, а также занимается приложением статистических методов к обработке и анализу результатов клинических и лабораторных исследований</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Термин  </a:t>
            </a:r>
            <a:r>
              <a:rPr lang="ru-RU" dirty="0" smtClean="0">
                <a:latin typeface="Times New Roman" pitchFamily="18" charset="0"/>
                <a:cs typeface="Times New Roman" pitchFamily="18" charset="0"/>
              </a:rPr>
              <a:t>“ санитарная статистика“  употребляется довольно редко – чаще данная отрасль статистики называется   “ статистика здоровья и медицинского обслуживания населения“.</a:t>
            </a:r>
          </a:p>
          <a:p>
            <a:endParaRPr lang="ru-RU" dirty="0"/>
          </a:p>
        </p:txBody>
      </p:sp>
      <p:pic>
        <p:nvPicPr>
          <p:cNvPr id="4" name="Рисунок 3" descr="http://aids-infocenter.ru/wp-content/uploads/2018/12/statitstika-300x295.jpg"/>
          <p:cNvPicPr/>
          <p:nvPr/>
        </p:nvPicPr>
        <p:blipFill>
          <a:blip r:embed="rId2" cstate="print"/>
          <a:srcRect/>
          <a:stretch>
            <a:fillRect/>
          </a:stretch>
        </p:blipFill>
        <p:spPr bwMode="auto">
          <a:xfrm>
            <a:off x="899592" y="4581128"/>
            <a:ext cx="2857500" cy="1944215"/>
          </a:xfrm>
          <a:prstGeom prst="rect">
            <a:avLst/>
          </a:prstGeom>
          <a:noFill/>
          <a:ln w="9525">
            <a:noFill/>
            <a:miter lim="800000"/>
            <a:headEnd/>
            <a:tailEnd/>
          </a:ln>
        </p:spPr>
      </p:pic>
      <p:sp>
        <p:nvSpPr>
          <p:cNvPr id="5" name="Скругленный прямоугольник 4"/>
          <p:cNvSpPr/>
          <p:nvPr/>
        </p:nvSpPr>
        <p:spPr>
          <a:xfrm>
            <a:off x="6084168" y="5661248"/>
            <a:ext cx="136815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320040"/>
            <a:ext cx="4536504" cy="1143000"/>
          </a:xfrm>
        </p:spPr>
        <p:txBody>
          <a:bodyPr/>
          <a:lstStyle/>
          <a:p>
            <a:endParaRPr lang="ru-RU" dirty="0"/>
          </a:p>
        </p:txBody>
      </p:sp>
      <p:sp>
        <p:nvSpPr>
          <p:cNvPr id="3" name="Содержимое 2"/>
          <p:cNvSpPr>
            <a:spLocks noGrp="1"/>
          </p:cNvSpPr>
          <p:nvPr>
            <p:ph idx="1"/>
          </p:nvPr>
        </p:nvSpPr>
        <p:spPr>
          <a:xfrm>
            <a:off x="457200" y="2060848"/>
            <a:ext cx="7239000" cy="4464496"/>
          </a:xfrm>
        </p:spPr>
        <p:txBody>
          <a:bodyPr>
            <a:normAutofit fontScale="70000" lnSpcReduction="20000"/>
          </a:bodyPr>
          <a:lstStyle/>
          <a:p>
            <a:pPr>
              <a:buNone/>
            </a:pPr>
            <a:r>
              <a:rPr lang="ru-RU" dirty="0" smtClean="0">
                <a:latin typeface="Times New Roman" pitchFamily="18" charset="0"/>
                <a:cs typeface="Times New Roman" pitchFamily="18" charset="0"/>
              </a:rPr>
              <a:t>     В </a:t>
            </a:r>
            <a:r>
              <a:rPr lang="ru-RU" dirty="0" smtClean="0">
                <a:latin typeface="Times New Roman" pitchFamily="18" charset="0"/>
                <a:cs typeface="Times New Roman" pitchFamily="18" charset="0"/>
              </a:rPr>
              <a:t>Статистическом словаре перечисляются и </a:t>
            </a:r>
            <a:r>
              <a:rPr lang="ru-RU" b="1" u="sng" dirty="0" smtClean="0">
                <a:latin typeface="Times New Roman" pitchFamily="18" charset="0"/>
                <a:cs typeface="Times New Roman" pitchFamily="18" charset="0"/>
              </a:rPr>
              <a:t>задачи санитарной статистики</a:t>
            </a:r>
            <a:r>
              <a:rPr lang="ru-RU" dirty="0" smtClean="0">
                <a:latin typeface="Times New Roman" pitchFamily="18" charset="0"/>
                <a:cs typeface="Times New Roman" pitchFamily="18" charset="0"/>
              </a:rPr>
              <a:t>:   “ …</a:t>
            </a:r>
            <a:r>
              <a:rPr lang="ru-RU" u="sng" dirty="0" smtClean="0">
                <a:latin typeface="Times New Roman" pitchFamily="18" charset="0"/>
                <a:cs typeface="Times New Roman" pitchFamily="18" charset="0"/>
              </a:rPr>
              <a:t>своевременное получение и разработка данных о заболеваемости, смертности, инвалидности, физическом развитии населения в целом и отдельных его групп, о размещении, состоянии, оснащении, медицинских кадрах учреждений здравоохранения, клинических и лабораторных исследованиях</a:t>
            </a:r>
            <a:r>
              <a:rPr lang="ru-RU" dirty="0" smtClean="0">
                <a:latin typeface="Times New Roman" pitchFamily="18" charset="0"/>
                <a:cs typeface="Times New Roman" pitchFamily="18" charset="0"/>
              </a:rPr>
              <a:t> “.  </a:t>
            </a:r>
          </a:p>
          <a:p>
            <a:pPr>
              <a:buNone/>
            </a:pPr>
            <a:r>
              <a:rPr lang="ru-RU" dirty="0" smtClean="0">
                <a:latin typeface="Times New Roman" pitchFamily="18" charset="0"/>
                <a:cs typeface="Times New Roman" pitchFamily="18" charset="0"/>
              </a:rPr>
              <a:t>Санитарная статистика необходима для:</a:t>
            </a:r>
          </a:p>
          <a:p>
            <a:pPr lvl="0"/>
            <a:r>
              <a:rPr lang="ru-RU" dirty="0" smtClean="0">
                <a:latin typeface="Times New Roman" pitchFamily="18" charset="0"/>
                <a:cs typeface="Times New Roman" pitchFamily="18" charset="0"/>
              </a:rPr>
              <a:t>подготовки федеральных и региональных программ медицинского обслуживания населения, страхования, развития социальной инфраструктуры (строительства и реконструкции жилья, магазинов, клубов, стадионов, спортивных площадок и т.д.);</a:t>
            </a:r>
          </a:p>
          <a:p>
            <a:pPr lvl="0"/>
            <a:r>
              <a:rPr lang="ru-RU" dirty="0" smtClean="0">
                <a:latin typeface="Times New Roman" pitchFamily="18" charset="0"/>
                <a:cs typeface="Times New Roman" pitchFamily="18" charset="0"/>
              </a:rPr>
              <a:t>программ по охране труда, жилищной программы, оказания социальной помощи и других социальных программ;</a:t>
            </a:r>
          </a:p>
          <a:p>
            <a:pPr lvl="0"/>
            <a:r>
              <a:rPr lang="ru-RU" dirty="0" smtClean="0">
                <a:latin typeface="Times New Roman" pitchFamily="18" charset="0"/>
                <a:cs typeface="Times New Roman" pitchFamily="18" charset="0"/>
              </a:rPr>
              <a:t>популяризации здорового образа жизни</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проведения мероприятий по обеспечению безопасности окружающей среды для здоровья человека и т.д.</a:t>
            </a:r>
          </a:p>
        </p:txBody>
      </p:sp>
      <p:pic>
        <p:nvPicPr>
          <p:cNvPr id="5" name="Рисунок 4" descr="https://st.depositphotos.com/1518767/3853/i/950/depositphotos_38530061-stock-photo-smiling-doctor-holding-pen-and.jpg"/>
          <p:cNvPicPr/>
          <p:nvPr/>
        </p:nvPicPr>
        <p:blipFill>
          <a:blip r:embed="rId2" cstate="print"/>
          <a:srcRect/>
          <a:stretch>
            <a:fillRect/>
          </a:stretch>
        </p:blipFill>
        <p:spPr bwMode="auto">
          <a:xfrm>
            <a:off x="1331640" y="188640"/>
            <a:ext cx="5976664"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60688"/>
          </a:xfrm>
        </p:spPr>
        <p:txBody>
          <a:bodyPr>
            <a:normAutofit fontScale="90000"/>
          </a:bodyPr>
          <a:lstStyle/>
          <a:p>
            <a:pPr algn="ctr"/>
            <a:r>
              <a:rPr lang="ru-RU" sz="1800" dirty="0" smtClean="0"/>
              <a:t>Источниками данных санитарной статистики являются:</a:t>
            </a:r>
            <a:br>
              <a:rPr lang="ru-RU" sz="1800" dirty="0" smtClean="0"/>
            </a:br>
            <a:endParaRPr lang="ru-RU" sz="1800" dirty="0"/>
          </a:p>
        </p:txBody>
      </p:sp>
      <p:sp>
        <p:nvSpPr>
          <p:cNvPr id="3" name="Текст 2"/>
          <p:cNvSpPr>
            <a:spLocks noGrp="1"/>
          </p:cNvSpPr>
          <p:nvPr>
            <p:ph type="body" idx="1"/>
          </p:nvPr>
        </p:nvSpPr>
        <p:spPr>
          <a:xfrm>
            <a:off x="457200" y="1772816"/>
            <a:ext cx="3520440" cy="4551784"/>
          </a:xfrm>
        </p:spPr>
        <p:txBody>
          <a:bodyPr/>
          <a:lstStyle/>
          <a:p>
            <a:endParaRPr lang="ru-RU" dirty="0"/>
          </a:p>
        </p:txBody>
      </p:sp>
      <p:sp>
        <p:nvSpPr>
          <p:cNvPr id="4" name="Текст 3"/>
          <p:cNvSpPr>
            <a:spLocks noGrp="1"/>
          </p:cNvSpPr>
          <p:nvPr>
            <p:ph type="body" sz="half" idx="3"/>
          </p:nvPr>
        </p:nvSpPr>
        <p:spPr>
          <a:xfrm>
            <a:off x="5364088" y="2204864"/>
            <a:ext cx="2407168" cy="3672408"/>
          </a:xfrm>
        </p:spPr>
        <p:txBody>
          <a:bodyPr/>
          <a:lstStyle/>
          <a:p>
            <a:endParaRPr lang="ru-RU" dirty="0"/>
          </a:p>
        </p:txBody>
      </p:sp>
      <p:sp>
        <p:nvSpPr>
          <p:cNvPr id="5" name="Содержимое 4"/>
          <p:cNvSpPr>
            <a:spLocks noGrp="1"/>
          </p:cNvSpPr>
          <p:nvPr>
            <p:ph sz="quarter" idx="2"/>
          </p:nvPr>
        </p:nvSpPr>
        <p:spPr>
          <a:xfrm>
            <a:off x="539552" y="1772816"/>
            <a:ext cx="3528392" cy="4536504"/>
          </a:xfrm>
        </p:spPr>
        <p:txBody>
          <a:bodyPr>
            <a:normAutofit fontScale="92500" lnSpcReduction="20000"/>
          </a:bodyPr>
          <a:lstStyle/>
          <a:p>
            <a:pPr lvl="0"/>
            <a:r>
              <a:rPr lang="ru-RU" sz="2600" dirty="0" smtClean="0">
                <a:latin typeface="Times New Roman" pitchFamily="18" charset="0"/>
                <a:cs typeface="Times New Roman" pitchFamily="18" charset="0"/>
              </a:rPr>
              <a:t>первичная учетная медицинская документация, которая ежедневно веется в учреждениях здравоохранения;</a:t>
            </a:r>
          </a:p>
          <a:p>
            <a:pPr lvl="0"/>
            <a:r>
              <a:rPr lang="ru-RU" sz="2600" dirty="0" smtClean="0">
                <a:latin typeface="Times New Roman" pitchFamily="18" charset="0"/>
                <a:cs typeface="Times New Roman" pitchFamily="18" charset="0"/>
              </a:rPr>
              <a:t>статистическая отчетность</a:t>
            </a:r>
            <a:r>
              <a:rPr lang="en-US" sz="2600" dirty="0" smtClean="0">
                <a:latin typeface="Times New Roman" pitchFamily="18" charset="0"/>
                <a:cs typeface="Times New Roman" pitchFamily="18" charset="0"/>
              </a:rPr>
              <a:t>;</a:t>
            </a:r>
            <a:endParaRPr lang="ru-RU" sz="2600" dirty="0" smtClean="0">
              <a:latin typeface="Times New Roman" pitchFamily="18" charset="0"/>
              <a:cs typeface="Times New Roman" pitchFamily="18" charset="0"/>
            </a:endParaRPr>
          </a:p>
          <a:p>
            <a:pPr lvl="0"/>
            <a:r>
              <a:rPr lang="ru-RU" sz="2600" dirty="0" smtClean="0">
                <a:latin typeface="Times New Roman" pitchFamily="18" charset="0"/>
                <a:cs typeface="Times New Roman" pitchFamily="18" charset="0"/>
              </a:rPr>
              <a:t>единовременные учеты, лабораторные и клинические выборочные и социальные обследования</a:t>
            </a:r>
            <a:r>
              <a:rPr lang="ru-RU" sz="2600" dirty="0" smtClean="0">
                <a:latin typeface="Times New Roman" pitchFamily="18" charset="0"/>
                <a:cs typeface="Times New Roman" pitchFamily="18" charset="0"/>
              </a:rPr>
              <a:t>.</a:t>
            </a:r>
            <a:endParaRPr lang="ru-RU" sz="2600" dirty="0" smtClean="0">
              <a:latin typeface="Times New Roman" pitchFamily="18" charset="0"/>
              <a:cs typeface="Times New Roman" pitchFamily="18" charset="0"/>
            </a:endParaRPr>
          </a:p>
        </p:txBody>
      </p:sp>
      <p:pic>
        <p:nvPicPr>
          <p:cNvPr id="7" name="Содержимое 6" descr="https://d2gg9evh47fn9z.cloudfront.net/800px_COLOURBOX3608249.jpg"/>
          <p:cNvPicPr>
            <a:picLocks noGrp="1"/>
          </p:cNvPicPr>
          <p:nvPr>
            <p:ph sz="quarter" idx="4"/>
          </p:nvPr>
        </p:nvPicPr>
        <p:blipFill>
          <a:blip r:embed="rId2" cstate="print"/>
          <a:srcRect/>
          <a:stretch>
            <a:fillRect/>
          </a:stretch>
        </p:blipFill>
        <p:spPr bwMode="auto">
          <a:xfrm>
            <a:off x="4355976" y="1196752"/>
            <a:ext cx="3672408" cy="540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dirty="0" smtClean="0">
                <a:latin typeface="Times New Roman" pitchFamily="18" charset="0"/>
                <a:cs typeface="Times New Roman" pitchFamily="18" charset="0"/>
              </a:rPr>
              <a:t> Отдел статистики</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a:buNone/>
            </a:pPr>
            <a:r>
              <a:rPr lang="ru-RU" dirty="0" smtClean="0">
                <a:latin typeface="Times New Roman" pitchFamily="18" charset="0"/>
                <a:cs typeface="Times New Roman" pitchFamily="18" charset="0"/>
              </a:rPr>
              <a:t>входит в структуру практически  каждого лечебно-профилактического учреждения (ЛПУ).</a:t>
            </a:r>
          </a:p>
          <a:p>
            <a:pPr>
              <a:buNone/>
            </a:pPr>
            <a:r>
              <a:rPr lang="ru-RU" dirty="0" smtClean="0">
                <a:latin typeface="Times New Roman" pitchFamily="18" charset="0"/>
                <a:cs typeface="Times New Roman" pitchFamily="18" charset="0"/>
              </a:rPr>
              <a:t>      Государственная  отчетность по здравоохранению позволяет количественно охарактеризовать состояние и изменение здоровья населения.</a:t>
            </a: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Санитарная (медицинская) статистика является одной из основных отраслей статистической науки и важнейшим методическим разделом социальной гигиены и организации здравоохранения.</a:t>
            </a:r>
          </a:p>
          <a:p>
            <a:pPr>
              <a:buNone/>
            </a:pPr>
            <a:endParaRPr lang="ru-RU" dirty="0" smtClean="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vertassets.blob.core.windows.net/image/07631445/07631445-b555-4459-aaa5-a19500daa54c/charts.jpg"/>
          <p:cNvPicPr/>
          <p:nvPr/>
        </p:nvPicPr>
        <p:blipFill>
          <a:blip r:embed="rId2" cstate="print"/>
          <a:srcRect/>
          <a:stretch>
            <a:fillRect/>
          </a:stretch>
        </p:blipFill>
        <p:spPr bwMode="auto">
          <a:xfrm>
            <a:off x="5220072" y="188640"/>
            <a:ext cx="2808312" cy="284482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2400" dirty="0" smtClean="0"/>
              <a:t>Задачи санитарной (медицинской ) статистики</a:t>
            </a:r>
            <a:r>
              <a:rPr lang="en-US" sz="2400" dirty="0" smtClean="0"/>
              <a:t>:</a:t>
            </a:r>
            <a:r>
              <a:rPr lang="ru-RU" sz="2400" dirty="0" smtClean="0"/>
              <a:t/>
            </a:r>
            <a:br>
              <a:rPr lang="ru-RU" sz="2400" dirty="0" smtClean="0"/>
            </a:br>
            <a:endParaRPr lang="ru-RU" sz="2400" dirty="0"/>
          </a:p>
        </p:txBody>
      </p:sp>
      <p:sp>
        <p:nvSpPr>
          <p:cNvPr id="3" name="Содержимое 2"/>
          <p:cNvSpPr>
            <a:spLocks noGrp="1"/>
          </p:cNvSpPr>
          <p:nvPr>
            <p:ph idx="1"/>
          </p:nvPr>
        </p:nvSpPr>
        <p:spPr/>
        <p:txBody>
          <a:bodyPr>
            <a:normAutofit fontScale="92500"/>
          </a:bodyPr>
          <a:lstStyle/>
          <a:p>
            <a:pPr lvl="0"/>
            <a:r>
              <a:rPr lang="ru-RU" dirty="0" smtClean="0"/>
              <a:t>определение уровня и сдвигов здоровья отдельных групп населения;</a:t>
            </a:r>
          </a:p>
          <a:p>
            <a:pPr lvl="0"/>
            <a:r>
              <a:rPr lang="ru-RU" dirty="0" smtClean="0"/>
              <a:t>оценка влияния социально-биологических факторов на здоровье населения;</a:t>
            </a:r>
          </a:p>
          <a:p>
            <a:pPr lvl="0"/>
            <a:r>
              <a:rPr lang="ru-RU" dirty="0" smtClean="0"/>
              <a:t>анализ данных о сети, кадрах, деятельности лечебно- профилактических учреждений (ЛПУ);</a:t>
            </a:r>
          </a:p>
          <a:p>
            <a:pPr lvl="0"/>
            <a:r>
              <a:rPr lang="ru-RU" dirty="0" smtClean="0"/>
              <a:t>определение эффективности лечебно-профилактических мероприятий:</a:t>
            </a:r>
          </a:p>
          <a:p>
            <a:pPr lvl="0"/>
            <a:r>
              <a:rPr lang="ru-RU" dirty="0" smtClean="0"/>
              <a:t>использование санитарных методов в экспериментальных, клинико-биологических, социально-гигиенических исследованиях.</a:t>
            </a:r>
          </a:p>
          <a:p>
            <a:endParaRPr lang="ru-RU" dirty="0"/>
          </a:p>
        </p:txBody>
      </p:sp>
      <p:sp>
        <p:nvSpPr>
          <p:cNvPr id="5" name="Скругленный прямоугольник 4"/>
          <p:cNvSpPr/>
          <p:nvPr/>
        </p:nvSpPr>
        <p:spPr>
          <a:xfrm>
            <a:off x="6876256" y="6525344"/>
            <a:ext cx="1080120"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smtClean="0"/>
              <a:t>Основные разделы санитарной статистики (статистики здравоохранения):</a:t>
            </a:r>
            <a:br>
              <a:rPr lang="ru-RU" sz="2400" dirty="0" smtClean="0"/>
            </a:br>
            <a:endParaRPr lang="ru-RU" sz="2400" dirty="0"/>
          </a:p>
        </p:txBody>
      </p:sp>
      <p:sp>
        <p:nvSpPr>
          <p:cNvPr id="3" name="Содержимое 2"/>
          <p:cNvSpPr>
            <a:spLocks noGrp="1"/>
          </p:cNvSpPr>
          <p:nvPr>
            <p:ph idx="1"/>
          </p:nvPr>
        </p:nvSpPr>
        <p:spPr/>
        <p:txBody>
          <a:bodyPr/>
          <a:lstStyle/>
          <a:p>
            <a:pPr lvl="0"/>
            <a:r>
              <a:rPr lang="ru-RU" dirty="0" smtClean="0"/>
              <a:t>статистика лечебно-профилактической помощи взрослому населению,</a:t>
            </a:r>
          </a:p>
          <a:p>
            <a:pPr lvl="0"/>
            <a:r>
              <a:rPr lang="ru-RU" dirty="0" smtClean="0"/>
              <a:t>статистика службы охраны материнства и детства,</a:t>
            </a:r>
          </a:p>
          <a:p>
            <a:pPr lvl="0"/>
            <a:r>
              <a:rPr lang="ru-RU" dirty="0" smtClean="0"/>
              <a:t>статистика санитарно-профилактической службы,</a:t>
            </a:r>
          </a:p>
          <a:p>
            <a:pPr lvl="0"/>
            <a:r>
              <a:rPr lang="ru-RU" dirty="0" smtClean="0"/>
              <a:t>статистика медицинских кадров и т.д.</a:t>
            </a:r>
            <a:endParaRPr lang="ru-RU" dirty="0"/>
          </a:p>
        </p:txBody>
      </p:sp>
      <p:sp>
        <p:nvSpPr>
          <p:cNvPr id="4" name="Скругленный прямоугольник 3"/>
          <p:cNvSpPr/>
          <p:nvPr/>
        </p:nvSpPr>
        <p:spPr>
          <a:xfrm>
            <a:off x="4932040" y="5661248"/>
            <a:ext cx="144016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320040"/>
            <a:ext cx="4608512" cy="1143000"/>
          </a:xfrm>
        </p:spPr>
        <p:txBody>
          <a:bodyPr/>
          <a:lstStyle/>
          <a:p>
            <a:endParaRPr lang="ru-RU" dirty="0"/>
          </a:p>
        </p:txBody>
      </p:sp>
      <p:sp>
        <p:nvSpPr>
          <p:cNvPr id="3" name="Содержимое 2"/>
          <p:cNvSpPr>
            <a:spLocks noGrp="1"/>
          </p:cNvSpPr>
          <p:nvPr>
            <p:ph idx="1"/>
          </p:nvPr>
        </p:nvSpPr>
        <p:spPr>
          <a:xfrm>
            <a:off x="457200" y="1700808"/>
            <a:ext cx="7239000" cy="5157192"/>
          </a:xfrm>
        </p:spPr>
        <p:txBody>
          <a:bodyPr>
            <a:normAutofit fontScale="85000" lnSpcReduction="10000"/>
          </a:bodyPr>
          <a:lstStyle/>
          <a:p>
            <a:r>
              <a:rPr lang="ru-RU" dirty="0" smtClean="0">
                <a:latin typeface="Times New Roman" pitchFamily="18" charset="0"/>
                <a:cs typeface="Times New Roman" pitchFamily="18" charset="0"/>
              </a:rPr>
              <a:t>Годовая отчетность, нацеленная   на сбор данных по территориальным единицам:</a:t>
            </a:r>
          </a:p>
          <a:p>
            <a:pPr lvl="0"/>
            <a:r>
              <a:rPr lang="ru-RU" dirty="0" smtClean="0">
                <a:latin typeface="Times New Roman" pitchFamily="18" charset="0"/>
                <a:cs typeface="Times New Roman" pitchFamily="18" charset="0"/>
              </a:rPr>
              <a:t>“ Отчет о числе заболеваний, зарегистрированных у больных, проживающих в районе обслуживания в ЛПУ “  (форма№12);</a:t>
            </a:r>
          </a:p>
          <a:p>
            <a:pPr lvl="0"/>
            <a:r>
              <a:rPr lang="ru-RU" dirty="0" smtClean="0">
                <a:latin typeface="Times New Roman" pitchFamily="18" charset="0"/>
                <a:cs typeface="Times New Roman" pitchFamily="18" charset="0"/>
              </a:rPr>
              <a:t>“ Отчет о санитарном состоянии района, города, области, края, республики“  (форма №18);</a:t>
            </a:r>
          </a:p>
          <a:p>
            <a:pPr lvl="0"/>
            <a:r>
              <a:rPr lang="ru-RU" dirty="0" smtClean="0">
                <a:latin typeface="Times New Roman" pitchFamily="18" charset="0"/>
                <a:cs typeface="Times New Roman" pitchFamily="18" charset="0"/>
              </a:rPr>
              <a:t>“ Отчет о сети и деятельности медицинских учреждений“ (форма №47);</a:t>
            </a:r>
          </a:p>
          <a:p>
            <a:pPr lvl="0"/>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Отчет ЛПУ</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(форма №30)</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“Листок учета движения больных “ (форма №007-У);</a:t>
            </a:r>
          </a:p>
          <a:p>
            <a:pPr lvl="0"/>
            <a:r>
              <a:rPr lang="ru-RU" dirty="0" smtClean="0">
                <a:latin typeface="Times New Roman" pitchFamily="18" charset="0"/>
                <a:cs typeface="Times New Roman" pitchFamily="18" charset="0"/>
              </a:rPr>
              <a:t>“ Отчет об инфекционных и паразитических заболеваниях“ (форма №1);</a:t>
            </a:r>
          </a:p>
          <a:p>
            <a:pPr lvl="0"/>
            <a:r>
              <a:rPr lang="ru-RU" dirty="0" smtClean="0">
                <a:latin typeface="Times New Roman" pitchFamily="18" charset="0"/>
                <a:cs typeface="Times New Roman" pitchFamily="18" charset="0"/>
              </a:rPr>
              <a:t>“ Отчет  о результатах исследования крови на СПИД“ (форма №4).</a:t>
            </a:r>
          </a:p>
          <a:p>
            <a:endParaRPr lang="ru-RU" dirty="0"/>
          </a:p>
        </p:txBody>
      </p:sp>
      <p:pic>
        <p:nvPicPr>
          <p:cNvPr id="4" name="Рисунок 3" descr="https://images.golos.io/DQmZxUsCA6QFt9B1uVGV3P2frz4TPLJQA3xgHUZrqy3WCuT/306121862bdf.jpg"/>
          <p:cNvPicPr/>
          <p:nvPr/>
        </p:nvPicPr>
        <p:blipFill>
          <a:blip r:embed="rId2" cstate="print"/>
          <a:srcRect/>
          <a:stretch>
            <a:fillRect/>
          </a:stretch>
        </p:blipFill>
        <p:spPr bwMode="auto">
          <a:xfrm>
            <a:off x="1475656" y="0"/>
            <a:ext cx="4968552" cy="16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2" action="ppaction://hlinksldjump"/>
              </a:rPr>
              <a:t>Понятие медицинской статистики.</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3" action="ppaction://hlinksldjump"/>
              </a:rPr>
              <a:t>Задачи статистической науки.</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4" action="ppaction://hlinksldjump"/>
              </a:rPr>
              <a:t>Исследования массовых общественных явлений.</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5" action="ppaction://hlinksldjump"/>
              </a:rPr>
              <a:t>Статистические термины.</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6" action="ppaction://hlinksldjump"/>
              </a:rPr>
              <a:t>Санитарная (медицинская) статистика.</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7" action="ppaction://hlinksldjump"/>
              </a:rPr>
              <a:t>Задачи санитарной статистики.</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8" action="ppaction://hlinksldjump"/>
              </a:rPr>
              <a:t>Основные разделы санитарной статистики (статистики здравоохранения).</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 action="ppaction://noaction"/>
              </a:rPr>
              <a:t>Статистическая совокупность, ее элементы, признаки.</a:t>
            </a: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9" action="ppaction://hlinksldjump"/>
              </a:rPr>
              <a:t>Показатели деятельности ЛПУ.</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10" action="ppaction://hlinksldjump"/>
              </a:rPr>
              <a:t>Контрольные вопросы по теме.</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11" action="ppaction://hlinksldjump"/>
              </a:rPr>
              <a:t>Задачи для самостоятельной работы.</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r>
              <a:rPr lang="ru-RU" sz="2000" dirty="0" smtClean="0">
                <a:solidFill>
                  <a:schemeClr val="tx2">
                    <a:lumMod val="60000"/>
                    <a:lumOff val="40000"/>
                  </a:schemeClr>
                </a:solidFill>
                <a:latin typeface="Times New Roman" pitchFamily="18" charset="0"/>
                <a:cs typeface="Times New Roman" pitchFamily="18" charset="0"/>
                <a:hlinkClick r:id="rId12" action="ppaction://hlinksldjump"/>
              </a:rPr>
              <a:t>Используемая литература.</a:t>
            </a:r>
            <a:endParaRPr lang="ru-RU" sz="2000" dirty="0" smtClean="0">
              <a:solidFill>
                <a:schemeClr val="tx2">
                  <a:lumMod val="60000"/>
                  <a:lumOff val="40000"/>
                </a:schemeClr>
              </a:solidFill>
              <a:latin typeface="Times New Roman" pitchFamily="18" charset="0"/>
              <a:cs typeface="Times New Roman" pitchFamily="18" charset="0"/>
            </a:endParaRPr>
          </a:p>
          <a:p>
            <a:pPr marL="514350" indent="-514350">
              <a:buFont typeface="+mj-lt"/>
              <a:buAutoNum type="arabicPeriod"/>
            </a:pPr>
            <a:endParaRPr lang="ru-RU" sz="2000" dirty="0" smtClean="0">
              <a:latin typeface="Times New Roman" pitchFamily="18" charset="0"/>
              <a:cs typeface="Times New Roman" pitchFamily="18" charset="0"/>
            </a:endParaRPr>
          </a:p>
          <a:p>
            <a:pPr marL="514350" indent="-514350">
              <a:buNone/>
            </a:pPr>
            <a:endParaRPr lang="ru-RU" sz="2000" dirty="0" smtClean="0">
              <a:latin typeface="Times New Roman" pitchFamily="18" charset="0"/>
              <a:cs typeface="Times New Roman" pitchFamily="18" charset="0"/>
            </a:endParaRPr>
          </a:p>
          <a:p>
            <a:pPr marL="514350" indent="-514350">
              <a:buFont typeface="+mj-lt"/>
              <a:buAutoNum type="arabicPeriod"/>
            </a:pPr>
            <a:endParaRPr lang="ru-RU" sz="20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pPr algn="ctr"/>
            <a:r>
              <a:rPr lang="ru-RU" dirty="0" smtClean="0"/>
              <a:t>содержание</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320040"/>
            <a:ext cx="4248472" cy="1143000"/>
          </a:xfrm>
        </p:spPr>
        <p:txBody>
          <a:bodyPr/>
          <a:lstStyle/>
          <a:p>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a:t>
            </a:r>
          </a:p>
          <a:p>
            <a:pPr>
              <a:buNone/>
            </a:pPr>
            <a:r>
              <a:rPr lang="ru-RU" dirty="0" smtClean="0"/>
              <a:t>    Статистическая отчетность не постоянна, она изменяется: вводятся новые формулы, какие-то формы отменяются. Однако эти изменения не затрагивают основной оббьем информации  и ее содержание. Обеспечивается преемственность собираемых данных и тем самым возможность анализа их изменений во времени. Получая информацию через статистическую отчетность, территориальные органы Министерства здравоохранения России и службы государственной статистики обобщают данные  по населенным пунктам, городам, территориям, субъектам Федерации, рассчитывают сводные показатели, анализируют их изменения. Показатели включаются в статистические сборники и публикуются Госкомстатом России, региональными органами государственной статистики в средствах массовой информации.</a:t>
            </a:r>
          </a:p>
          <a:p>
            <a:endParaRPr lang="ru-RU" dirty="0"/>
          </a:p>
        </p:txBody>
      </p:sp>
      <p:pic>
        <p:nvPicPr>
          <p:cNvPr id="4" name="Рисунок 3" descr="https://cdn.pixabay.com/photo/2013/01/26/04/48/statistics-76200_960_720.jpg"/>
          <p:cNvPicPr/>
          <p:nvPr/>
        </p:nvPicPr>
        <p:blipFill>
          <a:blip r:embed="rId2" cstate="print"/>
          <a:srcRect/>
          <a:stretch>
            <a:fillRect/>
          </a:stretch>
        </p:blipFill>
        <p:spPr bwMode="auto">
          <a:xfrm>
            <a:off x="1115616" y="0"/>
            <a:ext cx="5260911" cy="1844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t>СТАТИСТИЧЕСКАЯ СОВОКУПНОСТЬ, </a:t>
            </a:r>
            <a:br>
              <a:rPr lang="ru-RU" sz="2400" dirty="0" smtClean="0"/>
            </a:br>
            <a:r>
              <a:rPr lang="ru-RU" sz="2400" dirty="0" smtClean="0"/>
              <a:t>ЕЕ ЭЛЕМЕНТЫ, ПРИЗНАКИ</a:t>
            </a:r>
            <a:br>
              <a:rPr lang="ru-RU" sz="2400" dirty="0" smtClean="0"/>
            </a:br>
            <a:endParaRPr lang="ru-RU" sz="2400"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Статистическая совокупность – группа, состоящая из множества относительно однородных элементов (единиц наблюдения). (Например, группа оперированных, население на участке, больные стационара, новорожденные на данном участке, пациенты поликлиники, больные на дому и т.д.) Единицы наблюдения – каждое отдельное явление, подлежащее учету, наделенное признаком сходства.</a:t>
            </a:r>
          </a:p>
          <a:p>
            <a:pPr>
              <a:buNone/>
            </a:pPr>
            <a:r>
              <a:rPr lang="ru-RU" dirty="0" smtClean="0"/>
              <a:t>    В большинстве социально – гигиенических исследований учитываемыми признаками являются: пол, возраст, семейное положение, уровень образования, доход, размер жилплощади  на одного человека, масса тела, рост, длительность пребывания в стационаре и др.(количественные признаки, выраженные числом). Различают также факторные и результативные признаки в зависимости от характера влияния: какой признак  на какой влияет (возраст – факторный признак, а рост – результативный).</a:t>
            </a:r>
          </a:p>
          <a:p>
            <a:endParaRPr lang="ru-RU" dirty="0"/>
          </a:p>
        </p:txBody>
      </p:sp>
      <p:sp>
        <p:nvSpPr>
          <p:cNvPr id="4" name="Скругленный прямоугольник 3"/>
          <p:cNvSpPr/>
          <p:nvPr/>
        </p:nvSpPr>
        <p:spPr>
          <a:xfrm>
            <a:off x="6660232" y="6381328"/>
            <a:ext cx="122413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t>ПОКАЗАТЕЛИ  ДЕЯТЕЛЬНОСТИ  ЛПУ</a:t>
            </a:r>
            <a:br>
              <a:rPr lang="ru-RU" sz="2400" dirty="0" smtClean="0"/>
            </a:br>
            <a:endParaRPr lang="ru-RU" sz="2400" dirty="0"/>
          </a:p>
        </p:txBody>
      </p:sp>
      <p:sp>
        <p:nvSpPr>
          <p:cNvPr id="3" name="Содержимое 2"/>
          <p:cNvSpPr>
            <a:spLocks noGrp="1"/>
          </p:cNvSpPr>
          <p:nvPr>
            <p:ph idx="1"/>
          </p:nvPr>
        </p:nvSpPr>
        <p:spPr/>
        <p:txBody>
          <a:bodyPr>
            <a:normAutofit lnSpcReduction="10000"/>
          </a:bodyPr>
          <a:lstStyle/>
          <a:p>
            <a:r>
              <a:rPr lang="ru-RU" dirty="0" smtClean="0"/>
              <a:t>Основные показатели, определяющие деятельность ЛПУ и ФАП:</a:t>
            </a:r>
          </a:p>
          <a:p>
            <a:pPr lvl="0"/>
            <a:r>
              <a:rPr lang="ru-RU" dirty="0" smtClean="0"/>
              <a:t>удельный вес посещений ЛПУ населением;</a:t>
            </a:r>
          </a:p>
          <a:p>
            <a:pPr lvl="0"/>
            <a:r>
              <a:rPr lang="ru-RU" dirty="0" smtClean="0"/>
              <a:t>охват населения целевыми осмотрами для выявления туберкулеза;</a:t>
            </a:r>
          </a:p>
          <a:p>
            <a:pPr lvl="0"/>
            <a:r>
              <a:rPr lang="ru-RU" dirty="0" smtClean="0"/>
              <a:t>охват диспансерным наблюдением</a:t>
            </a:r>
            <a:r>
              <a:rPr lang="en-US" dirty="0" smtClean="0"/>
              <a:t>;</a:t>
            </a:r>
            <a:endParaRPr lang="ru-RU" dirty="0" smtClean="0"/>
          </a:p>
          <a:p>
            <a:pPr lvl="0"/>
            <a:r>
              <a:rPr lang="ru-RU" dirty="0" smtClean="0"/>
              <a:t>среднегодовая занятость койки</a:t>
            </a:r>
            <a:r>
              <a:rPr lang="en-US" dirty="0" smtClean="0"/>
              <a:t>;</a:t>
            </a:r>
            <a:endParaRPr lang="ru-RU" dirty="0" smtClean="0"/>
          </a:p>
          <a:p>
            <a:pPr lvl="0"/>
            <a:r>
              <a:rPr lang="ru-RU" dirty="0" smtClean="0"/>
              <a:t>средняя длительность пребывания больного на койке;</a:t>
            </a:r>
          </a:p>
          <a:p>
            <a:pPr lvl="0"/>
            <a:r>
              <a:rPr lang="ru-RU" dirty="0" smtClean="0"/>
              <a:t>оборот койки</a:t>
            </a:r>
            <a:r>
              <a:rPr lang="en-US" dirty="0" smtClean="0"/>
              <a:t>;</a:t>
            </a:r>
            <a:endParaRPr lang="ru-RU" dirty="0" smtClean="0"/>
          </a:p>
          <a:p>
            <a:pPr lvl="0"/>
            <a:r>
              <a:rPr lang="ru-RU" dirty="0" smtClean="0"/>
              <a:t>больничная деятельность и т.д.</a:t>
            </a:r>
          </a:p>
          <a:p>
            <a:endParaRPr lang="ru-RU" dirty="0"/>
          </a:p>
        </p:txBody>
      </p:sp>
      <p:sp>
        <p:nvSpPr>
          <p:cNvPr id="4" name="Скругленный прямоугольник 3"/>
          <p:cNvSpPr/>
          <p:nvPr/>
        </p:nvSpPr>
        <p:spPr>
          <a:xfrm>
            <a:off x="6300192" y="6309320"/>
            <a:ext cx="122413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600" dirty="0" smtClean="0"/>
              <a:t>Показатели деятельности медицинских учреждений позволяют проводить экономический анализ деятельности ЛПУ.</a:t>
            </a:r>
            <a:br>
              <a:rPr lang="ru-RU" sz="1600" dirty="0" smtClean="0"/>
            </a:br>
            <a:endParaRPr lang="ru-RU" sz="16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dirty="0" smtClean="0"/>
              <a:t>Направления </a:t>
            </a:r>
            <a:r>
              <a:rPr lang="ru-RU" dirty="0" smtClean="0"/>
              <a:t>экономического анализа</a:t>
            </a:r>
            <a:r>
              <a:rPr lang="en-US" dirty="0" smtClean="0"/>
              <a:t>: </a:t>
            </a:r>
            <a:endParaRPr lang="ru-RU" dirty="0" smtClean="0"/>
          </a:p>
          <a:p>
            <a:pPr lvl="0"/>
            <a:r>
              <a:rPr lang="ru-RU" dirty="0" smtClean="0"/>
              <a:t>Использование основных фондов.</a:t>
            </a:r>
          </a:p>
          <a:p>
            <a:pPr lvl="0"/>
            <a:r>
              <a:rPr lang="ru-RU" dirty="0" smtClean="0"/>
              <a:t>Эффективное использование коечного фонда.</a:t>
            </a:r>
          </a:p>
          <a:p>
            <a:pPr lvl="0"/>
            <a:r>
              <a:rPr lang="ru-RU" dirty="0" smtClean="0"/>
              <a:t>Эффективное использование медицинского оборудования.</a:t>
            </a:r>
          </a:p>
          <a:p>
            <a:pPr lvl="0"/>
            <a:r>
              <a:rPr lang="ru-RU" dirty="0" smtClean="0"/>
              <a:t>Оценка финансовых расходов и стоимости медицинской помощи.</a:t>
            </a:r>
          </a:p>
          <a:p>
            <a:pPr lvl="0"/>
            <a:r>
              <a:rPr lang="ru-RU" dirty="0" smtClean="0"/>
              <a:t>Эффективность использования медицинского и прочего персонала.</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7239000" cy="432048"/>
          </a:xfrm>
        </p:spPr>
        <p:txBody>
          <a:bodyPr>
            <a:normAutofit fontScale="90000"/>
          </a:bodyPr>
          <a:lstStyle/>
          <a:p>
            <a:pPr algn="ctr"/>
            <a:r>
              <a:rPr lang="ru-RU" sz="2400" dirty="0" smtClean="0">
                <a:latin typeface="Times New Roman" pitchFamily="18" charset="0"/>
                <a:cs typeface="Times New Roman" pitchFamily="18" charset="0"/>
              </a:rPr>
              <a:t>Эффективность использования коечного фонда </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457200" y="836712"/>
            <a:ext cx="7239000" cy="5619024"/>
          </a:xfrm>
        </p:spPr>
        <p:txBody>
          <a:bodyPr>
            <a:normAutofit fontScale="92500" lnSpcReduction="20000"/>
          </a:bodyPr>
          <a:lstStyle/>
          <a:p>
            <a:r>
              <a:rPr lang="ru-RU" sz="1300" dirty="0" smtClean="0">
                <a:latin typeface="Times New Roman" pitchFamily="18" charset="0"/>
                <a:cs typeface="Times New Roman" pitchFamily="18" charset="0"/>
              </a:rPr>
              <a:t>анализируется на основе следующих источников информации: “ Отчет ЛПУ“ (форма №30) и “Листок учета движения больных “ (форма №007-у). Используемые показатели:</a:t>
            </a:r>
          </a:p>
          <a:p>
            <a:r>
              <a:rPr lang="ru-RU" sz="1300" dirty="0" smtClean="0">
                <a:latin typeface="Times New Roman" pitchFamily="18" charset="0"/>
                <a:cs typeface="Times New Roman" pitchFamily="18" charset="0"/>
              </a:rPr>
              <a:t>-</a:t>
            </a:r>
            <a:r>
              <a:rPr lang="ru-RU" sz="1300" b="1" i="1" dirty="0" smtClean="0">
                <a:latin typeface="Times New Roman" pitchFamily="18" charset="0"/>
                <a:cs typeface="Times New Roman" pitchFamily="18" charset="0"/>
              </a:rPr>
              <a:t>Оборот больничной койки</a:t>
            </a:r>
            <a:r>
              <a:rPr lang="ru-RU"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 характеризует численность больных, находившихся на больничной койке в течение года ( для городских стационаров оптимально 17 – 20)</a:t>
            </a:r>
          </a:p>
          <a:p>
            <a:r>
              <a:rPr lang="ru-RU" sz="1300" dirty="0" smtClean="0">
                <a:latin typeface="Times New Roman" pitchFamily="18" charset="0"/>
                <a:cs typeface="Times New Roman" pitchFamily="18" charset="0"/>
              </a:rPr>
              <a:t>Число пролеченных больных / среднегодовое число коек.</a:t>
            </a:r>
          </a:p>
          <a:p>
            <a:r>
              <a:rPr lang="ru-RU" sz="1500" b="1" dirty="0" smtClean="0">
                <a:latin typeface="Times New Roman" pitchFamily="18" charset="0"/>
                <a:cs typeface="Times New Roman" pitchFamily="18" charset="0"/>
              </a:rPr>
              <a:t>Ф=Д </a:t>
            </a:r>
            <a:r>
              <a:rPr lang="en-US" sz="1500" b="1" dirty="0" smtClean="0">
                <a:latin typeface="Times New Roman" pitchFamily="18" charset="0"/>
                <a:cs typeface="Times New Roman" pitchFamily="18" charset="0"/>
              </a:rPr>
              <a:t>/ </a:t>
            </a:r>
            <a:r>
              <a:rPr lang="ru-RU" sz="1500" b="1" dirty="0" smtClean="0">
                <a:latin typeface="Times New Roman" pitchFamily="18" charset="0"/>
                <a:cs typeface="Times New Roman" pitchFamily="18" charset="0"/>
              </a:rPr>
              <a:t>П</a:t>
            </a:r>
          </a:p>
          <a:p>
            <a:r>
              <a:rPr lang="ru-RU" sz="1300" dirty="0" smtClean="0">
                <a:latin typeface="Times New Roman" pitchFamily="18" charset="0"/>
                <a:cs typeface="Times New Roman" pitchFamily="18" charset="0"/>
              </a:rPr>
              <a:t>-</a:t>
            </a:r>
            <a:r>
              <a:rPr lang="ru-RU" sz="1300" b="1" i="1" dirty="0" smtClean="0">
                <a:latin typeface="Times New Roman" pitchFamily="18" charset="0"/>
                <a:cs typeface="Times New Roman" pitchFamily="18" charset="0"/>
              </a:rPr>
              <a:t>Функция больничной койки</a:t>
            </a:r>
            <a:r>
              <a:rPr lang="ru-RU"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Ф) – плановый показатель, отражающий возможность обслуживать одной койкой определенное количество больных, рассчитывает  </a:t>
            </a:r>
          </a:p>
          <a:p>
            <a:pPr>
              <a:buNone/>
            </a:pPr>
            <a:r>
              <a:rPr lang="ru-RU" sz="1300" dirty="0" smtClean="0">
                <a:latin typeface="Times New Roman" pitchFamily="18" charset="0"/>
                <a:cs typeface="Times New Roman" pitchFamily="18" charset="0"/>
              </a:rPr>
              <a:t>где Д – среднегодовая занятость койки с учетом профиля,</a:t>
            </a:r>
          </a:p>
          <a:p>
            <a:pPr>
              <a:buNone/>
            </a:pPr>
            <a:r>
              <a:rPr lang="ru-RU" sz="1300" dirty="0" smtClean="0">
                <a:latin typeface="Times New Roman" pitchFamily="18" charset="0"/>
                <a:cs typeface="Times New Roman" pitchFamily="18" charset="0"/>
              </a:rPr>
              <a:t>П – среднее число дней пребывания на койке.</a:t>
            </a:r>
          </a:p>
          <a:p>
            <a:r>
              <a:rPr lang="ru-RU" sz="1300" dirty="0" smtClean="0">
                <a:latin typeface="Times New Roman" pitchFamily="18" charset="0"/>
                <a:cs typeface="Times New Roman" pitchFamily="18" charset="0"/>
              </a:rPr>
              <a:t>- </a:t>
            </a:r>
            <a:r>
              <a:rPr lang="ru-RU" sz="1300" b="1" i="1" dirty="0" smtClean="0">
                <a:latin typeface="Times New Roman" pitchFamily="18" charset="0"/>
                <a:cs typeface="Times New Roman" pitchFamily="18" charset="0"/>
              </a:rPr>
              <a:t>Среднегодовая занятость ( работа) койки</a:t>
            </a:r>
            <a:r>
              <a:rPr lang="ru-RU" sz="1300" dirty="0" smtClean="0">
                <a:latin typeface="Times New Roman" pitchFamily="18" charset="0"/>
                <a:cs typeface="Times New Roman" pitchFamily="18" charset="0"/>
              </a:rPr>
              <a:t> – определяется как отношение числа фактически проведенных больными койко-дней с среднегодовому числу больничных коек.</a:t>
            </a:r>
          </a:p>
          <a:p>
            <a:r>
              <a:rPr lang="ru-RU" sz="1300" dirty="0" smtClean="0">
                <a:latin typeface="Times New Roman" pitchFamily="18" charset="0"/>
                <a:cs typeface="Times New Roman" pitchFamily="18" charset="0"/>
              </a:rPr>
              <a:t>Оптимальная занятость койки определяется:</a:t>
            </a:r>
          </a:p>
          <a:p>
            <a:r>
              <a:rPr lang="ru-RU" sz="1300" dirty="0" smtClean="0">
                <a:latin typeface="Times New Roman" pitchFamily="18" charset="0"/>
                <a:cs typeface="Times New Roman" pitchFamily="18" charset="0"/>
              </a:rPr>
              <a:t> </a:t>
            </a:r>
          </a:p>
          <a:p>
            <a:r>
              <a:rPr lang="ru-RU" sz="1500" b="1" dirty="0" smtClean="0">
                <a:latin typeface="Times New Roman" pitchFamily="18" charset="0"/>
                <a:cs typeface="Times New Roman" pitchFamily="18" charset="0"/>
              </a:rPr>
              <a:t>Д=</a:t>
            </a:r>
            <a:endParaRPr lang="ru-RU" sz="15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   </a:t>
            </a:r>
          </a:p>
          <a:p>
            <a:endParaRPr lang="ru-RU" sz="1300" dirty="0" smtClean="0">
              <a:latin typeface="Times New Roman" pitchFamily="18" charset="0"/>
              <a:cs typeface="Times New Roman" pitchFamily="18" charset="0"/>
            </a:endParaRPr>
          </a:p>
          <a:p>
            <a:pPr>
              <a:buNone/>
            </a:pPr>
            <a:r>
              <a:rPr lang="ru-RU" sz="1300" dirty="0" smtClean="0">
                <a:latin typeface="Times New Roman" pitchFamily="18" charset="0"/>
                <a:cs typeface="Times New Roman" pitchFamily="18" charset="0"/>
              </a:rPr>
              <a:t>где Д – среднее число дней работы койки в году, К – среднегодовое число коек в стационаре.</a:t>
            </a:r>
          </a:p>
          <a:p>
            <a:pPr>
              <a:buNone/>
            </a:pPr>
            <a:r>
              <a:rPr lang="ru-RU" sz="1300" dirty="0" smtClean="0">
                <a:latin typeface="Times New Roman" pitchFamily="18" charset="0"/>
                <a:cs typeface="Times New Roman" pitchFamily="18" charset="0"/>
              </a:rPr>
              <a:t>При анализе </a:t>
            </a:r>
            <a:r>
              <a:rPr lang="ru-RU" sz="1300" b="1" i="1" dirty="0" smtClean="0">
                <a:latin typeface="Times New Roman" pitchFamily="18" charset="0"/>
                <a:cs typeface="Times New Roman" pitchFamily="18" charset="0"/>
              </a:rPr>
              <a:t>эффективного   использования медицинского персонала </a:t>
            </a:r>
            <a:r>
              <a:rPr lang="ru-RU" sz="1300" dirty="0" smtClean="0">
                <a:latin typeface="Times New Roman" pitchFamily="18" charset="0"/>
                <a:cs typeface="Times New Roman" pitchFamily="18" charset="0"/>
              </a:rPr>
              <a:t> используют показатели:</a:t>
            </a:r>
          </a:p>
          <a:p>
            <a:pPr lvl="0"/>
            <a:r>
              <a:rPr lang="ru-RU" sz="1300" b="1" dirty="0" smtClean="0">
                <a:latin typeface="Times New Roman" pitchFamily="18" charset="0"/>
                <a:cs typeface="Times New Roman" pitchFamily="18" charset="0"/>
              </a:rPr>
              <a:t>Число медицинских работников на 1000 жителей</a:t>
            </a:r>
            <a:r>
              <a:rPr lang="ru-RU" sz="1300" dirty="0" smtClean="0">
                <a:latin typeface="Times New Roman" pitchFamily="18" charset="0"/>
                <a:cs typeface="Times New Roman" pitchFamily="18" charset="0"/>
              </a:rPr>
              <a:t> ( по врачам и среднему персоналу).</a:t>
            </a:r>
          </a:p>
          <a:p>
            <a:pPr lvl="0"/>
            <a:r>
              <a:rPr lang="ru-RU" sz="1300" b="1" dirty="0" smtClean="0">
                <a:latin typeface="Times New Roman" pitchFamily="18" charset="0"/>
                <a:cs typeface="Times New Roman" pitchFamily="18" charset="0"/>
              </a:rPr>
              <a:t>Соотношение численности врачей и среднего медперсонала</a:t>
            </a:r>
            <a:r>
              <a:rPr lang="ru-RU" sz="1300" dirty="0" smtClean="0">
                <a:latin typeface="Times New Roman" pitchFamily="18" charset="0"/>
                <a:cs typeface="Times New Roman" pitchFamily="18" charset="0"/>
              </a:rPr>
              <a:t>.</a:t>
            </a:r>
          </a:p>
          <a:p>
            <a:pPr lvl="0"/>
            <a:r>
              <a:rPr lang="ru-RU" sz="1300" b="1" dirty="0" smtClean="0">
                <a:latin typeface="Times New Roman" pitchFamily="18" charset="0"/>
                <a:cs typeface="Times New Roman" pitchFamily="18" charset="0"/>
              </a:rPr>
              <a:t>Число медицинских работников на 100 коек</a:t>
            </a:r>
            <a:r>
              <a:rPr lang="ru-RU" sz="1300" dirty="0" smtClean="0">
                <a:latin typeface="Times New Roman" pitchFamily="18" charset="0"/>
                <a:cs typeface="Times New Roman" pitchFamily="18" charset="0"/>
              </a:rPr>
              <a:t> стационара ( по врачам и среднему медицинскому персоналу)</a:t>
            </a:r>
          </a:p>
          <a:p>
            <a:pPr lvl="0"/>
            <a:r>
              <a:rPr lang="ru-RU" sz="1300" b="1" dirty="0" smtClean="0">
                <a:latin typeface="Times New Roman" pitchFamily="18" charset="0"/>
                <a:cs typeface="Times New Roman" pitchFamily="18" charset="0"/>
              </a:rPr>
              <a:t>Производительность труд</a:t>
            </a:r>
            <a:r>
              <a:rPr lang="ru-RU" sz="1300" dirty="0" smtClean="0">
                <a:latin typeface="Times New Roman" pitchFamily="18" charset="0"/>
                <a:cs typeface="Times New Roman" pitchFamily="18" charset="0"/>
              </a:rPr>
              <a:t> – доходы от реализации медицинских услуг к численности работающих, участвующих в получении дохода.</a:t>
            </a:r>
          </a:p>
          <a:p>
            <a:endParaRPr lang="ru-RU" sz="1200" dirty="0"/>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22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3573016"/>
            <a:ext cx="866775" cy="609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smtClean="0"/>
              <a:t>Критерии для характеристик некоторых показателей</a:t>
            </a:r>
            <a:r>
              <a:rPr lang="ru-RU" sz="2400" dirty="0" smtClean="0"/>
              <a:t/>
            </a:r>
            <a:br>
              <a:rPr lang="ru-RU" sz="2400" dirty="0" smtClean="0"/>
            </a:br>
            <a:endParaRPr lang="ru-RU" sz="2400" dirty="0"/>
          </a:p>
        </p:txBody>
      </p:sp>
      <p:sp>
        <p:nvSpPr>
          <p:cNvPr id="3" name="Содержимое 2"/>
          <p:cNvSpPr>
            <a:spLocks noGrp="1"/>
          </p:cNvSpPr>
          <p:nvPr>
            <p:ph idx="1"/>
          </p:nvPr>
        </p:nvSpPr>
        <p:spPr/>
        <p:txBody>
          <a:bodyPr>
            <a:normAutofit fontScale="85000" lnSpcReduction="10000"/>
          </a:bodyPr>
          <a:lstStyle/>
          <a:p>
            <a:pPr lvl="0"/>
            <a:r>
              <a:rPr lang="ru-RU" dirty="0" smtClean="0"/>
              <a:t>Хорошим показателем участковости считается 80-85%, следует учитывать, что чем выше  показатель, тем правильнее организована работа.</a:t>
            </a:r>
          </a:p>
          <a:p>
            <a:pPr lvl="0"/>
            <a:r>
              <a:rPr lang="ru-RU" dirty="0" smtClean="0"/>
              <a:t>Удельный вес посещений, сделанных сельскими жителями, не должен быть более 7%. Он свидетельствует об объеме лечебной помощи, получаемой сельскими жителями в городских больницах.</a:t>
            </a:r>
          </a:p>
          <a:p>
            <a:pPr lvl="0"/>
            <a:r>
              <a:rPr lang="ru-RU" dirty="0" smtClean="0"/>
              <a:t>Охват населения целевыми осмотрами для выявления туберкулеза не должно быть менее 50%, так как все трудоспособное население обязано проходить </a:t>
            </a:r>
            <a:r>
              <a:rPr lang="ru-RU" smtClean="0"/>
              <a:t>ежегодно флюорографический </a:t>
            </a:r>
            <a:r>
              <a:rPr lang="ru-RU" dirty="0" smtClean="0"/>
              <a:t>осмотр.</a:t>
            </a:r>
          </a:p>
          <a:p>
            <a:pPr lvl="0"/>
            <a:r>
              <a:rPr lang="ru-RU" dirty="0" smtClean="0"/>
              <a:t>Среднегодовая занятость койки показана в таблице.</a:t>
            </a:r>
            <a:endParaRPr lang="ru-RU" dirty="0"/>
          </a:p>
        </p:txBody>
      </p:sp>
      <p:sp>
        <p:nvSpPr>
          <p:cNvPr id="5" name="Скругленный прямоугольник 4"/>
          <p:cNvSpPr/>
          <p:nvPr/>
        </p:nvSpPr>
        <p:spPr>
          <a:xfrm>
            <a:off x="5724128" y="6093296"/>
            <a:ext cx="172819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начало</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smtClean="0"/>
              <a:t>Рекомендуемые показатели занятости койки</a:t>
            </a:r>
            <a:br>
              <a:rPr lang="ru-RU" sz="2400" dirty="0" smtClean="0"/>
            </a:br>
            <a:r>
              <a:rPr lang="ru-RU" sz="2400" dirty="0" smtClean="0"/>
              <a:t>в стационарах различного типа и профиля</a:t>
            </a:r>
            <a:br>
              <a:rPr lang="ru-RU" sz="2400" dirty="0" smtClean="0"/>
            </a:br>
            <a:endParaRPr lang="ru-RU" sz="2400" dirty="0"/>
          </a:p>
        </p:txBody>
      </p:sp>
      <p:graphicFrame>
        <p:nvGraphicFramePr>
          <p:cNvPr id="4" name="Содержимое 3"/>
          <p:cNvGraphicFramePr>
            <a:graphicFrameLocks noGrp="1"/>
          </p:cNvGraphicFramePr>
          <p:nvPr>
            <p:ph idx="1"/>
          </p:nvPr>
        </p:nvGraphicFramePr>
        <p:xfrm>
          <a:off x="457200" y="1609725"/>
          <a:ext cx="7239000" cy="4617720"/>
        </p:xfrm>
        <a:graphic>
          <a:graphicData uri="http://schemas.openxmlformats.org/drawingml/2006/table">
            <a:tbl>
              <a:tblPr firstRow="1" bandRow="1">
                <a:tableStyleId>{5C22544A-7EE6-4342-B048-85BDC9FD1C3A}</a:tableStyleId>
              </a:tblPr>
              <a:tblGrid>
                <a:gridCol w="730424"/>
                <a:gridCol w="4095576"/>
                <a:gridCol w="2413000"/>
              </a:tblGrid>
              <a:tr h="370840">
                <a:tc>
                  <a:txBody>
                    <a:bodyPr/>
                    <a:lstStyle/>
                    <a:p>
                      <a:r>
                        <a:rPr lang="ru-RU" dirty="0" smtClean="0"/>
                        <a:t>№</a:t>
                      </a:r>
                      <a:endParaRPr lang="ru-RU" dirty="0"/>
                    </a:p>
                  </a:txBody>
                  <a:tcPr/>
                </a:tc>
                <a:tc>
                  <a:txBody>
                    <a:bodyPr/>
                    <a:lstStyle/>
                    <a:p>
                      <a:r>
                        <a:rPr kumimoji="0" lang="ru-RU" sz="1800" b="1" kern="1200" dirty="0" smtClean="0">
                          <a:solidFill>
                            <a:schemeClr val="lt1"/>
                          </a:solidFill>
                          <a:latin typeface="Times New Roman" pitchFamily="18" charset="0"/>
                          <a:ea typeface="+mn-ea"/>
                          <a:cs typeface="Times New Roman" pitchFamily="18" charset="0"/>
                        </a:rPr>
                        <a:t>Тип учреждения (отделения)</a:t>
                      </a:r>
                      <a:endParaRPr lang="ru-RU" dirty="0">
                        <a:latin typeface="Times New Roman" pitchFamily="18" charset="0"/>
                        <a:cs typeface="Times New Roman" pitchFamily="18" charset="0"/>
                      </a:endParaRPr>
                    </a:p>
                  </a:txBody>
                  <a:tcPr/>
                </a:tc>
                <a:tc>
                  <a:txBody>
                    <a:bodyPr/>
                    <a:lstStyle/>
                    <a:p>
                      <a:r>
                        <a:rPr kumimoji="0" lang="ru-RU" sz="1800" b="1" kern="1200" dirty="0" smtClean="0">
                          <a:solidFill>
                            <a:schemeClr val="lt1"/>
                          </a:solidFill>
                          <a:latin typeface="Times New Roman" pitchFamily="18" charset="0"/>
                          <a:ea typeface="+mn-ea"/>
                          <a:cs typeface="Times New Roman" pitchFamily="18" charset="0"/>
                        </a:rPr>
                        <a:t>Работа койки</a:t>
                      </a:r>
                    </a:p>
                    <a:p>
                      <a:r>
                        <a:rPr kumimoji="0" lang="ru-RU" sz="1800" b="1" kern="1200" dirty="0" smtClean="0">
                          <a:solidFill>
                            <a:schemeClr val="lt1"/>
                          </a:solidFill>
                          <a:latin typeface="Times New Roman" pitchFamily="18" charset="0"/>
                          <a:ea typeface="+mn-ea"/>
                          <a:cs typeface="Times New Roman" pitchFamily="18" charset="0"/>
                        </a:rPr>
                        <a:t>(дней в году)</a:t>
                      </a:r>
                      <a:endParaRPr lang="ru-RU" dirty="0">
                        <a:latin typeface="Times New Roman" pitchFamily="18" charset="0"/>
                        <a:cs typeface="Times New Roman" pitchFamily="18" charset="0"/>
                      </a:endParaRPr>
                    </a:p>
                  </a:txBody>
                  <a:tcPr/>
                </a:tc>
              </a:tr>
              <a:tr h="370840">
                <a:tc>
                  <a:txBody>
                    <a:bodyPr/>
                    <a:lstStyle/>
                    <a:p>
                      <a:r>
                        <a:rPr lang="ru-RU" dirty="0" smtClean="0"/>
                        <a:t>1</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Участковые больницы</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310</a:t>
                      </a:r>
                      <a:endParaRPr lang="ru-RU" dirty="0"/>
                    </a:p>
                  </a:txBody>
                  <a:tcPr/>
                </a:tc>
              </a:tr>
              <a:tr h="370840">
                <a:tc>
                  <a:txBody>
                    <a:bodyPr/>
                    <a:lstStyle/>
                    <a:p>
                      <a:r>
                        <a:rPr lang="ru-RU" dirty="0" smtClean="0"/>
                        <a:t>2</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ЦРБ</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310 – 340</a:t>
                      </a:r>
                      <a:endParaRPr lang="ru-RU" dirty="0"/>
                    </a:p>
                  </a:txBody>
                  <a:tcPr/>
                </a:tc>
              </a:tr>
              <a:tr h="370840">
                <a:tc>
                  <a:txBody>
                    <a:bodyPr/>
                    <a:lstStyle/>
                    <a:p>
                      <a:r>
                        <a:rPr lang="ru-RU" dirty="0" smtClean="0"/>
                        <a:t>3</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Городские больницы</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320 – 340</a:t>
                      </a:r>
                      <a:endParaRPr lang="ru-RU" dirty="0"/>
                    </a:p>
                  </a:txBody>
                  <a:tcPr/>
                </a:tc>
              </a:tr>
              <a:tr h="370840">
                <a:tc>
                  <a:txBody>
                    <a:bodyPr/>
                    <a:lstStyle/>
                    <a:p>
                      <a:r>
                        <a:rPr lang="ru-RU" dirty="0" smtClean="0"/>
                        <a:t>4</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Специализированные стационары(отделения)</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330 – 350</a:t>
                      </a:r>
                      <a:endParaRPr lang="ru-RU" dirty="0"/>
                    </a:p>
                  </a:txBody>
                  <a:tcPr/>
                </a:tc>
              </a:tr>
              <a:tr h="370840">
                <a:tc>
                  <a:txBody>
                    <a:bodyPr/>
                    <a:lstStyle/>
                    <a:p>
                      <a:r>
                        <a:rPr lang="ru-RU" dirty="0" smtClean="0"/>
                        <a:t>5</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Родильные дома</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280 – 300</a:t>
                      </a:r>
                      <a:endParaRPr lang="ru-RU" dirty="0"/>
                    </a:p>
                  </a:txBody>
                  <a:tcPr/>
                </a:tc>
              </a:tr>
              <a:tr h="370840">
                <a:tc>
                  <a:txBody>
                    <a:bodyPr/>
                    <a:lstStyle/>
                    <a:p>
                      <a:r>
                        <a:rPr lang="ru-RU" dirty="0" smtClean="0"/>
                        <a:t>6</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Фтизиатрические стационары</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350</a:t>
                      </a:r>
                      <a:endParaRPr lang="ru-RU" dirty="0"/>
                    </a:p>
                  </a:txBody>
                  <a:tcPr/>
                </a:tc>
              </a:tr>
              <a:tr h="370840">
                <a:tc>
                  <a:txBody>
                    <a:bodyPr/>
                    <a:lstStyle/>
                    <a:p>
                      <a:r>
                        <a:rPr lang="ru-RU" dirty="0" smtClean="0"/>
                        <a:t>7</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Инфекционные больницы</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300 – 310</a:t>
                      </a:r>
                      <a:endParaRPr lang="ru-RU" dirty="0"/>
                    </a:p>
                  </a:txBody>
                  <a:tcPr/>
                </a:tc>
              </a:tr>
              <a:tr h="370840">
                <a:tc>
                  <a:txBody>
                    <a:bodyPr/>
                    <a:lstStyle/>
                    <a:p>
                      <a:r>
                        <a:rPr lang="ru-RU" dirty="0" smtClean="0"/>
                        <a:t>8</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Психиатрические стационары</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360</a:t>
                      </a:r>
                      <a:endParaRPr lang="ru-RU" dirty="0"/>
                    </a:p>
                  </a:txBody>
                  <a:tcPr/>
                </a:tc>
              </a:tr>
              <a:tr h="370840">
                <a:tc>
                  <a:txBody>
                    <a:bodyPr/>
                    <a:lstStyle/>
                    <a:p>
                      <a:r>
                        <a:rPr lang="ru-RU" dirty="0" smtClean="0"/>
                        <a:t>9</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Детские городские больницы</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335</a:t>
                      </a:r>
                      <a:endParaRPr lang="ru-RU" dirty="0"/>
                    </a:p>
                  </a:txBody>
                  <a:tcPr/>
                </a:tc>
              </a:tr>
              <a:tr h="370840">
                <a:tc>
                  <a:txBody>
                    <a:bodyPr/>
                    <a:lstStyle/>
                    <a:p>
                      <a:r>
                        <a:rPr lang="ru-RU" dirty="0" smtClean="0"/>
                        <a:t>10</a:t>
                      </a:r>
                      <a:endParaRPr lang="ru-RU" dirty="0"/>
                    </a:p>
                  </a:txBody>
                  <a:tcPr/>
                </a:tc>
                <a:tc>
                  <a:txBody>
                    <a:bodyPr/>
                    <a:lstStyle/>
                    <a:p>
                      <a:r>
                        <a:rPr kumimoji="0" lang="ru-RU" sz="1800" kern="1200" dirty="0" smtClean="0">
                          <a:solidFill>
                            <a:schemeClr val="dk1"/>
                          </a:solidFill>
                          <a:latin typeface="Times New Roman" pitchFamily="18" charset="0"/>
                          <a:ea typeface="+mn-ea"/>
                          <a:cs typeface="Times New Roman" pitchFamily="18" charset="0"/>
                        </a:rPr>
                        <a:t>Детские областные больницы</a:t>
                      </a:r>
                      <a:endParaRPr lang="ru-RU" dirty="0">
                        <a:latin typeface="Times New Roman" pitchFamily="18" charset="0"/>
                        <a:cs typeface="Times New Roman" pitchFamily="18" charset="0"/>
                      </a:endParaRPr>
                    </a:p>
                  </a:txBody>
                  <a:tcPr/>
                </a:tc>
                <a:tc>
                  <a:txBody>
                    <a:bodyPr/>
                    <a:lstStyle/>
                    <a:p>
                      <a:pPr algn="ctr"/>
                      <a:r>
                        <a:rPr kumimoji="0" lang="ru-RU" sz="1800" kern="1200" dirty="0" smtClean="0">
                          <a:solidFill>
                            <a:schemeClr val="dk1"/>
                          </a:solidFill>
                          <a:latin typeface="+mn-lt"/>
                          <a:ea typeface="+mn-ea"/>
                          <a:cs typeface="+mn-cs"/>
                        </a:rPr>
                        <a:t>335</a:t>
                      </a:r>
                      <a:endParaRPr lang="ru-RU"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t>Контрольные вопросы по теме</a:t>
            </a:r>
            <a:br>
              <a:rPr lang="ru-RU" sz="2400" dirty="0" smtClean="0"/>
            </a:br>
            <a:endParaRPr lang="ru-RU" sz="2400" dirty="0"/>
          </a:p>
        </p:txBody>
      </p:sp>
      <p:sp>
        <p:nvSpPr>
          <p:cNvPr id="3" name="Содержимое 2"/>
          <p:cNvSpPr>
            <a:spLocks noGrp="1"/>
          </p:cNvSpPr>
          <p:nvPr>
            <p:ph idx="1"/>
          </p:nvPr>
        </p:nvSpPr>
        <p:spPr/>
        <p:txBody>
          <a:bodyPr/>
          <a:lstStyle/>
          <a:p>
            <a:pPr marL="514350" lvl="0" indent="-514350">
              <a:buFont typeface="+mj-lt"/>
              <a:buAutoNum type="arabicPeriod"/>
            </a:pPr>
            <a:r>
              <a:rPr lang="ru-RU" dirty="0" smtClean="0"/>
              <a:t>Что такое математическая статистика</a:t>
            </a:r>
            <a:r>
              <a:rPr lang="en-US" dirty="0" smtClean="0"/>
              <a:t>?</a:t>
            </a:r>
            <a:endParaRPr lang="ru-RU" dirty="0" smtClean="0"/>
          </a:p>
          <a:p>
            <a:pPr marL="514350" lvl="0" indent="-514350">
              <a:buFont typeface="+mj-lt"/>
              <a:buAutoNum type="arabicPeriod"/>
            </a:pPr>
            <a:r>
              <a:rPr lang="ru-RU" dirty="0" smtClean="0"/>
              <a:t>Какие задачи решает математическая статистика?</a:t>
            </a:r>
          </a:p>
          <a:p>
            <a:pPr marL="514350" lvl="0" indent="-514350">
              <a:buFont typeface="+mj-lt"/>
              <a:buAutoNum type="arabicPeriod"/>
            </a:pPr>
            <a:r>
              <a:rPr lang="ru-RU" dirty="0" smtClean="0"/>
              <a:t>Перечислите этапы статистического исследования.</a:t>
            </a:r>
          </a:p>
          <a:p>
            <a:pPr marL="514350" lvl="0" indent="-514350">
              <a:buFont typeface="+mj-lt"/>
              <a:buAutoNum type="arabicPeriod"/>
            </a:pPr>
            <a:r>
              <a:rPr lang="ru-RU" dirty="0" smtClean="0"/>
              <a:t>Что изучает санитарная статистика</a:t>
            </a:r>
            <a:r>
              <a:rPr lang="en-US" dirty="0" smtClean="0"/>
              <a:t>?</a:t>
            </a:r>
            <a:endParaRPr lang="ru-RU" dirty="0" smtClean="0"/>
          </a:p>
          <a:p>
            <a:pPr marL="514350" lvl="0" indent="-514350">
              <a:buFont typeface="+mj-lt"/>
              <a:buAutoNum type="arabicPeriod"/>
            </a:pPr>
            <a:r>
              <a:rPr lang="ru-RU" dirty="0" smtClean="0"/>
              <a:t>Перечислите основные показатели, определяющие деятельность работы ЛПУ и ФАП.</a:t>
            </a:r>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None/>
            </a:pPr>
            <a:endParaRPr lang="ru-RU" dirty="0"/>
          </a:p>
        </p:txBody>
      </p:sp>
      <p:sp>
        <p:nvSpPr>
          <p:cNvPr id="4" name="Скругленный прямоугольник 3">
            <a:hlinkClick r:id="" action="ppaction://hlinkshowjump?jump=firstslide"/>
          </p:cNvPr>
          <p:cNvSpPr/>
          <p:nvPr/>
        </p:nvSpPr>
        <p:spPr>
          <a:xfrm>
            <a:off x="6228184" y="6237312"/>
            <a:ext cx="136815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начало</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t>ЗАДАНИЯ ДЛЯ САМОСТОЯТЕЛЬНОЙ РАБОТЫ</a:t>
            </a:r>
            <a:br>
              <a:rPr lang="ru-RU" sz="2400" dirty="0" smtClean="0"/>
            </a:br>
            <a:endParaRPr lang="ru-RU" sz="2400" dirty="0"/>
          </a:p>
        </p:txBody>
      </p:sp>
      <p:sp>
        <p:nvSpPr>
          <p:cNvPr id="3" name="Содержимое 2"/>
          <p:cNvSpPr>
            <a:spLocks noGrp="1"/>
          </p:cNvSpPr>
          <p:nvPr>
            <p:ph idx="1"/>
          </p:nvPr>
        </p:nvSpPr>
        <p:spPr>
          <a:xfrm>
            <a:off x="457200" y="1412776"/>
            <a:ext cx="7239000" cy="5042960"/>
          </a:xfrm>
        </p:spPr>
        <p:txBody>
          <a:bodyPr>
            <a:normAutofit/>
          </a:bodyPr>
          <a:lstStyle/>
          <a:p>
            <a:pPr>
              <a:buNone/>
            </a:pPr>
            <a:r>
              <a:rPr lang="ru-RU" sz="1600" b="1" dirty="0" smtClean="0"/>
              <a:t>№</a:t>
            </a:r>
            <a:r>
              <a:rPr lang="ru-RU" sz="1600" b="1"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   Ознакомьтесь с показателями, определяющими деятельность работы поликлиники:</a:t>
            </a:r>
          </a:p>
          <a:p>
            <a:pPr>
              <a:buNone/>
            </a:pPr>
            <a:r>
              <a:rPr lang="ru-RU" sz="1600" dirty="0" smtClean="0">
                <a:latin typeface="Times New Roman" pitchFamily="18" charset="0"/>
                <a:cs typeface="Times New Roman" pitchFamily="18" charset="0"/>
              </a:rPr>
              <a:t>1.Соблюдение принципа участковости в работе участковых врачей в    поликлинике:</a:t>
            </a:r>
          </a:p>
          <a:p>
            <a:pPr>
              <a:buNone/>
            </a:pPr>
            <a:r>
              <a:rPr lang="ru-RU" sz="1600" dirty="0" smtClean="0"/>
              <a:t>                                                                            </a:t>
            </a:r>
            <a:r>
              <a:rPr lang="ru-RU" sz="1600" b="1" dirty="0" smtClean="0"/>
              <a:t>* 100%</a:t>
            </a:r>
            <a:endParaRPr lang="ru-RU" sz="1600" dirty="0" smtClean="0"/>
          </a:p>
          <a:p>
            <a:pPr>
              <a:buNone/>
            </a:pPr>
            <a:r>
              <a:rPr lang="ru-RU" sz="1600" dirty="0" smtClean="0"/>
              <a:t> </a:t>
            </a:r>
          </a:p>
          <a:p>
            <a:pPr>
              <a:buNone/>
            </a:pPr>
            <a:r>
              <a:rPr lang="ru-RU" sz="1600" dirty="0" smtClean="0"/>
              <a:t>2</a:t>
            </a:r>
            <a:r>
              <a:rPr lang="ru-RU" sz="1600" dirty="0" smtClean="0">
                <a:latin typeface="Times New Roman" pitchFamily="18" charset="0"/>
                <a:cs typeface="Times New Roman" pitchFamily="18" charset="0"/>
              </a:rPr>
              <a:t>.  Удельный вес посещений, сделанных сельскими жителями:</a:t>
            </a:r>
          </a:p>
          <a:p>
            <a:pPr>
              <a:buNone/>
            </a:pPr>
            <a:r>
              <a:rPr lang="ru-RU" sz="1600" dirty="0" smtClean="0"/>
              <a:t>   </a:t>
            </a:r>
            <a:r>
              <a:rPr lang="ru-RU" sz="1600" b="1" dirty="0" smtClean="0"/>
              <a:t>                                                                             * 100%</a:t>
            </a:r>
            <a:endParaRPr lang="ru-RU" sz="1600" dirty="0" smtClean="0"/>
          </a:p>
          <a:p>
            <a:pPr>
              <a:buNone/>
            </a:pPr>
            <a:r>
              <a:rPr lang="ru-RU" sz="1600" b="1" dirty="0" smtClean="0"/>
              <a:t> </a:t>
            </a:r>
            <a:endParaRPr lang="ru-RU" sz="1600" dirty="0" smtClean="0"/>
          </a:p>
          <a:p>
            <a:pPr>
              <a:buNone/>
            </a:pPr>
            <a:r>
              <a:rPr lang="ru-RU" sz="1600" dirty="0" smtClean="0">
                <a:latin typeface="Times New Roman" pitchFamily="18" charset="0"/>
                <a:cs typeface="Times New Roman" pitchFamily="18" charset="0"/>
              </a:rPr>
              <a:t>3. Охват населения целевыми осмотрами для выявления туберкулеза:</a:t>
            </a:r>
          </a:p>
          <a:p>
            <a:pPr>
              <a:buNone/>
            </a:pPr>
            <a:r>
              <a:rPr lang="ru-RU" sz="1600" dirty="0" smtClean="0"/>
              <a:t> </a:t>
            </a:r>
          </a:p>
          <a:p>
            <a:pPr>
              <a:buNone/>
            </a:pPr>
            <a:r>
              <a:rPr lang="ru-RU" sz="1600" dirty="0" smtClean="0"/>
              <a:t> </a:t>
            </a:r>
          </a:p>
          <a:p>
            <a:pPr>
              <a:buNone/>
            </a:pPr>
            <a:r>
              <a:rPr lang="ru-RU" sz="1600" b="1" dirty="0" smtClean="0"/>
              <a:t> </a:t>
            </a:r>
            <a:r>
              <a:rPr lang="ru-RU" sz="1600" dirty="0" smtClean="0"/>
              <a:t> 4</a:t>
            </a:r>
            <a:r>
              <a:rPr lang="ru-RU" sz="1600" dirty="0" smtClean="0">
                <a:latin typeface="Times New Roman" pitchFamily="18" charset="0"/>
                <a:cs typeface="Times New Roman" pitchFamily="18" charset="0"/>
              </a:rPr>
              <a:t>. Охват диспансерным наблюдением (язвенная болезнь):</a:t>
            </a:r>
          </a:p>
          <a:p>
            <a:pPr>
              <a:buNone/>
            </a:pPr>
            <a:endParaRPr lang="ru-RU" sz="1600" dirty="0" smtClean="0"/>
          </a:p>
          <a:p>
            <a:pPr>
              <a:buNone/>
            </a:pPr>
            <a:r>
              <a:rPr lang="ru-RU" sz="1600" b="1" dirty="0" smtClean="0"/>
              <a:t>                                                                     * 100%</a:t>
            </a:r>
            <a:endParaRPr lang="ru-RU" sz="1600" dirty="0" smtClean="0"/>
          </a:p>
          <a:p>
            <a:endParaRPr lang="ru-RU" sz="1600" dirty="0" smtClean="0"/>
          </a:p>
          <a:p>
            <a:endParaRPr lang="ru-RU" sz="1600" dirty="0" smtClean="0"/>
          </a:p>
          <a:p>
            <a:endParaRPr lang="ru-RU" sz="1600"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3608" y="2492896"/>
            <a:ext cx="4320480" cy="720080"/>
          </a:xfrm>
          <a:prstGeom prst="rect">
            <a:avLst/>
          </a:prstGeom>
          <a:noFill/>
        </p:spPr>
      </p:pic>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3645024"/>
            <a:ext cx="4536504" cy="504056"/>
          </a:xfrm>
          <a:prstGeom prst="rect">
            <a:avLst/>
          </a:prstGeom>
          <a:noFill/>
        </p:spPr>
      </p:pic>
      <p:sp>
        <p:nvSpPr>
          <p:cNvPr id="30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4581128"/>
            <a:ext cx="3638550" cy="504056"/>
          </a:xfrm>
          <a:prstGeom prst="rect">
            <a:avLst/>
          </a:prstGeom>
          <a:noFill/>
        </p:spPr>
      </p:pic>
      <p:sp>
        <p:nvSpPr>
          <p:cNvPr id="3079"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80"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5661248"/>
            <a:ext cx="3667125" cy="666750"/>
          </a:xfrm>
          <a:prstGeom prst="rect">
            <a:avLst/>
          </a:prstGeom>
          <a:noFill/>
        </p:spPr>
      </p:pic>
      <p:sp>
        <p:nvSpPr>
          <p:cNvPr id="13" name="Скругленный прямоугольник 12"/>
          <p:cNvSpPr/>
          <p:nvPr/>
        </p:nvSpPr>
        <p:spPr>
          <a:xfrm>
            <a:off x="6660232" y="6453336"/>
            <a:ext cx="1296144"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59323"/>
            <a:ext cx="340471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Среднегодовая занятость койки</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5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764704"/>
            <a:ext cx="2867025" cy="666750"/>
          </a:xfrm>
          <a:prstGeom prst="rect">
            <a:avLst/>
          </a:prstGeom>
          <a:noFill/>
        </p:spPr>
      </p:pic>
      <p:sp>
        <p:nvSpPr>
          <p:cNvPr id="2055" name="Rectangle 7"/>
          <p:cNvSpPr>
            <a:spLocks noChangeArrowheads="1"/>
          </p:cNvSpPr>
          <p:nvPr/>
        </p:nvSpPr>
        <p:spPr bwMode="auto">
          <a:xfrm>
            <a:off x="0" y="1860345"/>
            <a:ext cx="70202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Показатель средней  длительности пребывания больного на койке:</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56"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2276872"/>
            <a:ext cx="2933700" cy="866775"/>
          </a:xfrm>
          <a:prstGeom prst="rect">
            <a:avLst/>
          </a:prstGeom>
          <a:noFill/>
        </p:spPr>
      </p:pic>
      <p:sp>
        <p:nvSpPr>
          <p:cNvPr id="2058" name="Rectangle 10"/>
          <p:cNvSpPr>
            <a:spLocks noChangeArrowheads="1"/>
          </p:cNvSpPr>
          <p:nvPr/>
        </p:nvSpPr>
        <p:spPr bwMode="auto">
          <a:xfrm>
            <a:off x="395536" y="3341604"/>
            <a:ext cx="435597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Оборот койки</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59"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3789040"/>
            <a:ext cx="2171700" cy="466725"/>
          </a:xfrm>
          <a:prstGeom prst="rect">
            <a:avLst/>
          </a:prstGeom>
          <a:noFill/>
        </p:spPr>
      </p:pic>
      <p:sp>
        <p:nvSpPr>
          <p:cNvPr id="2061" name="Rectangle 13"/>
          <p:cNvSpPr>
            <a:spLocks noChangeArrowheads="1"/>
          </p:cNvSpPr>
          <p:nvPr/>
        </p:nvSpPr>
        <p:spPr bwMode="auto">
          <a:xfrm>
            <a:off x="323528" y="4709755"/>
            <a:ext cx="518457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Показатель больничной летальности</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062"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1560" y="5085184"/>
            <a:ext cx="2066925" cy="561975"/>
          </a:xfrm>
          <a:prstGeom prst="rect">
            <a:avLst/>
          </a:prstGeom>
          <a:noFill/>
        </p:spPr>
      </p:pic>
      <p:sp>
        <p:nvSpPr>
          <p:cNvPr id="2064" name="Rectangle 16"/>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u="sng" dirty="0" smtClean="0"/>
              <a:t>Математическая статистика</a:t>
            </a:r>
            <a:r>
              <a:rPr lang="ru-RU" i="1"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b="1" i="1" dirty="0" smtClean="0"/>
              <a:t>     </a:t>
            </a:r>
            <a:r>
              <a:rPr lang="ru-RU" b="1" i="1" dirty="0" smtClean="0">
                <a:latin typeface="Times New Roman" pitchFamily="18" charset="0"/>
                <a:cs typeface="Times New Roman" pitchFamily="18" charset="0"/>
              </a:rPr>
              <a:t>раздел прикладной математики, наука о математических методах систематизации и использования статистических данных для научных и практических выводов</a:t>
            </a:r>
            <a:r>
              <a:rPr lang="ru-RU" b="1"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Развитие </a:t>
            </a:r>
            <a:r>
              <a:rPr lang="ru-RU" dirty="0" smtClean="0">
                <a:latin typeface="Times New Roman" pitchFamily="18" charset="0"/>
                <a:cs typeface="Times New Roman" pitchFamily="18" charset="0"/>
              </a:rPr>
              <a:t>статистической науки, расширение сферы практической статистической работы привели к изменению содержания самого понятия “статистика “. В настоящее время данный термин употребляется в трех значениях</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     под </a:t>
            </a:r>
            <a:r>
              <a:rPr lang="ru-RU" dirty="0" smtClean="0">
                <a:latin typeface="Times New Roman" pitchFamily="18" charset="0"/>
                <a:cs typeface="Times New Roman" pitchFamily="18" charset="0"/>
              </a:rPr>
              <a:t>статистикой понимают отрасль практической деятельности, которая имеет своей целью сбор, обработку, анализ и публикацию массовых данных о самых различных  явлениях общественной жизни ( в этом смысле  “ статистика“ выступает как синоним словосочетания “ статистический учет“);</a:t>
            </a:r>
          </a:p>
          <a:p>
            <a:pPr lvl="0">
              <a:buNone/>
            </a:pPr>
            <a:r>
              <a:rPr lang="ru-RU" dirty="0" smtClean="0">
                <a:latin typeface="Times New Roman" pitchFamily="18" charset="0"/>
                <a:cs typeface="Times New Roman" pitchFamily="18" charset="0"/>
              </a:rPr>
              <a:t>     статистикой </a:t>
            </a:r>
            <a:r>
              <a:rPr lang="ru-RU" dirty="0" smtClean="0">
                <a:latin typeface="Times New Roman" pitchFamily="18" charset="0"/>
                <a:cs typeface="Times New Roman" pitchFamily="18" charset="0"/>
              </a:rPr>
              <a:t>называют цифровой материал, служащий для характеристики какой-либо области общественных явлений или территориального распределения какого-то показателя;</a:t>
            </a:r>
          </a:p>
          <a:p>
            <a:pPr lvl="0">
              <a:buNone/>
            </a:pPr>
            <a:r>
              <a:rPr lang="ru-RU" dirty="0" smtClean="0">
                <a:latin typeface="Times New Roman" pitchFamily="18" charset="0"/>
                <a:cs typeface="Times New Roman" pitchFamily="18" charset="0"/>
              </a:rPr>
              <a:t>     статистикой </a:t>
            </a:r>
            <a:r>
              <a:rPr lang="ru-RU" dirty="0" smtClean="0">
                <a:latin typeface="Times New Roman" pitchFamily="18" charset="0"/>
                <a:cs typeface="Times New Roman" pitchFamily="18" charset="0"/>
              </a:rPr>
              <a:t>называется отрасль знания, особая научная дисциплина, соответственно учебный предмет в высших и средних специальных учебных заведениях. Медицинские работники, например, изучают санитарную статистику.</a:t>
            </a:r>
          </a:p>
          <a:p>
            <a:endParaRPr lang="ru-RU" dirty="0"/>
          </a:p>
        </p:txBody>
      </p:sp>
      <p:sp>
        <p:nvSpPr>
          <p:cNvPr id="4" name="Прямоугольник 3"/>
          <p:cNvSpPr/>
          <p:nvPr/>
        </p:nvSpPr>
        <p:spPr>
          <a:xfrm>
            <a:off x="6732240" y="6525344"/>
            <a:ext cx="864096"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домой</a:t>
            </a:r>
            <a:endParaRPr lang="ru-RU"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23528" y="1183029"/>
            <a:ext cx="619268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определите качественные показатели деятельности поликлиники города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обслуживающей 50 тыс. населения. В отчете за 2005г. указано, что жителями за год к терапевтам сделано  130</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000  посещений, из них к своим участковым врачам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90</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000 . Оказана медицинская помощь 8</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000  жителям сельских пригородов ( приписанных к больнице).  Проведен целевой осмотр для выявления туберкулеза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2500 человек. Из 300 зарегистрированных больных на диспансерное наблюдение взято 150 больных язвенной болезнью желудка и двенадцатиперстной кишки. В стационаре, прикрепленном к поликлинике, 4088 больными (из них 143 умерших) проведено 65</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410 койко-дней, число среднегодовых развернутых коек было 190.</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r>
              <a:rPr lang="ru-RU" sz="1600" dirty="0" smtClean="0"/>
              <a:t> </a:t>
            </a:r>
          </a:p>
          <a:p>
            <a:pPr>
              <a:buNone/>
            </a:pPr>
            <a:r>
              <a:rPr lang="ru-RU" sz="1600" b="1" dirty="0" smtClean="0">
                <a:latin typeface="Times New Roman" pitchFamily="18" charset="0"/>
                <a:cs typeface="Times New Roman" pitchFamily="18" charset="0"/>
              </a:rPr>
              <a:t>№2 </a:t>
            </a:r>
            <a:r>
              <a:rPr lang="ru-RU" sz="1600" dirty="0" smtClean="0">
                <a:latin typeface="Times New Roman" pitchFamily="18" charset="0"/>
                <a:cs typeface="Times New Roman" pitchFamily="18" charset="0"/>
              </a:rPr>
              <a:t>Рассмотрите показатели деятельности работы ФАП и  вычислите их для условия задачи:</a:t>
            </a:r>
          </a:p>
          <a:p>
            <a:pPr lvl="0">
              <a:buNone/>
            </a:pPr>
            <a:r>
              <a:rPr lang="ru-RU" sz="1600" dirty="0" smtClean="0">
                <a:latin typeface="Times New Roman" pitchFamily="18" charset="0"/>
                <a:cs typeface="Times New Roman" pitchFamily="18" charset="0"/>
              </a:rPr>
              <a:t>1. Число посещений ФАП  на 1 жителя в год:</a:t>
            </a:r>
          </a:p>
          <a:p>
            <a:pPr>
              <a:buNone/>
            </a:pPr>
            <a:r>
              <a:rPr lang="ru-RU" dirty="0" smtClean="0"/>
              <a:t>     </a:t>
            </a:r>
          </a:p>
          <a:p>
            <a:pPr marL="514350" indent="-514350">
              <a:buNone/>
            </a:pPr>
            <a:r>
              <a:rPr lang="ru-RU" sz="1800" dirty="0" smtClean="0">
                <a:latin typeface="Times New Roman" pitchFamily="18" charset="0"/>
                <a:cs typeface="Times New Roman" pitchFamily="18" charset="0"/>
              </a:rPr>
              <a:t>2. Нагрузка фельдшера на приеме в час:</a:t>
            </a:r>
          </a:p>
          <a:p>
            <a:pPr marL="514350" indent="-514350">
              <a:buNone/>
            </a:pPr>
            <a:endParaRPr lang="ru-RU" sz="1800" dirty="0">
              <a:latin typeface="Times New Roman" pitchFamily="18" charset="0"/>
              <a:cs typeface="Times New Roman" pitchFamily="18" charset="0"/>
            </a:endParaRPr>
          </a:p>
        </p:txBody>
      </p:sp>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50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2852936"/>
            <a:ext cx="2867025" cy="371475"/>
          </a:xfrm>
          <a:prstGeom prst="rect">
            <a:avLst/>
          </a:prstGeom>
          <a:noFill/>
        </p:spPr>
      </p:pic>
      <p:sp>
        <p:nvSpPr>
          <p:cNvPr id="45059" name="Rectangle 3"/>
          <p:cNvSpPr>
            <a:spLocks noChangeArrowheads="1"/>
          </p:cNvSpPr>
          <p:nvPr/>
        </p:nvSpPr>
        <p:spPr bwMode="auto">
          <a:xfrm>
            <a:off x="3347864" y="872609"/>
            <a:ext cx="62533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506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3645024"/>
            <a:ext cx="5276850" cy="466725"/>
          </a:xfrm>
          <a:prstGeom prst="rect">
            <a:avLst/>
          </a:prstGeom>
          <a:noFill/>
        </p:spPr>
      </p:pic>
      <p:sp>
        <p:nvSpPr>
          <p:cNvPr id="45062" name="Rectangle 6"/>
          <p:cNvSpPr>
            <a:spLocks noChangeArrowheads="1"/>
          </p:cNvSpPr>
          <p:nvPr/>
        </p:nvSpPr>
        <p:spPr bwMode="auto">
          <a:xfrm>
            <a:off x="611560" y="4205700"/>
            <a:ext cx="619268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Нагрузка фельдшера в день</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50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506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4653136"/>
            <a:ext cx="2114550" cy="466725"/>
          </a:xfrm>
          <a:prstGeom prst="rect">
            <a:avLst/>
          </a:prstGeom>
          <a:noFill/>
        </p:spPr>
      </p:pic>
      <p:sp>
        <p:nvSpPr>
          <p:cNvPr id="45065" name="Rectangle 9"/>
          <p:cNvSpPr>
            <a:spLocks noChangeArrowheads="1"/>
          </p:cNvSpPr>
          <p:nvPr/>
        </p:nvSpPr>
        <p:spPr bwMode="auto">
          <a:xfrm>
            <a:off x="539552" y="5275947"/>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Нагрузка  фельдшера на дому в день: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506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5066"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59632" y="5733256"/>
            <a:ext cx="2181225" cy="400050"/>
          </a:xfrm>
          <a:prstGeom prst="rect">
            <a:avLst/>
          </a:prstGeom>
          <a:noFill/>
        </p:spPr>
      </p:pic>
      <p:sp>
        <p:nvSpPr>
          <p:cNvPr id="45068" name="Rectangle 12"/>
          <p:cNvSpPr>
            <a:spLocks noChangeArrowheads="1"/>
          </p:cNvSpPr>
          <p:nvPr/>
        </p:nvSpPr>
        <p:spPr bwMode="auto">
          <a:xfrm>
            <a:off x="45720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Скругленный прямоугольник 15"/>
          <p:cNvSpPr/>
          <p:nvPr/>
        </p:nvSpPr>
        <p:spPr>
          <a:xfrm>
            <a:off x="683568" y="548680"/>
            <a:ext cx="16561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0" y="285083"/>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Удельный вес  посещений на дому</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403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560" y="692696"/>
            <a:ext cx="3543300" cy="400050"/>
          </a:xfrm>
          <a:prstGeom prst="rect">
            <a:avLst/>
          </a:prstGeom>
          <a:noFill/>
        </p:spPr>
      </p:pic>
      <p:sp>
        <p:nvSpPr>
          <p:cNvPr id="44039" name="Rectangle 7"/>
          <p:cNvSpPr>
            <a:spLocks noChangeArrowheads="1"/>
          </p:cNvSpPr>
          <p:nvPr/>
        </p:nvSpPr>
        <p:spPr bwMode="auto">
          <a:xfrm>
            <a:off x="457200" y="857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1421580"/>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 Удельный вес заболеваний ангиной</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4041"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1916832"/>
            <a:ext cx="2114550" cy="371475"/>
          </a:xfrm>
          <a:prstGeom prst="rect">
            <a:avLst/>
          </a:prstGeom>
          <a:noFill/>
        </p:spPr>
      </p:pic>
      <p:sp>
        <p:nvSpPr>
          <p:cNvPr id="44043" name="Rectangle 11"/>
          <p:cNvSpPr>
            <a:spLocks noChangeArrowheads="1"/>
          </p:cNvSpPr>
          <p:nvPr/>
        </p:nvSpPr>
        <p:spPr bwMode="auto">
          <a:xfrm>
            <a:off x="45720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4044" name="Rectangle 12"/>
          <p:cNvSpPr>
            <a:spLocks noChangeArrowheads="1"/>
          </p:cNvSpPr>
          <p:nvPr/>
        </p:nvSpPr>
        <p:spPr bwMode="auto">
          <a:xfrm>
            <a:off x="0" y="2373315"/>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Удельный вес заболеваний гипертонической  болезнью:</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04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4045"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60" y="2852936"/>
            <a:ext cx="3390900" cy="371475"/>
          </a:xfrm>
          <a:prstGeom prst="rect">
            <a:avLst/>
          </a:prstGeom>
          <a:noFill/>
        </p:spPr>
      </p:pic>
      <p:sp>
        <p:nvSpPr>
          <p:cNvPr id="44047" name="Rectangle 15"/>
          <p:cNvSpPr>
            <a:spLocks noChangeArrowheads="1"/>
          </p:cNvSpPr>
          <p:nvPr/>
        </p:nvSpPr>
        <p:spPr bwMode="auto">
          <a:xfrm>
            <a:off x="45720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4048" name="Rectangle 16"/>
          <p:cNvSpPr>
            <a:spLocks noChangeArrowheads="1"/>
          </p:cNvSpPr>
          <p:nvPr/>
        </p:nvSpPr>
        <p:spPr bwMode="auto">
          <a:xfrm>
            <a:off x="0" y="3661659"/>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Среднее число патронажных посещений на дому к детям в возрасте до 3 лет</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5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4049"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568" y="4149080"/>
            <a:ext cx="2771775" cy="390525"/>
          </a:xfrm>
          <a:prstGeom prst="rect">
            <a:avLst/>
          </a:prstGeom>
          <a:noFill/>
        </p:spPr>
      </p:pic>
      <p:sp>
        <p:nvSpPr>
          <p:cNvPr id="44051" name="Rectangle 19"/>
          <p:cNvSpPr>
            <a:spLocks noChangeArrowheads="1"/>
          </p:cNvSpPr>
          <p:nvPr/>
        </p:nvSpPr>
        <p:spPr bwMode="auto">
          <a:xfrm>
            <a:off x="45720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4052" name="Rectangle 20"/>
          <p:cNvSpPr>
            <a:spLocks noChangeArrowheads="1"/>
          </p:cNvSpPr>
          <p:nvPr/>
        </p:nvSpPr>
        <p:spPr bwMode="auto">
          <a:xfrm>
            <a:off x="467544" y="4626731"/>
            <a:ext cx="727280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году в среднем 275 рабочих дней. </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Определить показатели нагрузки фельдшера и деятельности ФАП с.Покровское. В 2010 году число жителей составляло 500 человек, детей до 3 лет – 20. Фельдшер ведет прием 3 часа в день. Число посещений к фельдшеру  составило 2200, число посещений на дому – 500. Выявлено 600 заболеваний, из них 24 случая заболевания ангиной, 12 случаев гипертонической болезни. Число патронажных посещений на дому к детям до 3 лет составило 420.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Скругленный прямоугольник 18"/>
          <p:cNvSpPr/>
          <p:nvPr/>
        </p:nvSpPr>
        <p:spPr>
          <a:xfrm>
            <a:off x="6156176" y="260648"/>
            <a:ext cx="136815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t>ЗАДАНИЯ ДЛЯ САМОСТОЯТЕЛЬНОЙ РАБОТЫ</a:t>
            </a:r>
            <a:br>
              <a:rPr lang="ru-RU" sz="2400" dirty="0" smtClean="0"/>
            </a:br>
            <a:endParaRPr lang="ru-RU" sz="2400" dirty="0"/>
          </a:p>
        </p:txBody>
      </p:sp>
      <p:sp>
        <p:nvSpPr>
          <p:cNvPr id="3" name="Содержимое 2"/>
          <p:cNvSpPr>
            <a:spLocks noGrp="1"/>
          </p:cNvSpPr>
          <p:nvPr>
            <p:ph idx="1"/>
          </p:nvPr>
        </p:nvSpPr>
        <p:spPr>
          <a:xfrm>
            <a:off x="457200" y="1124744"/>
            <a:ext cx="7239000" cy="5112568"/>
          </a:xfrm>
        </p:spPr>
        <p:txBody>
          <a:bodyPr>
            <a:noAutofit/>
          </a:bodyPr>
          <a:lstStyle/>
          <a:p>
            <a:pPr>
              <a:buNone/>
            </a:pPr>
            <a:r>
              <a:rPr lang="ru-RU" sz="1600" b="1" dirty="0" smtClean="0">
                <a:latin typeface="Times New Roman" pitchFamily="18" charset="0"/>
                <a:cs typeface="Times New Roman" pitchFamily="18" charset="0"/>
              </a:rPr>
              <a:t>№3  </a:t>
            </a:r>
            <a:r>
              <a:rPr lang="ru-RU" sz="1600" dirty="0" smtClean="0">
                <a:latin typeface="Times New Roman" pitchFamily="18" charset="0"/>
                <a:cs typeface="Times New Roman" pitchFamily="18" charset="0"/>
              </a:rPr>
              <a:t>Определите качественные показатели работы терапевтического отделения стационара городской больницы №2 города Н. В 2010г.  в терапевтическом отделении было 130 коек. Выписано за год 2700 больных, умерло 300. Проведено в отделении всеми больными 45 500  койко-дней.</a:t>
            </a:r>
          </a:p>
          <a:p>
            <a:pPr>
              <a:buNone/>
            </a:pPr>
            <a:r>
              <a:rPr lang="ru-RU" sz="1600" dirty="0" smtClean="0">
                <a:latin typeface="Times New Roman" pitchFamily="18" charset="0"/>
                <a:cs typeface="Times New Roman" pitchFamily="18" charset="0"/>
              </a:rPr>
              <a:t> </a:t>
            </a:r>
          </a:p>
          <a:p>
            <a:pPr>
              <a:buNone/>
            </a:pPr>
            <a:r>
              <a:rPr lang="ru-RU" sz="1600" b="1" dirty="0" smtClean="0">
                <a:latin typeface="Times New Roman" pitchFamily="18" charset="0"/>
                <a:cs typeface="Times New Roman" pitchFamily="18" charset="0"/>
              </a:rPr>
              <a:t>№4  </a:t>
            </a:r>
            <a:r>
              <a:rPr lang="ru-RU" sz="1600" dirty="0" smtClean="0">
                <a:latin typeface="Times New Roman" pitchFamily="18" charset="0"/>
                <a:cs typeface="Times New Roman" pitchFamily="18" charset="0"/>
              </a:rPr>
              <a:t>Определите показатели нагрузки фельдшера и деятельности ФАП с.Николаевского. В 2005г. число жителей составляло 800 человек, детей до 3 лет – 90. На диспансерном учете находилось 25 беременных, 25 родильниц. Фельдшер ведет прием 4 часа в день. Число посещений к фельдшеру составило 3200 человек, число посещений на дому – 1600. Выявлено 700 заболеваний, из них 21 случай радикулита. Число патронажных посещений на дому к детям  до 3 лет  составило  810.</a:t>
            </a:r>
          </a:p>
          <a:p>
            <a:pPr>
              <a:buNone/>
            </a:pPr>
            <a:r>
              <a:rPr lang="ru-RU" sz="1600" dirty="0" smtClean="0">
                <a:latin typeface="Times New Roman" pitchFamily="18" charset="0"/>
                <a:cs typeface="Times New Roman" pitchFamily="18" charset="0"/>
              </a:rPr>
              <a:t> </a:t>
            </a:r>
          </a:p>
          <a:p>
            <a:pPr>
              <a:buNone/>
            </a:pPr>
            <a:r>
              <a:rPr lang="ru-RU" sz="1600" b="1" dirty="0" smtClean="0">
                <a:latin typeface="Times New Roman" pitchFamily="18" charset="0"/>
                <a:cs typeface="Times New Roman" pitchFamily="18" charset="0"/>
              </a:rPr>
              <a:t>№5  </a:t>
            </a:r>
            <a:r>
              <a:rPr lang="ru-RU" sz="1600" dirty="0" smtClean="0">
                <a:latin typeface="Times New Roman" pitchFamily="18" charset="0"/>
                <a:cs typeface="Times New Roman" pitchFamily="18" charset="0"/>
              </a:rPr>
              <a:t>Определите качественные показатели работы поликлинического отделения городской больницы №2 города Н. В 2005году поликлиника оказывала медицинскую помощь 30 000 жителям. Общее количество посещений к терапевтам составило 60 000, из них 12 000 сделано сельскими жителями. К своим участковым врачам обратилось 48 000 населения. Осмотрено для выявления туберкулеза – 3000. Зарегистрировано 450 больных ревматизмом, из них 450 состоят на диспансерном наблюдении.</a:t>
            </a:r>
          </a:p>
          <a:p>
            <a:pPr>
              <a:buNone/>
            </a:pPr>
            <a:endParaRPr lang="ru-RU" sz="1600" dirty="0">
              <a:latin typeface="Times New Roman" pitchFamily="18" charset="0"/>
              <a:cs typeface="Times New Roman" pitchFamily="18" charset="0"/>
            </a:endParaRPr>
          </a:p>
        </p:txBody>
      </p:sp>
      <p:sp>
        <p:nvSpPr>
          <p:cNvPr id="5" name="Скругленный прямоугольник 4"/>
          <p:cNvSpPr/>
          <p:nvPr/>
        </p:nvSpPr>
        <p:spPr>
          <a:xfrm>
            <a:off x="6300192" y="6453336"/>
            <a:ext cx="1224136"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dirty="0" smtClean="0">
                <a:latin typeface="Times New Roman" pitchFamily="18" charset="0"/>
                <a:cs typeface="Times New Roman" pitchFamily="18" charset="0"/>
              </a:rPr>
              <a:t>Используемая литература.</a:t>
            </a:r>
            <a:br>
              <a:rPr lang="ru-RU" sz="1800" dirty="0" smtClean="0">
                <a:latin typeface="Times New Roman" pitchFamily="18" charset="0"/>
                <a:cs typeface="Times New Roman" pitchFamily="18" charset="0"/>
              </a:rPr>
            </a:br>
            <a:endParaRPr lang="ru-RU" sz="1800" dirty="0"/>
          </a:p>
        </p:txBody>
      </p:sp>
      <p:sp>
        <p:nvSpPr>
          <p:cNvPr id="3" name="Содержимое 2"/>
          <p:cNvSpPr>
            <a:spLocks noGrp="1"/>
          </p:cNvSpPr>
          <p:nvPr>
            <p:ph idx="1"/>
          </p:nvPr>
        </p:nvSpPr>
        <p:spPr/>
        <p:txBody>
          <a:bodyPr>
            <a:normAutofit/>
          </a:bodyPr>
          <a:lstStyle/>
          <a:p>
            <a:r>
              <a:rPr lang="ru-RU" sz="1600" dirty="0" smtClean="0">
                <a:latin typeface="Times New Roman" pitchFamily="18" charset="0"/>
                <a:cs typeface="Times New Roman" pitchFamily="18" charset="0"/>
              </a:rPr>
              <a:t>Гилярова М.Г. Математика для медицинских колледжей. –Изд.3-е. – Ростов н</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Д</a:t>
            </a:r>
            <a:r>
              <a:rPr lang="en-US" sz="1600" dirty="0" smtClean="0">
                <a:latin typeface="Times New Roman" pitchFamily="18" charset="0"/>
                <a:cs typeface="Times New Roman" pitchFamily="18" charset="0"/>
              </a:rPr>
              <a:t>:</a:t>
            </a:r>
            <a:r>
              <a:rPr lang="ru-RU" sz="1600" smtClean="0">
                <a:latin typeface="Times New Roman" pitchFamily="18" charset="0"/>
                <a:cs typeface="Times New Roman" pitchFamily="18" charset="0"/>
              </a:rPr>
              <a:t>Феникс, 2014.-442с.</a:t>
            </a:r>
            <a:endParaRPr lang="ru-RU" sz="1600" dirty="0">
              <a:latin typeface="Times New Roman" pitchFamily="18" charset="0"/>
              <a:cs typeface="Times New Roman" pitchFamily="18" charset="0"/>
            </a:endParaRPr>
          </a:p>
        </p:txBody>
      </p:sp>
      <p:sp>
        <p:nvSpPr>
          <p:cNvPr id="4" name="Скругленный прямоугольник 3"/>
          <p:cNvSpPr/>
          <p:nvPr/>
        </p:nvSpPr>
        <p:spPr>
          <a:xfrm>
            <a:off x="6660232" y="6309320"/>
            <a:ext cx="115212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p:spPr>
        <p:txBody>
          <a:bodyPr>
            <a:normAutofit fontScale="90000"/>
          </a:bodyPr>
          <a:lstStyle/>
          <a:p>
            <a:pPr algn="ctr"/>
            <a:r>
              <a:rPr lang="ru-RU" sz="3200" dirty="0" smtClean="0"/>
              <a:t>Задачи</a:t>
            </a:r>
            <a:br>
              <a:rPr lang="ru-RU" sz="3200" dirty="0" smtClean="0"/>
            </a:br>
            <a:r>
              <a:rPr lang="ru-RU" sz="3200" dirty="0" smtClean="0"/>
              <a:t> статистической науки</a:t>
            </a:r>
            <a:endParaRPr lang="ru-RU" sz="3200" dirty="0"/>
          </a:p>
        </p:txBody>
      </p:sp>
      <p:graphicFrame>
        <p:nvGraphicFramePr>
          <p:cNvPr id="9" name="Содержимое 8"/>
          <p:cNvGraphicFramePr>
            <a:graphicFrameLocks noGrp="1"/>
          </p:cNvGraphicFramePr>
          <p:nvPr>
            <p:ph idx="1"/>
          </p:nvPr>
        </p:nvGraphicFramePr>
        <p:xfrm>
          <a:off x="457200" y="1341438"/>
          <a:ext cx="7239000" cy="2286000"/>
        </p:xfrm>
        <a:graphic>
          <a:graphicData uri="http://schemas.openxmlformats.org/drawingml/2006/table">
            <a:tbl>
              <a:tblPr firstRow="1" bandRow="1">
                <a:tableStyleId>{5C22544A-7EE6-4342-B048-85BDC9FD1C3A}</a:tableStyleId>
              </a:tblPr>
              <a:tblGrid>
                <a:gridCol w="3619500"/>
                <a:gridCol w="36195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8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ru-RU" sz="18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latin typeface="+mn-lt"/>
                          <a:ea typeface="+mn-ea"/>
                          <a:cs typeface="+mn-cs"/>
                        </a:rPr>
                        <a:t>ПОСТОЯННЫЕ (ДОЛГОВРЕМЕННЫЕ)</a:t>
                      </a:r>
                    </a:p>
                    <a:p>
                      <a:endParaRPr lang="ru-RU" dirty="0"/>
                    </a:p>
                  </a:txBody>
                  <a:tcPr/>
                </a:tc>
                <a:tc>
                  <a:txBody>
                    <a:bodyPr/>
                    <a:lstStyle/>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8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latin typeface="+mn-lt"/>
                          <a:ea typeface="+mn-ea"/>
                          <a:cs typeface="+mn-cs"/>
                        </a:rPr>
                        <a:t>АКТУАЛЬНЫЕ  формируются исходя из потребности общества и экономики на современном этапе</a:t>
                      </a:r>
                      <a:endParaRPr lang="ru-RU" dirty="0" smtClean="0"/>
                    </a:p>
                    <a:p>
                      <a:endParaRPr lang="ru-RU" dirty="0" smtClean="0"/>
                    </a:p>
                    <a:p>
                      <a:endParaRPr lang="ru-RU" dirty="0"/>
                    </a:p>
                  </a:txBody>
                  <a:tcPr/>
                </a:tc>
              </a:tr>
            </a:tbl>
          </a:graphicData>
        </a:graphic>
      </p:graphicFrame>
      <p:pic>
        <p:nvPicPr>
          <p:cNvPr id="4" name="Рисунок 3" descr="https://i.pinimg.com/originals/a9/cb/96/a9cb96870f9607c173a48a1cb0159d81.jpg"/>
          <p:cNvPicPr/>
          <p:nvPr/>
        </p:nvPicPr>
        <p:blipFill>
          <a:blip r:embed="rId2" cstate="print"/>
          <a:srcRect/>
          <a:stretch>
            <a:fillRect/>
          </a:stretch>
        </p:blipFill>
        <p:spPr bwMode="auto">
          <a:xfrm>
            <a:off x="899592" y="3861048"/>
            <a:ext cx="2592288" cy="2553566"/>
          </a:xfrm>
          <a:prstGeom prst="rect">
            <a:avLst/>
          </a:prstGeom>
          <a:noFill/>
          <a:ln w="9525">
            <a:noFill/>
            <a:miter lim="800000"/>
            <a:headEnd/>
            <a:tailEnd/>
          </a:ln>
        </p:spPr>
      </p:pic>
      <p:sp>
        <p:nvSpPr>
          <p:cNvPr id="6" name="Прямоугольник 5">
            <a:hlinkClick r:id="" action="ppaction://hlinkshowjump?jump=firstslide"/>
          </p:cNvPr>
          <p:cNvSpPr/>
          <p:nvPr/>
        </p:nvSpPr>
        <p:spPr>
          <a:xfrm>
            <a:off x="6588224" y="6237312"/>
            <a:ext cx="10081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начало</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dirty="0" smtClean="0">
                <a:latin typeface="Times New Roman" pitchFamily="18" charset="0"/>
                <a:cs typeface="Times New Roman" pitchFamily="18" charset="0"/>
              </a:rPr>
              <a:t>ПОСТОЯННЫЕ </a:t>
            </a:r>
            <a:r>
              <a:rPr lang="ru-RU" sz="2700"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ДОЛГОВРЕМЕННЫЕ) </a:t>
            </a:r>
            <a:r>
              <a:rPr lang="ru-RU" sz="2700" dirty="0" smtClean="0">
                <a:latin typeface="Times New Roman" pitchFamily="18" charset="0"/>
                <a:cs typeface="Times New Roman" pitchFamily="18" charset="0"/>
              </a:rPr>
              <a:t>задачи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статистикой науки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457200" y="1609725"/>
          <a:ext cx="4474840" cy="3840480"/>
        </p:xfrm>
        <a:graphic>
          <a:graphicData uri="http://schemas.openxmlformats.org/drawingml/2006/table">
            <a:tbl>
              <a:tblPr firstRow="1" bandRow="1">
                <a:tableStyleId>{5C22544A-7EE6-4342-B048-85BDC9FD1C3A}</a:tableStyleId>
              </a:tblPr>
              <a:tblGrid>
                <a:gridCol w="447484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000" b="1" kern="1200" dirty="0" smtClean="0">
                          <a:solidFill>
                            <a:schemeClr val="lt1"/>
                          </a:solidFill>
                          <a:latin typeface="Times New Roman" pitchFamily="18" charset="0"/>
                          <a:ea typeface="+mn-ea"/>
                          <a:cs typeface="Times New Roman" pitchFamily="18" charset="0"/>
                        </a:rPr>
                        <a:t>обеспечить органы управления государством, регионами, отраслями и отдельными предприятиями современной полной и достоверной информацией, необходимой для принятия решений</a:t>
                      </a:r>
                    </a:p>
                    <a:p>
                      <a:endParaRPr lang="ru-RU" sz="2000"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2000" kern="1200" dirty="0" smtClean="0">
                        <a:solidFill>
                          <a:schemeClr val="dk1"/>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2000" kern="1200" dirty="0" smtClean="0">
                          <a:solidFill>
                            <a:schemeClr val="dk1"/>
                          </a:solidFill>
                          <a:latin typeface="Times New Roman" pitchFamily="18" charset="0"/>
                          <a:ea typeface="+mn-ea"/>
                          <a:cs typeface="Times New Roman" pitchFamily="18" charset="0"/>
                        </a:rPr>
                        <a:t>информировать общественность о явлениях и процессах, происходящих в обществе</a:t>
                      </a:r>
                    </a:p>
                    <a:p>
                      <a:endParaRPr lang="ru-RU" sz="2000" dirty="0">
                        <a:latin typeface="Times New Roman" pitchFamily="18" charset="0"/>
                        <a:cs typeface="Times New Roman" pitchFamily="18" charset="0"/>
                      </a:endParaRPr>
                    </a:p>
                  </a:txBody>
                  <a:tcPr/>
                </a:tc>
              </a:tr>
            </a:tbl>
          </a:graphicData>
        </a:graphic>
      </p:graphicFrame>
      <p:pic>
        <p:nvPicPr>
          <p:cNvPr id="4" name="Рисунок 3" descr="https://aftershock.news/sites/default/files/u14743/foto/%D1%81%D1%82%D0%B0%D0%B8%D1%81%D1%82%D0%B8%D0%BA%D0%B0.jpg"/>
          <p:cNvPicPr/>
          <p:nvPr/>
        </p:nvPicPr>
        <p:blipFill>
          <a:blip r:embed="rId2" cstate="print"/>
          <a:srcRect/>
          <a:stretch>
            <a:fillRect/>
          </a:stretch>
        </p:blipFill>
        <p:spPr bwMode="auto">
          <a:xfrm>
            <a:off x="5076056" y="2160851"/>
            <a:ext cx="2880320" cy="2780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908720"/>
          </a:xfrm>
        </p:spPr>
        <p:txBody>
          <a:bodyPr>
            <a:normAutofit/>
          </a:bodyPr>
          <a:lstStyle/>
          <a:p>
            <a:pPr algn="ctr"/>
            <a:r>
              <a:rPr lang="ru-RU" dirty="0" smtClean="0">
                <a:latin typeface="Times New Roman" pitchFamily="18" charset="0"/>
                <a:cs typeface="Times New Roman" pitchFamily="18" charset="0"/>
              </a:rPr>
              <a:t>АКТУАЛЬНЫЕ задачи </a:t>
            </a:r>
            <a:r>
              <a:rPr lang="ru-RU" sz="2000" dirty="0" smtClean="0">
                <a:latin typeface="Times New Roman" pitchFamily="18" charset="0"/>
                <a:cs typeface="Times New Roman" pitchFamily="18" charset="0"/>
              </a:rPr>
              <a:t>статистической науки</a:t>
            </a:r>
            <a:endParaRPr lang="ru-RU" sz="20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39552" y="1097280"/>
          <a:ext cx="6984776" cy="5233271"/>
        </p:xfrm>
        <a:graphic>
          <a:graphicData uri="http://schemas.openxmlformats.org/drawingml/2006/table">
            <a:tbl>
              <a:tblPr firstRow="1" bandRow="1">
                <a:tableStyleId>{5C22544A-7EE6-4342-B048-85BDC9FD1C3A}</a:tableStyleId>
              </a:tblPr>
              <a:tblGrid>
                <a:gridCol w="6984776"/>
              </a:tblGrid>
              <a:tr h="82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latin typeface="Times New Roman" pitchFamily="18" charset="0"/>
                          <a:ea typeface="+mn-ea"/>
                          <a:cs typeface="Times New Roman" pitchFamily="18" charset="0"/>
                        </a:rPr>
                        <a:t>получение объективной информации о деятельности хозяйственных структур</a:t>
                      </a:r>
                    </a:p>
                    <a:p>
                      <a:endParaRPr lang="ru-RU" dirty="0"/>
                    </a:p>
                  </a:txBody>
                  <a:tcPr/>
                </a:tc>
              </a:tr>
              <a:tr h="1575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Times New Roman" pitchFamily="18" charset="0"/>
                          <a:ea typeface="+mn-ea"/>
                          <a:cs typeface="Times New Roman" pitchFamily="18" charset="0"/>
                        </a:rPr>
                        <a:t>создание автоматизированных баз данных о деятельности текущих хозяйственных структур с возможностью санкционированного доступа к ним для получения информации, необходимой для решения текущих хозяйственных задач</a:t>
                      </a:r>
                    </a:p>
                    <a:p>
                      <a:endParaRPr lang="ru-RU" dirty="0">
                        <a:latin typeface="Times New Roman" pitchFamily="18" charset="0"/>
                        <a:cs typeface="Times New Roman" pitchFamily="18" charset="0"/>
                      </a:endParaRPr>
                    </a:p>
                  </a:txBody>
                  <a:tcPr/>
                </a:tc>
              </a:tr>
              <a:tr h="82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Times New Roman" pitchFamily="18" charset="0"/>
                          <a:ea typeface="+mn-ea"/>
                          <a:cs typeface="Times New Roman" pitchFamily="18" charset="0"/>
                        </a:rPr>
                        <a:t>прогнозирование развития ванных социально-экономических процессов и явлений</a:t>
                      </a:r>
                    </a:p>
                    <a:p>
                      <a:endParaRPr lang="ru-RU" dirty="0">
                        <a:latin typeface="Times New Roman" pitchFamily="18" charset="0"/>
                        <a:cs typeface="Times New Roman" pitchFamily="18" charset="0"/>
                      </a:endParaRPr>
                    </a:p>
                  </a:txBody>
                  <a:tcPr/>
                </a:tc>
              </a:tr>
              <a:tr h="82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Times New Roman" pitchFamily="18" charset="0"/>
                          <a:ea typeface="+mn-ea"/>
                          <a:cs typeface="Times New Roman" pitchFamily="18" charset="0"/>
                        </a:rPr>
                        <a:t>проведение организационно – методической работы по постепенному переходу на систему национальных счетов</a:t>
                      </a:r>
                    </a:p>
                    <a:p>
                      <a:endParaRPr lang="ru-RU" dirty="0">
                        <a:latin typeface="Times New Roman" pitchFamily="18" charset="0"/>
                        <a:cs typeface="Times New Roman" pitchFamily="18" charset="0"/>
                      </a:endParaRPr>
                    </a:p>
                  </a:txBody>
                  <a:tcPr/>
                </a:tc>
              </a:tr>
              <a:tr h="82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Times New Roman" pitchFamily="18" charset="0"/>
                          <a:ea typeface="+mn-ea"/>
                          <a:cs typeface="Times New Roman" pitchFamily="18" charset="0"/>
                        </a:rPr>
                        <a:t>распространение выборочных обследований во всех секторах общественной и экономической жизни</a:t>
                      </a:r>
                    </a:p>
                    <a:p>
                      <a:endParaRPr lang="ru-RU"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u="sng" dirty="0" smtClean="0"/>
              <a:t>Исследования   массовых общественных   явлений</a:t>
            </a:r>
            <a:r>
              <a:rPr lang="ru-RU" sz="2800" dirty="0" smtClean="0"/>
              <a:t> </a:t>
            </a:r>
            <a:endParaRPr lang="ru-RU" sz="2800" dirty="0"/>
          </a:p>
        </p:txBody>
      </p:sp>
      <p:sp>
        <p:nvSpPr>
          <p:cNvPr id="3" name="Содержимое 2"/>
          <p:cNvSpPr>
            <a:spLocks noGrp="1"/>
          </p:cNvSpPr>
          <p:nvPr>
            <p:ph idx="1"/>
          </p:nvPr>
        </p:nvSpPr>
        <p:spPr>
          <a:xfrm>
            <a:off x="457200" y="1609416"/>
            <a:ext cx="7239000" cy="3259744"/>
          </a:xfrm>
        </p:spPr>
        <p:txBody>
          <a:bodyPr>
            <a:normAutofit lnSpcReduction="10000"/>
          </a:bodyPr>
          <a:lstStyle/>
          <a:p>
            <a:pPr>
              <a:buNone/>
            </a:pPr>
            <a:r>
              <a:rPr lang="ru-RU" dirty="0" smtClean="0">
                <a:latin typeface="Times New Roman" pitchFamily="18" charset="0"/>
                <a:cs typeface="Times New Roman" pitchFamily="18" charset="0"/>
              </a:rPr>
              <a:t>    включает </a:t>
            </a:r>
            <a:r>
              <a:rPr lang="ru-RU" dirty="0" smtClean="0">
                <a:latin typeface="Times New Roman" pitchFamily="18" charset="0"/>
                <a:cs typeface="Times New Roman" pitchFamily="18" charset="0"/>
              </a:rPr>
              <a:t>в себя следующие этапы (этапы статистического   исследования):</a:t>
            </a:r>
          </a:p>
          <a:p>
            <a:pPr lvl="0"/>
            <a:r>
              <a:rPr lang="ru-RU" dirty="0" smtClean="0">
                <a:latin typeface="Times New Roman" pitchFamily="18" charset="0"/>
                <a:cs typeface="Times New Roman" pitchFamily="18" charset="0"/>
              </a:rPr>
              <a:t>сбор статистической информации  и  ее первичная обработка (статистическое наблюдение);</a:t>
            </a:r>
          </a:p>
          <a:p>
            <a:pPr lvl="0"/>
            <a:r>
              <a:rPr lang="ru-RU" dirty="0" smtClean="0">
                <a:latin typeface="Times New Roman" pitchFamily="18" charset="0"/>
                <a:cs typeface="Times New Roman" pitchFamily="18" charset="0"/>
              </a:rPr>
              <a:t>группировка и выборка результатов наблюдения в определенные совокупности;</a:t>
            </a:r>
          </a:p>
          <a:p>
            <a:pPr lvl="0"/>
            <a:r>
              <a:rPr lang="ru-RU" dirty="0" smtClean="0">
                <a:latin typeface="Times New Roman" pitchFamily="18" charset="0"/>
                <a:cs typeface="Times New Roman" pitchFamily="18" charset="0"/>
              </a:rPr>
              <a:t>обобщение и анализ полученных материалов.</a:t>
            </a:r>
          </a:p>
          <a:p>
            <a:pPr>
              <a:buNone/>
            </a:pPr>
            <a:endParaRPr lang="ru-RU" dirty="0"/>
          </a:p>
        </p:txBody>
      </p:sp>
      <p:pic>
        <p:nvPicPr>
          <p:cNvPr id="4" name="Рисунок 3" descr="https://images.golos.io/DQmZxUsCA6QFt9B1uVGV3P2frz4TPLJQA3xgHUZrqy3WCuT/306121862bdf.jpg"/>
          <p:cNvPicPr/>
          <p:nvPr/>
        </p:nvPicPr>
        <p:blipFill>
          <a:blip r:embed="rId2" cstate="print"/>
          <a:srcRect/>
          <a:stretch>
            <a:fillRect/>
          </a:stretch>
        </p:blipFill>
        <p:spPr bwMode="auto">
          <a:xfrm>
            <a:off x="1763688" y="4797152"/>
            <a:ext cx="4248472" cy="1800200"/>
          </a:xfrm>
          <a:prstGeom prst="rect">
            <a:avLst/>
          </a:prstGeom>
          <a:noFill/>
          <a:ln w="9525">
            <a:noFill/>
            <a:miter lim="800000"/>
            <a:headEnd/>
            <a:tailEnd/>
          </a:ln>
        </p:spPr>
      </p:pic>
      <p:sp>
        <p:nvSpPr>
          <p:cNvPr id="5" name="Прямоугольник 4"/>
          <p:cNvSpPr/>
          <p:nvPr/>
        </p:nvSpPr>
        <p:spPr>
          <a:xfrm>
            <a:off x="6444208" y="5301208"/>
            <a:ext cx="13681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домой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dirty="0" smtClean="0"/>
              <a:t> </a:t>
            </a:r>
          </a:p>
          <a:p>
            <a:pPr>
              <a:buNone/>
            </a:pPr>
            <a:r>
              <a:rPr lang="ru-RU" sz="2500" dirty="0" smtClean="0">
                <a:latin typeface="Times New Roman" pitchFamily="18" charset="0"/>
                <a:cs typeface="Times New Roman" pitchFamily="18" charset="0"/>
              </a:rPr>
              <a:t>       </a:t>
            </a:r>
            <a:r>
              <a:rPr lang="ru-RU" sz="2500" dirty="0" smtClean="0">
                <a:latin typeface="Times New Roman" pitchFamily="18" charset="0"/>
                <a:cs typeface="Times New Roman" pitchFamily="18" charset="0"/>
              </a:rPr>
              <a:t> На </a:t>
            </a:r>
            <a:r>
              <a:rPr lang="ru-RU" sz="2500" dirty="0" smtClean="0">
                <a:latin typeface="Times New Roman" pitchFamily="18" charset="0"/>
                <a:cs typeface="Times New Roman" pitchFamily="18" charset="0"/>
              </a:rPr>
              <a:t>первом этапе статистического исследования формируются первичные статистические данные, или исходная статистическая информация, которая является фундаментом будущего статистического здания. если при сборе первичных статистических данных  допущена ошибка или материал оказался недоброкачественным, это повлияет на правильность и достоверность как теоретических, так и практических выводов.  Поэтому статистические наблюдения от начальной до завершающей стадии – получение итоговых материалов – должно быть тщательно продуманным и четко организованным.</a:t>
            </a:r>
          </a:p>
          <a:p>
            <a:pPr>
              <a:lnSpc>
                <a:spcPct val="120000"/>
              </a:lnSpc>
              <a:spcBef>
                <a:spcPts val="0"/>
              </a:spcBef>
              <a:buNone/>
            </a:pPr>
            <a:r>
              <a:rPr lang="ru-RU" sz="2500" dirty="0" smtClean="0">
                <a:latin typeface="Times New Roman" pitchFamily="18" charset="0"/>
                <a:cs typeface="Times New Roman" pitchFamily="18" charset="0"/>
              </a:rPr>
              <a:t>       Статистическое наблюдение представляет собой научно организованный по единой программе учет фактов, характеризующих явления и процессы общественной жизни, и сбор полученных на основе этого учета массовых данных. К статистическому наблюдению предъявляют следующие требования:</a:t>
            </a:r>
          </a:p>
          <a:p>
            <a:pPr>
              <a:lnSpc>
                <a:spcPct val="120000"/>
              </a:lnSpc>
              <a:spcBef>
                <a:spcPts val="0"/>
              </a:spcBef>
            </a:pPr>
            <a:r>
              <a:rPr lang="ru-RU" sz="2500" dirty="0" smtClean="0">
                <a:latin typeface="Times New Roman" pitchFamily="18" charset="0"/>
                <a:cs typeface="Times New Roman" pitchFamily="18" charset="0"/>
              </a:rPr>
              <a:t>полнота </a:t>
            </a:r>
            <a:r>
              <a:rPr lang="ru-RU" sz="2500" dirty="0" smtClean="0">
                <a:latin typeface="Times New Roman" pitchFamily="18" charset="0"/>
                <a:cs typeface="Times New Roman" pitchFamily="18" charset="0"/>
              </a:rPr>
              <a:t>статистических данных (полнота охвата единиц изучаемой совокупности, сторон того или иного явления, а также полнота охвата во времени);</a:t>
            </a:r>
          </a:p>
          <a:p>
            <a:pPr>
              <a:lnSpc>
                <a:spcPct val="120000"/>
              </a:lnSpc>
              <a:spcBef>
                <a:spcPts val="0"/>
              </a:spcBef>
            </a:pPr>
            <a:r>
              <a:rPr lang="ru-RU" sz="2500" dirty="0" smtClean="0">
                <a:latin typeface="Times New Roman" pitchFamily="18" charset="0"/>
                <a:cs typeface="Times New Roman" pitchFamily="18" charset="0"/>
              </a:rPr>
              <a:t>достоверность </a:t>
            </a:r>
            <a:r>
              <a:rPr lang="ru-RU" sz="2500" dirty="0" smtClean="0">
                <a:latin typeface="Times New Roman" pitchFamily="18" charset="0"/>
                <a:cs typeface="Times New Roman" pitchFamily="18" charset="0"/>
              </a:rPr>
              <a:t>и точность данных</a:t>
            </a:r>
            <a:r>
              <a:rPr lang="en-US" sz="2500" dirty="0" smtClean="0">
                <a:latin typeface="Times New Roman" pitchFamily="18" charset="0"/>
                <a:cs typeface="Times New Roman" pitchFamily="18" charset="0"/>
              </a:rPr>
              <a:t>;</a:t>
            </a:r>
            <a:endParaRPr lang="ru-RU" sz="2500" dirty="0" smtClean="0">
              <a:latin typeface="Times New Roman" pitchFamily="18" charset="0"/>
              <a:cs typeface="Times New Roman" pitchFamily="18" charset="0"/>
            </a:endParaRPr>
          </a:p>
          <a:p>
            <a:pPr>
              <a:lnSpc>
                <a:spcPct val="120000"/>
              </a:lnSpc>
              <a:spcBef>
                <a:spcPts val="0"/>
              </a:spcBef>
            </a:pPr>
            <a:r>
              <a:rPr lang="ru-RU" sz="2500" dirty="0" smtClean="0">
                <a:latin typeface="Times New Roman" pitchFamily="18" charset="0"/>
                <a:cs typeface="Times New Roman" pitchFamily="18" charset="0"/>
              </a:rPr>
              <a:t> </a:t>
            </a:r>
            <a:r>
              <a:rPr lang="ru-RU" sz="2500" dirty="0" smtClean="0">
                <a:latin typeface="Times New Roman" pitchFamily="18" charset="0"/>
                <a:cs typeface="Times New Roman" pitchFamily="18" charset="0"/>
              </a:rPr>
              <a:t>их единообразие и сопоставимость.</a:t>
            </a:r>
          </a:p>
          <a:p>
            <a:pPr>
              <a:buNone/>
            </a:pPr>
            <a:r>
              <a:rPr lang="ru-RU" sz="2500" dirty="0" smtClean="0">
                <a:latin typeface="Times New Roman" pitchFamily="18" charset="0"/>
                <a:cs typeface="Times New Roman" pitchFamily="18" charset="0"/>
              </a:rPr>
              <a:t>        На втором этапе совокупность делится  по  признакам различия  и объединяется по признакам сходства, подсчитываются суммарные показатели по группам и в целом. С помощью различных методов изучаемые явления делятся на важнейшие типы, характерные группы и подгруппы по существенным признакам. С помощью группировок ограничивают качественно однородные в существенном отношении совокупности, что является  предпосылкой для определения и применения обобщающих показателей.</a:t>
            </a:r>
          </a:p>
          <a:p>
            <a:pPr>
              <a:buNone/>
            </a:pPr>
            <a:r>
              <a:rPr lang="ru-RU" sz="2500" dirty="0" smtClean="0">
                <a:latin typeface="Times New Roman" pitchFamily="18" charset="0"/>
                <a:cs typeface="Times New Roman" pitchFamily="18" charset="0"/>
              </a:rPr>
              <a:t>      </a:t>
            </a:r>
            <a:r>
              <a:rPr lang="ru-RU" sz="2500" dirty="0" smtClean="0">
                <a:latin typeface="Times New Roman" pitchFamily="18" charset="0"/>
                <a:cs typeface="Times New Roman" pitchFamily="18" charset="0"/>
              </a:rPr>
              <a:t>  </a:t>
            </a:r>
            <a:r>
              <a:rPr lang="ru-RU" sz="2500" dirty="0" smtClean="0">
                <a:latin typeface="Times New Roman" pitchFamily="18" charset="0"/>
                <a:cs typeface="Times New Roman" pitchFamily="18" charset="0"/>
              </a:rPr>
              <a:t>На заключительном этапе анализа с помощью обобщающих показателей рассчитываются относительные  и средние величины, дается сводная оценка вариации признаков, характеризуется динамика явлений, применяются индексы, балансовые построения, рассчитываются показатели, характеризующие тесноту связей в изменении признаков. С целью наиболее рационального и наглядного изложения цифрового материала он представляется в виде таблиц и графиков.</a:t>
            </a:r>
          </a:p>
          <a:p>
            <a:endParaRPr lang="ru-RU" dirty="0"/>
          </a:p>
        </p:txBody>
      </p:sp>
      <p:pic>
        <p:nvPicPr>
          <p:cNvPr id="5" name="Рисунок 4" descr="https://91events.s3.amazonaws.com/dev/24567348-media_httpdldropboxco_zJICE_15060849790.jpg"/>
          <p:cNvPicPr/>
          <p:nvPr/>
        </p:nvPicPr>
        <p:blipFill>
          <a:blip r:embed="rId2" cstate="print"/>
          <a:srcRect/>
          <a:stretch>
            <a:fillRect/>
          </a:stretch>
        </p:blipFill>
        <p:spPr bwMode="auto">
          <a:xfrm>
            <a:off x="395536" y="260648"/>
            <a:ext cx="7344816"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7239000" cy="770344"/>
          </a:xfrm>
        </p:spPr>
        <p:txBody>
          <a:bodyPr>
            <a:normAutofit fontScale="90000"/>
          </a:bodyPr>
          <a:lstStyle/>
          <a:p>
            <a:pPr algn="ct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r>
              <a:rPr lang="ru-RU" sz="3100" dirty="0" smtClean="0">
                <a:latin typeface="Times New Roman" pitchFamily="18" charset="0"/>
                <a:cs typeface="Times New Roman" pitchFamily="18" charset="0"/>
              </a:rPr>
              <a:t>Статистические термины</a:t>
            </a:r>
            <a:endParaRPr lang="ru-RU" sz="3100" dirty="0"/>
          </a:p>
        </p:txBody>
      </p:sp>
      <p:sp>
        <p:nvSpPr>
          <p:cNvPr id="3" name="Содержимое 2"/>
          <p:cNvSpPr>
            <a:spLocks noGrp="1"/>
          </p:cNvSpPr>
          <p:nvPr>
            <p:ph idx="1"/>
          </p:nvPr>
        </p:nvSpPr>
        <p:spPr/>
        <p:txBody>
          <a:bodyPr/>
          <a:lstStyle/>
          <a:p>
            <a:r>
              <a:rPr lang="ru-RU" b="1" i="1" dirty="0" smtClean="0">
                <a:latin typeface="Times New Roman" pitchFamily="18" charset="0"/>
                <a:cs typeface="Times New Roman" pitchFamily="18" charset="0"/>
              </a:rPr>
              <a:t>Статистическая совокупность</a:t>
            </a:r>
            <a:r>
              <a:rPr lang="ru-RU" dirty="0" smtClean="0">
                <a:latin typeface="Times New Roman" pitchFamily="18" charset="0"/>
                <a:cs typeface="Times New Roman" pitchFamily="18" charset="0"/>
              </a:rPr>
              <a:t> – это множество явлений, имеющих один или несколько общих признаков и отличающихся между собой по значениям других признаков.</a:t>
            </a:r>
          </a:p>
          <a:p>
            <a:r>
              <a:rPr lang="ru-RU" b="1" i="1" dirty="0" smtClean="0">
                <a:latin typeface="Times New Roman" pitchFamily="18" charset="0"/>
                <a:cs typeface="Times New Roman" pitchFamily="18" charset="0"/>
              </a:rPr>
              <a:t>Единица совокупности</a:t>
            </a:r>
            <a:r>
              <a:rPr lang="ru-RU" dirty="0" smtClean="0">
                <a:latin typeface="Times New Roman" pitchFamily="18" charset="0"/>
                <a:cs typeface="Times New Roman" pitchFamily="18" charset="0"/>
              </a:rPr>
              <a:t> – каждое отдельное явление, подлежащее учету, наделенное признаками сходства</a:t>
            </a:r>
            <a:r>
              <a:rPr lang="ru-RU" dirty="0" smtClean="0"/>
              <a:t>.</a:t>
            </a:r>
          </a:p>
          <a:p>
            <a:endParaRPr lang="ru-RU" dirty="0"/>
          </a:p>
        </p:txBody>
      </p:sp>
      <p:sp>
        <p:nvSpPr>
          <p:cNvPr id="4" name="Скругленный прямоугольник 3"/>
          <p:cNvSpPr/>
          <p:nvPr/>
        </p:nvSpPr>
        <p:spPr>
          <a:xfrm>
            <a:off x="6372200" y="6021288"/>
            <a:ext cx="115212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 action="ppaction://hlinkshowjump?jump=firstslide"/>
              </a:rPr>
              <a:t>начало</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227</TotalTime>
  <Words>1952</Words>
  <Application>Microsoft Office PowerPoint</Application>
  <PresentationFormat>Экран (4:3)</PresentationFormat>
  <Paragraphs>253</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Изящная</vt:lpstr>
      <vt:lpstr>Александрова   Галина    Геннадьевна преподаватель</vt:lpstr>
      <vt:lpstr>содержание</vt:lpstr>
      <vt:lpstr>Математическая статистика - </vt:lpstr>
      <vt:lpstr>Задачи  статистической науки</vt:lpstr>
      <vt:lpstr>ПОСТОЯННЫЕ  (ДОЛГОВРЕМЕННЫЕ) задачи  статистикой науки </vt:lpstr>
      <vt:lpstr>АКТУАЛЬНЫЕ задачи статистической науки</vt:lpstr>
      <vt:lpstr>Исследования   массовых общественных   явлений </vt:lpstr>
      <vt:lpstr>Слайд 8</vt:lpstr>
      <vt:lpstr>  Статистические термины</vt:lpstr>
      <vt:lpstr>Учетные признаки-</vt:lpstr>
      <vt:lpstr>Слайд 11</vt:lpstr>
      <vt:lpstr>Слайд 12</vt:lpstr>
      <vt:lpstr>САНИТАРНАЯ  (МЕДИЦИНСКАЯ )  СТАТИСТИКА </vt:lpstr>
      <vt:lpstr>Слайд 14</vt:lpstr>
      <vt:lpstr>Источниками данных санитарной статистики являются: </vt:lpstr>
      <vt:lpstr> Отдел статистики</vt:lpstr>
      <vt:lpstr>Задачи санитарной (медицинской ) статистики: </vt:lpstr>
      <vt:lpstr>Основные разделы санитарной статистики (статистики здравоохранения): </vt:lpstr>
      <vt:lpstr>Слайд 19</vt:lpstr>
      <vt:lpstr>Слайд 20</vt:lpstr>
      <vt:lpstr>СТАТИСТИЧЕСКАЯ СОВОКУПНОСТЬ,  ЕЕ ЭЛЕМЕНТЫ, ПРИЗНАКИ </vt:lpstr>
      <vt:lpstr>ПОКАЗАТЕЛИ  ДЕЯТЕЛЬНОСТИ  ЛПУ </vt:lpstr>
      <vt:lpstr>Показатели деятельности медицинских учреждений позволяют проводить экономический анализ деятельности ЛПУ. </vt:lpstr>
      <vt:lpstr>Эффективность использования коечного фонда  </vt:lpstr>
      <vt:lpstr>Критерии для характеристик некоторых показателей </vt:lpstr>
      <vt:lpstr>Рекомендуемые показатели занятости койки в стационарах различного типа и профиля </vt:lpstr>
      <vt:lpstr>Контрольные вопросы по теме </vt:lpstr>
      <vt:lpstr>ЗАДАНИЯ ДЛЯ САМОСТОЯТЕЛЬНОЙ РАБОТЫ </vt:lpstr>
      <vt:lpstr>Слайд 29</vt:lpstr>
      <vt:lpstr>Слайд 30</vt:lpstr>
      <vt:lpstr>Слайд 31</vt:lpstr>
      <vt:lpstr>Слайд 32</vt:lpstr>
      <vt:lpstr>ЗАДАНИЯ ДЛЯ САМОСТОЯТЕЛЬНОЙ РАБОТЫ </vt:lpstr>
      <vt:lpstr>Используемая литература.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Ого</dc:creator>
  <cp:lastModifiedBy>Ого</cp:lastModifiedBy>
  <cp:revision>121</cp:revision>
  <dcterms:created xsi:type="dcterms:W3CDTF">2019-12-18T15:08:52Z</dcterms:created>
  <dcterms:modified xsi:type="dcterms:W3CDTF">2019-12-19T06:06:19Z</dcterms:modified>
</cp:coreProperties>
</file>