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006600"/>
    <a:srgbClr val="990099"/>
    <a:srgbClr val="660066"/>
    <a:srgbClr val="33CC33"/>
    <a:srgbClr val="32B1DE"/>
    <a:srgbClr val="00FF00"/>
    <a:srgbClr val="46DF31"/>
    <a:srgbClr val="FDB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0">
              <a:srgbClr val="FDB9BE"/>
            </a:gs>
            <a:gs pos="50000">
              <a:srgbClr val="F9EE17"/>
            </a:gs>
            <a:gs pos="100000">
              <a:srgbClr val="00F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fotki.yandex.ru/next/users/tv-5658210/album/577355/view/235933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0">
              <a:srgbClr val="FDB9BE"/>
            </a:gs>
            <a:gs pos="50000">
              <a:srgbClr val="F9EE17"/>
            </a:gs>
            <a:gs pos="100000">
              <a:srgbClr val="00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29523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игровое пособие по развитию речи </a:t>
            </a:r>
            <a:r>
              <a:rPr lang="ru-RU" sz="36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ЛЭПБУК  по сказке</a:t>
            </a:r>
            <a:br>
              <a:rPr lang="ru-RU" sz="36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«Три поросёнка»</a:t>
            </a:r>
            <a:endParaRPr lang="ru-RU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653136"/>
            <a:ext cx="4784576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endParaRPr lang="ru-RU" b="1" dirty="0" smtClean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Парфентьева </a:t>
            </a:r>
            <a:r>
              <a:rPr lang="ru-RU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Жанна Валерьяновна</a:t>
            </a:r>
          </a:p>
          <a:p>
            <a:r>
              <a:rPr lang="ru-RU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МБДОУ </a:t>
            </a:r>
          </a:p>
          <a:p>
            <a:r>
              <a:rPr lang="ru-RU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69» г. Сыктывкара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0">
              <a:srgbClr val="FDB9BE"/>
            </a:gs>
            <a:gs pos="50000">
              <a:srgbClr val="F9EE17"/>
            </a:gs>
            <a:gs pos="100000">
              <a:srgbClr val="00F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332656"/>
            <a:ext cx="4978896" cy="178621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9933"/>
                </a:solidFill>
              </a:rPr>
              <a:t/>
            </a:r>
            <a:b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9933"/>
                </a:solidFill>
              </a:rPr>
            </a:b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«Уборка в комнате: расставь предметы по полочкам»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9933"/>
                </a:solidFill>
              </a:rPr>
              <a:t/>
            </a:r>
            <a:br>
              <a:rPr lang="ru-RU" dirty="0">
                <a:ln>
                  <a:solidFill>
                    <a:srgbClr val="FF0000"/>
                  </a:solidFill>
                </a:ln>
                <a:solidFill>
                  <a:srgbClr val="FF9933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55699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активизирование употребления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речи названий предметов;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употреблять существительные с обобщающим значением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Правила игры: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разложить на столе в беспорядке картинки – квадратики с предметами. Предложить ребёнку сделать к комнате уборку. Нужно расставить предметы по нужным полкам в соответствии с их группой по назначению и назвать группу (одежда, посуда, игрушки, обувь, бытовая химия, медицинские принадлежности). </a:t>
            </a:r>
          </a:p>
          <a:p>
            <a:pPr marL="0" indent="0" algn="just">
              <a:buNone/>
            </a:pP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G:\Лэпбук Три поросёнка\Речевое развитие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134" y="260648"/>
            <a:ext cx="3423614" cy="2016224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252192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0612" y="188640"/>
            <a:ext cx="383877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900" b="1" cap="all" dirty="0" smtClean="0">
                <a:ln>
                  <a:solidFill>
                    <a:srgbClr val="0000CC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«Прятки»</a:t>
            </a:r>
            <a:r>
              <a:rPr lang="ru-RU" sz="4900" b="1" cap="all" dirty="0">
                <a:ln>
                  <a:solidFill>
                    <a:srgbClr val="0000CC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900" b="1" cap="all" dirty="0">
                <a:ln>
                  <a:solidFill>
                    <a:srgbClr val="0000CC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>
                <a:solidFill>
                  <a:srgbClr val="0000CC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54888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детей определять пространственное расположение предметов с помощью предлогов «под», «на», «между», «слева», «справа» и употреблять эти предлоги в словосочетаниях.</a:t>
            </a:r>
          </a:p>
          <a:p>
            <a:endParaRPr lang="ru-RU" dirty="0"/>
          </a:p>
        </p:txBody>
      </p:sp>
      <p:pic>
        <p:nvPicPr>
          <p:cNvPr id="3074" name="Picture 2" descr="F:\Лэпбук Три поросёнка\Фото\IMG_20190408_073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3861048"/>
            <a:ext cx="3720413" cy="279031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5370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900"/>
                </a:solidFill>
              </a:rPr>
              <a:t/>
            </a:r>
            <a:b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900"/>
                </a:solidFill>
              </a:rPr>
            </a:b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9900"/>
                </a:solidFill>
              </a:rPr>
              <a:t>Настольный театр «Три поросёнка»</a:t>
            </a:r>
            <a:r>
              <a:rPr lang="ru-RU" dirty="0">
                <a:ln>
                  <a:solidFill>
                    <a:srgbClr val="006600"/>
                  </a:solidFill>
                </a:ln>
                <a:solidFill>
                  <a:srgbClr val="009900"/>
                </a:solidFill>
              </a:rPr>
              <a:t/>
            </a:r>
            <a:br>
              <a:rPr lang="ru-RU" dirty="0">
                <a:ln>
                  <a:solidFill>
                    <a:srgbClr val="006600"/>
                  </a:solidFill>
                </a:ln>
                <a:solidFill>
                  <a:srgbClr val="009900"/>
                </a:solidFill>
              </a:rPr>
            </a:br>
            <a:endParaRPr lang="ru-RU" dirty="0">
              <a:ln>
                <a:solidFill>
                  <a:srgbClr val="0066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12494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детей в умении пересказывать наиболее выразительные и динамичные отрывки из сказок;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продолжение работы 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над дикцией: совершенствовать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отчётливое 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произнесение слов и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словосочетаний.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G:\Лэпбук Три поросёнка\Речевое развитие\Лэпбук Три поросёнка\6 Настольный театр Три поросёнка.png"/>
          <p:cNvPicPr>
            <a:picLocks noChangeAspect="1" noChangeArrowheads="1"/>
          </p:cNvPicPr>
          <p:nvPr/>
        </p:nvPicPr>
        <p:blipFill>
          <a:blip r:embed="rId2" cstate="print"/>
          <a:srcRect l="13089" t="35817" r="12064" b="28081"/>
          <a:stretch>
            <a:fillRect/>
          </a:stretch>
        </p:blipFill>
        <p:spPr bwMode="auto">
          <a:xfrm>
            <a:off x="2051720" y="4509120"/>
            <a:ext cx="5256584" cy="2016224"/>
          </a:xfrm>
          <a:prstGeom prst="trapezoid">
            <a:avLst/>
          </a:prstGeom>
          <a:solidFill>
            <a:srgbClr val="0070C0"/>
          </a:solidFill>
          <a:ln w="76200"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21529403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Игровое упражнение</a:t>
            </a:r>
            <a:b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«Три поросёнка»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2548880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обучение детей рассказыванию: описывать предмет, картину; закрепление навыка самостоятельного составления рассказа по предметной картинке по опорной схеме.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G:\Лэпбук Три поросёнка\Речевое развитие\Лэпбук Три поросёнка\7 Три поросёнка описательный рассказ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1340768"/>
            <a:ext cx="5572590" cy="4431109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971600" y="4365104"/>
            <a:ext cx="3456384" cy="1944216"/>
            <a:chOff x="6228184" y="2492896"/>
            <a:chExt cx="4427984" cy="2448272"/>
          </a:xfrm>
        </p:grpSpPr>
        <p:pic>
          <p:nvPicPr>
            <p:cNvPr id="6" name="Рисунок 5" descr="J:\Речевое развитие\Картинки\1370704632_skrap-nabor-tri-porosenka-4.png"/>
            <p:cNvPicPr/>
            <p:nvPr/>
          </p:nvPicPr>
          <p:blipFill>
            <a:blip r:embed="rId3" cstate="print">
              <a:lum contrast="20000"/>
            </a:blip>
            <a:srcRect l="9043" t="40226" r="53383" b="7895"/>
            <a:stretch>
              <a:fillRect/>
            </a:stretch>
          </p:blipFill>
          <p:spPr bwMode="auto">
            <a:xfrm>
              <a:off x="7668345" y="2492896"/>
              <a:ext cx="1728192" cy="241524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7" name="Рисунок 6" descr="J:\Речевое развитие\Картинки\1370704611_skrap-nabor-tri-porosenka-2.png"/>
            <p:cNvPicPr/>
            <p:nvPr/>
          </p:nvPicPr>
          <p:blipFill>
            <a:blip r:embed="rId4" cstate="print">
              <a:lum contrast="20000"/>
            </a:blip>
            <a:srcRect l="12385" t="34586" r="56043" b="10902"/>
            <a:stretch>
              <a:fillRect/>
            </a:stretch>
          </p:blipFill>
          <p:spPr bwMode="auto">
            <a:xfrm>
              <a:off x="6228184" y="2492896"/>
              <a:ext cx="1440159" cy="244827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8" name="Рисунок 7" descr="J:\Речевое развитие\Картинки\1370704697_skrap-nabor-tri-porosenka-3.png"/>
            <p:cNvPicPr/>
            <p:nvPr/>
          </p:nvPicPr>
          <p:blipFill>
            <a:blip r:embed="rId5" cstate="print">
              <a:lum contrast="20000"/>
            </a:blip>
            <a:srcRect l="11278" t="34962" r="51141" b="11237"/>
            <a:stretch>
              <a:fillRect/>
            </a:stretch>
          </p:blipFill>
          <p:spPr bwMode="auto">
            <a:xfrm>
              <a:off x="9144000" y="2492896"/>
              <a:ext cx="1512168" cy="234323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</p:grpSp>
      <p:pic>
        <p:nvPicPr>
          <p:cNvPr id="9" name="Picture 6" descr="C:\Users\User\Desktop\Флэшка\Речевое развитие\Схемы\Рисунок3.pn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4788024" y="4293096"/>
            <a:ext cx="3602439" cy="2069335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  <a:ln w="38100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194920" cy="29383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Constantia" pitchFamily="18" charset="0"/>
                <a:cs typeface="Times New Roman" pitchFamily="18" charset="0"/>
              </a:rPr>
              <a:t>Игра-</a:t>
            </a:r>
            <a:r>
              <a:rPr lang="ru-RU" sz="4000" b="1" dirty="0" err="1" smtClean="0">
                <a:solidFill>
                  <a:srgbClr val="006600"/>
                </a:solidFill>
                <a:latin typeface="Constantia" pitchFamily="18" charset="0"/>
                <a:cs typeface="Times New Roman" pitchFamily="18" charset="0"/>
              </a:rPr>
              <a:t>ходилка</a:t>
            </a:r>
            <a:r>
              <a:rPr lang="ru-RU" sz="4000" b="1" dirty="0" smtClean="0">
                <a:solidFill>
                  <a:srgbClr val="006600"/>
                </a:solidFill>
                <a:latin typeface="Constantia" pitchFamily="18" charset="0"/>
                <a:cs typeface="Times New Roman" pitchFamily="18" charset="0"/>
              </a:rPr>
              <a:t> "Путешествие по сказке </a:t>
            </a:r>
            <a:br>
              <a:rPr lang="ru-RU" sz="4000" b="1" dirty="0" smtClean="0">
                <a:solidFill>
                  <a:srgbClr val="006600"/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6600"/>
                </a:solidFill>
                <a:latin typeface="Constantia" pitchFamily="18" charset="0"/>
                <a:cs typeface="Times New Roman" pitchFamily="18" charset="0"/>
              </a:rPr>
              <a:t>«Три поросёнка»"</a:t>
            </a:r>
            <a:endParaRPr lang="ru-RU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12976"/>
            <a:ext cx="8748464" cy="319695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   Помоги трём поросятам спастись от волка! Обязательно позови друзей: вместе играть веселей!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В эту игру могут играть два или более игроков. Для игры нужны кубик и каждому игроку по фишке. Фишки выставляются на старт. Поочерёдно бросая кубик, игроки начинают движение, каждый своей фишкой.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Цель игры: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первым добраться до финиша, правильно выполнив все задания.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7" name="Picture 4" descr="G:\Лэпбук Три поросёнка\Лэпбук фото Три поросёнка\IMG_20190403_072521.jpg"/>
          <p:cNvPicPr>
            <a:picLocks noChangeAspect="1" noChangeArrowheads="1"/>
          </p:cNvPicPr>
          <p:nvPr/>
        </p:nvPicPr>
        <p:blipFill>
          <a:blip r:embed="rId2" cstate="print"/>
          <a:srcRect l="1531"/>
          <a:stretch>
            <a:fillRect/>
          </a:stretch>
        </p:blipFill>
        <p:spPr bwMode="auto">
          <a:xfrm flipV="1">
            <a:off x="5148064" y="476672"/>
            <a:ext cx="3604628" cy="23762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99"/>
                </a:solidFill>
                <a:latin typeface="Constantia" pitchFamily="18" charset="0"/>
                <a:cs typeface="Times New Roman" pitchFamily="18" charset="0"/>
              </a:rPr>
              <a:t>Задания: </a:t>
            </a:r>
            <a:br>
              <a:rPr lang="ru-RU" b="1" dirty="0" smtClean="0">
                <a:solidFill>
                  <a:srgbClr val="990099"/>
                </a:solidFill>
                <a:latin typeface="Constantia" pitchFamily="18" charset="0"/>
                <a:cs typeface="Times New Roman" pitchFamily="18" charset="0"/>
              </a:rPr>
            </a:br>
            <a:endParaRPr lang="ru-RU" dirty="0">
              <a:solidFill>
                <a:srgbClr val="990099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052736"/>
            <a:ext cx="439248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отрабатывание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произношение свистящих, шипящих и сонорных (</a:t>
            </a:r>
            <a:r>
              <a:rPr lang="ru-RU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л) звуков.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3" descr="G:\Лэпбук Три поросёнка\Речевое развитие\Оформление папок для лэпбу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4587"/>
            <a:ext cx="3600400" cy="27029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8194" name="Picture 2" descr="G:\Лэпбук Три поросёнка\Фото\IMG_20190408_074721.jpg"/>
          <p:cNvPicPr>
            <a:picLocks noChangeAspect="1" noChangeArrowheads="1"/>
          </p:cNvPicPr>
          <p:nvPr/>
        </p:nvPicPr>
        <p:blipFill>
          <a:blip r:embed="rId3" cstate="print"/>
          <a:srcRect l="7528"/>
          <a:stretch>
            <a:fillRect/>
          </a:stretch>
        </p:blipFill>
        <p:spPr bwMode="auto">
          <a:xfrm>
            <a:off x="4289409" y="3126060"/>
            <a:ext cx="4093573" cy="3320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8274" y="360001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нахождение понятий, противоположных по смыслу; обогащение и активизирование словарного запаса ребёнка.</a:t>
            </a:r>
          </a:p>
        </p:txBody>
      </p:sp>
      <p:pic>
        <p:nvPicPr>
          <p:cNvPr id="9218" name="Picture 2" descr="G:\Лэпбук Три поросёнка\Речевое развитие\Оформление папок для лэпбука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44623"/>
            <a:ext cx="3860329" cy="2736304"/>
          </a:xfrm>
          <a:prstGeom prst="rect">
            <a:avLst/>
          </a:prstGeom>
          <a:noFill/>
        </p:spPr>
      </p:pic>
      <p:pic>
        <p:nvPicPr>
          <p:cNvPr id="9219" name="Picture 3" descr="G:\Лэпбук Три поросёнка\Фото\IMG_20190408_075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620620"/>
            <a:ext cx="2088232" cy="27843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57402" y="4800347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«Опиши картинку». </a:t>
            </a:r>
          </a:p>
          <a:p>
            <a:pPr lvl="0" algn="just"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упражнение в составлении рассказов по картинке на игровом поле.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764704"/>
            <a:ext cx="48245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00CC"/>
                </a:solidFill>
                <a:latin typeface="Constantia" pitchFamily="18" charset="0"/>
                <a:cs typeface="Times New Roman" pitchFamily="18" charset="0"/>
              </a:rPr>
              <a:t>Упражнение на развитие речевого выдоха </a:t>
            </a:r>
          </a:p>
          <a:p>
            <a:pPr lvl="0" algn="ctr"/>
            <a:r>
              <a:rPr lang="ru-RU" sz="2800" b="1" dirty="0" smtClean="0">
                <a:solidFill>
                  <a:srgbClr val="0000CC"/>
                </a:solidFill>
                <a:latin typeface="Constantia" pitchFamily="18" charset="0"/>
                <a:cs typeface="Times New Roman" pitchFamily="18" charset="0"/>
              </a:rPr>
              <a:t>«Живые картинки» </a:t>
            </a:r>
          </a:p>
          <a:p>
            <a:pPr lvl="0" algn="just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формирование звукопроизношения на этапе подготовки артикуляционного аппарата к постановке звуков.</a:t>
            </a:r>
          </a:p>
        </p:txBody>
      </p:sp>
      <p:pic>
        <p:nvPicPr>
          <p:cNvPr id="10242" name="Picture 2" descr="G:\Лэпбук Три поросёнка\Речевое развитие\Оформление папок для лэпбука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2808312" cy="3828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3" name="Picture 3" descr="G:\Лэпбук Три поросёнка\Фото\IMG_20190408_074427.jpg"/>
          <p:cNvPicPr>
            <a:picLocks noChangeAspect="1" noChangeArrowheads="1"/>
          </p:cNvPicPr>
          <p:nvPr/>
        </p:nvPicPr>
        <p:blipFill>
          <a:blip r:embed="rId3" cstate="print"/>
          <a:srcRect t="8889"/>
          <a:stretch>
            <a:fillRect/>
          </a:stretch>
        </p:blipFill>
        <p:spPr bwMode="auto">
          <a:xfrm>
            <a:off x="4932040" y="4005064"/>
            <a:ext cx="3672408" cy="25094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B0F0"/>
            </a:gs>
            <a:gs pos="0">
              <a:srgbClr val="FDB9BE"/>
            </a:gs>
            <a:gs pos="50000">
              <a:srgbClr val="F9EE17"/>
            </a:gs>
            <a:gs pos="100000">
              <a:srgbClr val="00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43608" y="1249304"/>
            <a:ext cx="705678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 Систематизировать знания о сказке «Три поросёнка».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 Закрепить и упорядочить накопленные детьми знания.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 Развить усидчивость, умение работать по 3-4 человека, договариваться, меняться.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  Продолжать развивать интерес к художественной литературе.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 Обогащать словарный запас детей.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 Вырабатывать умение работать сообща.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onstantia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onstantia" pitchFamily="18" charset="0"/>
              </a:rPr>
              <a:t>Работа с </a:t>
            </a:r>
            <a:r>
              <a:rPr lang="ru-RU" b="1" dirty="0" err="1" smtClean="0">
                <a:solidFill>
                  <a:srgbClr val="006600"/>
                </a:solidFill>
                <a:latin typeface="Constantia" pitchFamily="18" charset="0"/>
              </a:rPr>
              <a:t>лэпбуком</a:t>
            </a:r>
            <a:r>
              <a:rPr lang="ru-RU" b="1" dirty="0" smtClean="0">
                <a:solidFill>
                  <a:srgbClr val="006600"/>
                </a:solidFill>
                <a:latin typeface="Constantia" pitchFamily="18" charset="0"/>
              </a:rPr>
              <a:t> позволила:</a:t>
            </a:r>
            <a:endParaRPr lang="ru-RU" b="1" dirty="0">
              <a:solidFill>
                <a:srgbClr val="0066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0">
              <a:srgbClr val="FDB9BE"/>
            </a:gs>
            <a:gs pos="50000">
              <a:srgbClr val="F9EE17"/>
            </a:gs>
            <a:gs pos="100000">
              <a:srgbClr val="00F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229512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7200" cap="all" dirty="0" smtClean="0">
                <a:ln/>
                <a:solidFill>
                  <a:srgbClr val="FF0066"/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7200" cap="all" dirty="0">
              <a:ln/>
              <a:solidFill>
                <a:srgbClr val="FF0066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63915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лэпбук «Три поросёнка» представляет собой картонную папку. На страницах папки имеются различные кармашки, карточки, в которых представлены игры и упражнения, направленные на развитие фонематического слуха, словаря, связной речи и зрительного восприятия. Лэпбук может быть использован как в процессе образовательной деятельности «Развитие речи», так и в совместной и самостоятельной деятельности детей среднего дошкольного возраста, в индивидуальной работе с ребёнком и подгруппой детей.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Лэпбук фото Три поросёнка\IMG_20190403_071948.jpg"/>
          <p:cNvPicPr>
            <a:picLocks noChangeAspect="1" noChangeArrowheads="1"/>
          </p:cNvPicPr>
          <p:nvPr/>
        </p:nvPicPr>
        <p:blipFill>
          <a:blip r:embed="rId2" cstate="print"/>
          <a:srcRect l="1963" t="29000" r="2751" b="17451"/>
          <a:stretch>
            <a:fillRect/>
          </a:stretch>
        </p:blipFill>
        <p:spPr bwMode="auto">
          <a:xfrm>
            <a:off x="2195736" y="4365104"/>
            <a:ext cx="5256584" cy="2215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2B1D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  <a:ln w="28575">
            <a:solidFill>
              <a:srgbClr val="32B1DE"/>
            </a:solidFill>
          </a:ln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bg2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bg2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Лэпбук  обеспечивает: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7992888" cy="4493096"/>
          </a:xfrm>
        </p:spPr>
        <p:txBody>
          <a:bodyPr>
            <a:noAutofit/>
          </a:bodyPr>
          <a:lstStyle/>
          <a:p>
            <a:pPr algn="just"/>
            <a:r>
              <a:rPr lang="ru-RU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возможность учитывать индивидуальные способности детей (задания с разными уровнями сложности); </a:t>
            </a:r>
          </a:p>
          <a:p>
            <a:pPr algn="just"/>
            <a:r>
              <a:rPr lang="ru-RU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разнообразие игровых заданий; </a:t>
            </a:r>
          </a:p>
          <a:p>
            <a:pPr algn="just"/>
            <a:r>
              <a:rPr lang="ru-RU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интегрирование разных видов детской деятельности (речевую,  игровую); </a:t>
            </a:r>
          </a:p>
          <a:p>
            <a:pPr algn="just"/>
            <a:r>
              <a:rPr lang="ru-RU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возможность разнообразить самую скучную тему; </a:t>
            </a:r>
          </a:p>
          <a:p>
            <a:pPr algn="just"/>
            <a:r>
              <a:rPr lang="ru-RU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научить простому способу запоминания; </a:t>
            </a:r>
          </a:p>
          <a:p>
            <a:pPr algn="just"/>
            <a:r>
              <a:rPr lang="ru-RU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объединить группу детей для увлекательного и полезного занятия; </a:t>
            </a:r>
          </a:p>
          <a:p>
            <a:pPr algn="just"/>
            <a:r>
              <a:rPr lang="ru-RU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компактное хранение (большое количество разных игр и заданий в одной папке);  </a:t>
            </a:r>
          </a:p>
          <a:p>
            <a:pPr algn="just"/>
            <a:r>
              <a:rPr lang="ru-RU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вариативность использования заданий; </a:t>
            </a:r>
          </a:p>
          <a:p>
            <a:pPr algn="just"/>
            <a:r>
              <a:rPr lang="ru-RU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возможность добавлять новые задания в «кармашки».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32848" cy="2448272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 использования  лэпбука: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активизация и развитие речи детей; закрепление и систематизация знаний и умений детей.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Лэпбук Три поросёнка\Фото\IMG_20190408_0726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023"/>
          <a:stretch/>
        </p:blipFill>
        <p:spPr bwMode="auto">
          <a:xfrm>
            <a:off x="1043608" y="3085960"/>
            <a:ext cx="7066584" cy="31787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2B1D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0">
              <a:srgbClr val="FDB9BE"/>
            </a:gs>
            <a:gs pos="50000">
              <a:srgbClr val="F9EE17"/>
            </a:gs>
            <a:gs pos="100000">
              <a:srgbClr val="00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glow rad="228600">
                    <a:srgbClr val="FFFF00"/>
                  </a:glo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Наполнение лэпбука</a:t>
            </a:r>
            <a:r>
              <a:rPr lang="ru-RU" b="1" cap="all" dirty="0" smtClean="0">
                <a:ln w="0"/>
                <a:solidFill>
                  <a:srgbClr val="7030A0"/>
                </a:solidFill>
                <a:effectLst>
                  <a:glow rad="228600">
                    <a:srgbClr val="FFFF00"/>
                  </a:glo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cap="all" dirty="0" smtClean="0">
                <a:ln w="0"/>
                <a:solidFill>
                  <a:srgbClr val="7030A0"/>
                </a:solidFill>
                <a:effectLst>
                  <a:glow rad="228600">
                    <a:srgbClr val="FFFF00"/>
                  </a:glo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solidFill>
                  <a:srgbClr val="7030A0"/>
                </a:solidFill>
                <a:effectLst>
                  <a:glow rad="228600">
                    <a:srgbClr val="FFFF00"/>
                  </a:glow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1412776"/>
            <a:ext cx="4248472" cy="39604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Книжка-малышка «Три поросёнка».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Дидактические игры: </a:t>
            </a:r>
          </a:p>
          <a:p>
            <a:pPr algn="just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«Что сначала, что потом»,</a:t>
            </a:r>
          </a:p>
          <a:p>
            <a:pPr algn="just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«Кто что делает?»,</a:t>
            </a:r>
          </a:p>
          <a:p>
            <a:pPr algn="just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«Уборка в комнате: расставь предметы по полочкам»,</a:t>
            </a:r>
          </a:p>
          <a:p>
            <a:pPr algn="just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«Прятки».</a:t>
            </a:r>
          </a:p>
          <a:p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Лэпбук Три поросёнка\Фото\IMG_20190408_073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57998">
            <a:off x="334740" y="1137442"/>
            <a:ext cx="1907840" cy="25437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27" name="Picture 3" descr="G:\Лэпбук Три поросёнка\Фото\IMG_20190408_073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07668">
            <a:off x="198116" y="4374748"/>
            <a:ext cx="2430542" cy="18229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29" name="Picture 5" descr="G:\Лэпбук Три поросёнка\Фото\IMG_20190408_073926.jpg"/>
          <p:cNvPicPr>
            <a:picLocks noChangeAspect="1" noChangeArrowheads="1"/>
          </p:cNvPicPr>
          <p:nvPr/>
        </p:nvPicPr>
        <p:blipFill>
          <a:blip r:embed="rId4" cstate="print"/>
          <a:srcRect t="7795" b="26327"/>
          <a:stretch>
            <a:fillRect/>
          </a:stretch>
        </p:blipFill>
        <p:spPr bwMode="auto">
          <a:xfrm rot="1510898" flipV="1">
            <a:off x="6465606" y="4367743"/>
            <a:ext cx="2496512" cy="12334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31" name="Picture 7" descr="G:\Лэпбук Три поросёнка\Фото\IMG_20190408_073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3762" y="4854021"/>
            <a:ext cx="2390456" cy="17928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" name="Picture 2" descr="G:\Лэпбук Три поросёнка\Речевое развитие\Цикл картинок для развития связной речи РАССКАЖИ СКАЗКУ ТРИ ПОРОСЕНКА ПО КАРТИНКАМ. НАГЛЯДНО-ДИДАКТИЧЕСКОЕ ПОСОБИЕ ДЛЯ РАЗВИТИЯ СВЯЗНОЙ РЕЧИ\Рисуно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71340">
            <a:off x="6529199" y="1487167"/>
            <a:ext cx="2508077" cy="1844336"/>
          </a:xfrm>
          <a:prstGeom prst="ellipse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0">
              <a:srgbClr val="FDB9BE"/>
            </a:gs>
            <a:gs pos="50000">
              <a:srgbClr val="F9EE17"/>
            </a:gs>
            <a:gs pos="100000">
              <a:srgbClr val="00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2060848"/>
            <a:ext cx="4680520" cy="280831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Настольный театр «Три поросёнка».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Игровое упражнение «Три поросёнка».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Игра-ходилка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"Путешествие по сказке «Три поросёнка»".</a:t>
            </a:r>
          </a:p>
          <a:p>
            <a:endParaRPr lang="ru-RU" dirty="0"/>
          </a:p>
        </p:txBody>
      </p:sp>
      <p:pic>
        <p:nvPicPr>
          <p:cNvPr id="2050" name="Picture 2" descr="G:\Лэпбук Три поросёнка\Лэпбук фото Три поросёнка\IMG_20190403_072147.jpg"/>
          <p:cNvPicPr>
            <a:picLocks noChangeAspect="1" noChangeArrowheads="1"/>
          </p:cNvPicPr>
          <p:nvPr/>
        </p:nvPicPr>
        <p:blipFill>
          <a:blip r:embed="rId2" cstate="print"/>
          <a:srcRect t="22862" b="17047"/>
          <a:stretch>
            <a:fillRect/>
          </a:stretch>
        </p:blipFill>
        <p:spPr bwMode="auto">
          <a:xfrm>
            <a:off x="683568" y="225139"/>
            <a:ext cx="3888432" cy="17524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052" name="Picture 4" descr="G:\Лэпбук Три поросёнка\Лэпбук фото Три поросёнка\IMG_20190403_072521.jpg"/>
          <p:cNvPicPr>
            <a:picLocks noChangeAspect="1" noChangeArrowheads="1"/>
          </p:cNvPicPr>
          <p:nvPr/>
        </p:nvPicPr>
        <p:blipFill>
          <a:blip r:embed="rId3" cstate="print"/>
          <a:srcRect l="1531"/>
          <a:stretch>
            <a:fillRect/>
          </a:stretch>
        </p:blipFill>
        <p:spPr bwMode="auto">
          <a:xfrm flipV="1">
            <a:off x="5687296" y="4634070"/>
            <a:ext cx="2840010" cy="18722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</p:pic>
      <p:grpSp>
        <p:nvGrpSpPr>
          <p:cNvPr id="9" name="Группа 8"/>
          <p:cNvGrpSpPr/>
          <p:nvPr/>
        </p:nvGrpSpPr>
        <p:grpSpPr>
          <a:xfrm rot="1186878">
            <a:off x="5785115" y="466826"/>
            <a:ext cx="2959519" cy="1944923"/>
            <a:chOff x="6228184" y="2492896"/>
            <a:chExt cx="4427984" cy="2448272"/>
          </a:xfrm>
        </p:grpSpPr>
        <p:pic>
          <p:nvPicPr>
            <p:cNvPr id="6" name="Рисунок 5" descr="J:\Речевое развитие\Картинки\1370704632_skrap-nabor-tri-porosenka-4.png"/>
            <p:cNvPicPr/>
            <p:nvPr/>
          </p:nvPicPr>
          <p:blipFill>
            <a:blip r:embed="rId4" cstate="print">
              <a:lum contrast="20000"/>
            </a:blip>
            <a:srcRect l="9043" t="40226" r="53383" b="7895"/>
            <a:stretch>
              <a:fillRect/>
            </a:stretch>
          </p:blipFill>
          <p:spPr bwMode="auto">
            <a:xfrm>
              <a:off x="7668345" y="2492896"/>
              <a:ext cx="1728192" cy="241524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7" name="Рисунок 6" descr="J:\Речевое развитие\Картинки\1370704611_skrap-nabor-tri-porosenka-2.png"/>
            <p:cNvPicPr/>
            <p:nvPr/>
          </p:nvPicPr>
          <p:blipFill>
            <a:blip r:embed="rId5" cstate="print">
              <a:lum contrast="20000"/>
            </a:blip>
            <a:srcRect l="12385" t="34586" r="56043" b="10902"/>
            <a:stretch>
              <a:fillRect/>
            </a:stretch>
          </p:blipFill>
          <p:spPr bwMode="auto">
            <a:xfrm>
              <a:off x="6228184" y="2492896"/>
              <a:ext cx="1440159" cy="244827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8" name="Рисунок 7" descr="J:\Речевое развитие\Картинки\1370704697_skrap-nabor-tri-porosenka-3.png"/>
            <p:cNvPicPr/>
            <p:nvPr/>
          </p:nvPicPr>
          <p:blipFill>
            <a:blip r:embed="rId6" cstate="print">
              <a:lum contrast="20000"/>
            </a:blip>
            <a:srcRect l="11278" t="34962" r="51141" b="11237"/>
            <a:stretch>
              <a:fillRect/>
            </a:stretch>
          </p:blipFill>
          <p:spPr bwMode="auto">
            <a:xfrm>
              <a:off x="9144000" y="2492896"/>
              <a:ext cx="1512168" cy="234323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</p:grpSp>
      <p:pic>
        <p:nvPicPr>
          <p:cNvPr id="2054" name="Picture 6" descr="C:\Users\User\Desktop\Флэшка\Речевое развитие\Схемы\Рисунок3.pn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 rot="1506389">
            <a:off x="245971" y="4177366"/>
            <a:ext cx="3296081" cy="1893356"/>
          </a:xfrm>
          <a:prstGeom prst="roundRect">
            <a:avLst/>
          </a:prstGeom>
          <a:blipFill>
            <a:blip r:embed="rId8" cstate="print"/>
            <a:tile tx="0" ty="0" sx="100000" sy="100000" flip="none" algn="tl"/>
          </a:blipFill>
          <a:ln w="38100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0">
              <a:srgbClr val="FDB9BE"/>
            </a:gs>
            <a:gs pos="50000">
              <a:srgbClr val="F9EE17"/>
            </a:gs>
            <a:gs pos="100000">
              <a:srgbClr val="00F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392488" cy="165618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>
                  <a:solidFill>
                    <a:srgbClr val="0000CC"/>
                  </a:solidFill>
                </a:ln>
                <a:solidFill>
                  <a:srgbClr val="00B0F0"/>
                </a:solidFill>
              </a:rPr>
              <a:t/>
            </a:r>
            <a:br>
              <a:rPr lang="ru-RU" sz="4000" b="1" dirty="0" smtClean="0">
                <a:ln>
                  <a:solidFill>
                    <a:srgbClr val="0000CC"/>
                  </a:solidFill>
                </a:ln>
                <a:solidFill>
                  <a:srgbClr val="00B0F0"/>
                </a:solidFill>
              </a:rPr>
            </a:br>
            <a:r>
              <a:rPr lang="ru-RU" sz="4000" b="1" dirty="0" smtClean="0">
                <a:ln>
                  <a:solidFill>
                    <a:srgbClr val="0000CC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Книжка-малышка </a:t>
            </a:r>
            <a:b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«Три поросёнка» </a:t>
            </a:r>
            <a:r>
              <a:rPr lang="ru-RU" sz="4000" dirty="0" smtClean="0">
                <a:ln>
                  <a:solidFill>
                    <a:srgbClr val="FF0066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sz="4000" dirty="0" smtClean="0">
                <a:ln>
                  <a:solidFill>
                    <a:srgbClr val="FF0066"/>
                  </a:solidFill>
                </a:ln>
                <a:solidFill>
                  <a:srgbClr val="7030A0"/>
                </a:solidFill>
              </a:rPr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56792"/>
            <a:ext cx="777686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развитие устойчивого интереса к книге, а также бережному отношению к ним; развитие потребности к чтению художественной литературы.</a:t>
            </a: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pic>
        <p:nvPicPr>
          <p:cNvPr id="5" name="Рисунок 4" descr="https://img-fotki.yandex.ru/get/509402/161887320.58f/0_240027_bedcb3f8_orig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2232248" cy="2728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0">
              <a:srgbClr val="FDB9BE"/>
            </a:gs>
            <a:gs pos="50000">
              <a:srgbClr val="F9EE17"/>
            </a:gs>
            <a:gs pos="100000">
              <a:srgbClr val="00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5" y="332656"/>
            <a:ext cx="6669156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Constantia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«Что сначала, что потом»</a:t>
            </a:r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Constantia" pitchFamily="18" charset="0"/>
              </a:rPr>
              <a:t>Наглядно-дидактическое пособие </a:t>
            </a:r>
            <a:br>
              <a:rPr lang="ru-RU" sz="2700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Constantia" pitchFamily="18" charset="0"/>
              </a:rPr>
              <a:t>для развития связной речи.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0888"/>
            <a:ext cx="8820472" cy="1656184"/>
          </a:xfrm>
        </p:spPr>
        <p:txBody>
          <a:bodyPr numCol="1">
            <a:noAutofit/>
          </a:bodyPr>
          <a:lstStyle/>
          <a:p>
            <a:pPr algn="just">
              <a:buNone/>
            </a:pPr>
            <a:r>
              <a:rPr lang="ru-RU" sz="2800" dirty="0" smtClean="0"/>
              <a:t>    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упражнение детей в умении пересказывать; формирование навыков связного последовательного составления рассказа с опорой на вырезанные картинки (выкладывание картин).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149080"/>
            <a:ext cx="8460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Правила игры: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предложите ребёнку разложить иллюстрации сказки «Три поросёнка» по порядку в правильной последовательности. Затем рассказать сказку по серии картинок. Если ребёнок затрудняется в рассказывании сказки, можно помочь ему, задавая наводящие вопросы. </a:t>
            </a:r>
            <a:endParaRPr lang="ru-RU" sz="2400" dirty="0"/>
          </a:p>
        </p:txBody>
      </p:sp>
      <p:pic>
        <p:nvPicPr>
          <p:cNvPr id="7" name="Picture 2" descr="G:\Лэпбук Три поросёнка\Речевое развитие\Цикл картинок для развития связной речи РАССКАЖИ СКАЗКУ ТРИ ПОРОСЕНКА ПО КАРТИНКАМ. НАГЛЯДНО-ДИДАКТИЧЕСКОЕ ПОСОБИЕ ДЛЯ РАЗВИТИЯ СВЯЗНОЙ РЕЧ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2067" y="548680"/>
            <a:ext cx="2643901" cy="1944215"/>
          </a:xfrm>
          <a:prstGeom prst="ellipse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8630" y="404664"/>
            <a:ext cx="4248472" cy="72008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n>
                  <a:solidFill>
                    <a:srgbClr val="0000CC"/>
                  </a:solidFill>
                </a:ln>
                <a:solidFill>
                  <a:srgbClr val="00B0F0"/>
                </a:solidFill>
              </a:rPr>
              <a:t>«Кто что делает?»</a:t>
            </a:r>
            <a:endParaRPr lang="ru-RU" dirty="0">
              <a:ln>
                <a:solidFill>
                  <a:srgbClr val="0000CC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25202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уточнение, расширение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активизирование словаря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ребёнка;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развитие связной речи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ребёнка правильно сочетать слова в предложении, употреблять разные части речи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Правила игры: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предложить ребёнку посмотреть и рассказать кто, что делает на картинке.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F:\Лэпбук Три поросёнка\Фото\IMG_20190408_073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3550164" cy="26626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670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Constantia</vt:lpstr>
      <vt:lpstr>Monotype Corsiva</vt:lpstr>
      <vt:lpstr>Times New Roman</vt:lpstr>
      <vt:lpstr>Wingdings</vt:lpstr>
      <vt:lpstr>Тема Office</vt:lpstr>
      <vt:lpstr>Методическое игровое пособие по развитию речи -  ЛЭПБУК  по сказке «Три поросёнка»</vt:lpstr>
      <vt:lpstr>Презентация PowerPoint</vt:lpstr>
      <vt:lpstr>Лэпбук  обеспечивает: </vt:lpstr>
      <vt:lpstr>Цель  использования  лэпбука:  активизация и развитие речи детей; закрепление и систематизация знаний и умений детей.</vt:lpstr>
      <vt:lpstr>Наполнение лэпбука: </vt:lpstr>
      <vt:lpstr>Презентация PowerPoint</vt:lpstr>
      <vt:lpstr>  Книжка-малышка  «Три поросёнка»  </vt:lpstr>
      <vt:lpstr> «Что сначала, что потом» Наглядно-дидактическое пособие  для развития связной речи. </vt:lpstr>
      <vt:lpstr>«Кто что делает?»</vt:lpstr>
      <vt:lpstr> «Уборка в комнате: расставь предметы по полочкам» </vt:lpstr>
      <vt:lpstr> «Прятки» </vt:lpstr>
      <vt:lpstr> Настольный театр «Три поросёнка» </vt:lpstr>
      <vt:lpstr> Игровое упражнение «Три поросёнка» </vt:lpstr>
      <vt:lpstr>Игра-ходилка "Путешествие по сказке  «Три поросёнка»"</vt:lpstr>
      <vt:lpstr>Задания:  </vt:lpstr>
      <vt:lpstr>Презентация PowerPoint</vt:lpstr>
      <vt:lpstr>Презентация PowerPoint</vt:lpstr>
      <vt:lpstr>Работа с лэпбуком позволила: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игровое пособие по развитию речи -  ЛЭПБУК  « Мой край  - моя республика»Методическое игровое пособие по развитию речи- лэпбук по сказке "Три поросёнка"</dc:title>
  <dc:creator>User</dc:creator>
  <cp:lastModifiedBy>Тамара</cp:lastModifiedBy>
  <cp:revision>51</cp:revision>
  <dcterms:created xsi:type="dcterms:W3CDTF">2019-04-07T17:34:04Z</dcterms:created>
  <dcterms:modified xsi:type="dcterms:W3CDTF">2019-12-19T13:19:39Z</dcterms:modified>
</cp:coreProperties>
</file>