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FF"/>
    <a:srgbClr val="000099"/>
    <a:srgbClr val="66FF33"/>
    <a:srgbClr val="00FF00"/>
    <a:srgbClr val="0066FF"/>
    <a:srgbClr val="FF0066"/>
    <a:srgbClr val="FF3399"/>
    <a:srgbClr val="33CC33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CC"/>
            </a:gs>
            <a:gs pos="25000">
              <a:srgbClr val="FFC000"/>
            </a:gs>
            <a:gs pos="50000">
              <a:srgbClr val="FFFF00"/>
            </a:gs>
            <a:gs pos="75000">
              <a:srgbClr val="01A78F"/>
            </a:gs>
            <a:gs pos="100000">
              <a:srgbClr val="0099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59982"/>
            <a:ext cx="8496944" cy="1470025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Дидактическая игра</a:t>
            </a:r>
            <a:br>
              <a:rPr lang="ru-RU" sz="5400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5400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"Республика Коми – наш дом"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799858"/>
            <a:ext cx="4637206" cy="129614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600" dirty="0">
                <a:solidFill>
                  <a:srgbClr val="0000FF"/>
                </a:solidFill>
                <a:latin typeface="Monotype Corsiva" pitchFamily="66" charset="0"/>
              </a:rPr>
              <a:t>Авторы:</a:t>
            </a:r>
          </a:p>
          <a:p>
            <a:pPr algn="l"/>
            <a:r>
              <a:rPr lang="ru-RU" sz="2600" dirty="0">
                <a:solidFill>
                  <a:srgbClr val="0000FF"/>
                </a:solidFill>
                <a:latin typeface="Monotype Corsiva" pitchFamily="66" charset="0"/>
              </a:rPr>
              <a:t>воспитатель </a:t>
            </a:r>
            <a:r>
              <a:rPr lang="en-US" sz="2600" dirty="0">
                <a:solidFill>
                  <a:srgbClr val="0000FF"/>
                </a:solidFill>
                <a:latin typeface="Monotype Corsiva" pitchFamily="66" charset="0"/>
              </a:rPr>
              <a:t>I </a:t>
            </a:r>
            <a:r>
              <a:rPr lang="ru-RU" sz="2600" dirty="0">
                <a:solidFill>
                  <a:srgbClr val="0000FF"/>
                </a:solidFill>
                <a:latin typeface="Monotype Corsiva" pitchFamily="66" charset="0"/>
              </a:rPr>
              <a:t>квалификационной категории</a:t>
            </a:r>
          </a:p>
          <a:p>
            <a:pPr algn="l"/>
            <a:r>
              <a:rPr lang="ru-RU" sz="2600" dirty="0">
                <a:solidFill>
                  <a:srgbClr val="0000FF"/>
                </a:solidFill>
                <a:latin typeface="Monotype Corsiva" pitchFamily="66" charset="0"/>
              </a:rPr>
              <a:t>Нестерова Наталия Юрьевна</a:t>
            </a:r>
            <a:r>
              <a:rPr lang="ru-RU" sz="2600" dirty="0" smtClean="0">
                <a:solidFill>
                  <a:srgbClr val="0000FF"/>
                </a:solidFill>
                <a:latin typeface="Monotype Corsiva" pitchFamily="66" charset="0"/>
              </a:rPr>
              <a:t>,</a:t>
            </a:r>
            <a:endParaRPr lang="ru-RU" sz="26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3073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37EFF"/>
              </a:clrFrom>
              <a:clrTo>
                <a:srgbClr val="03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</p:spPr>
      </p:pic>
      <p:pic>
        <p:nvPicPr>
          <p:cNvPr id="5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27EFF"/>
              </a:clrFrom>
              <a:clrTo>
                <a:srgbClr val="02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E4393C7-6CA5-431C-A08F-CBD5100868C7}"/>
              </a:ext>
            </a:extLst>
          </p:cNvPr>
          <p:cNvSpPr/>
          <p:nvPr/>
        </p:nvSpPr>
        <p:spPr>
          <a:xfrm>
            <a:off x="2499156" y="5911335"/>
            <a:ext cx="4953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FF"/>
                </a:solidFill>
                <a:latin typeface="Monotype Corsiva" pitchFamily="66" charset="0"/>
              </a:rPr>
              <a:t>МБДОУ «Детский сад № 69» г. Сыктывкара, 2019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25000">
              <a:srgbClr val="66FF33"/>
            </a:gs>
            <a:gs pos="50000">
              <a:srgbClr val="0099FF"/>
            </a:gs>
            <a:gs pos="75000">
              <a:srgbClr val="0099F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блок </a:t>
            </a:r>
            <a:br>
              <a:rPr lang="ru-RU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коми национальный орнамент</a:t>
            </a:r>
          </a:p>
        </p:txBody>
      </p:sp>
      <p:pic>
        <p:nvPicPr>
          <p:cNvPr id="3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37EFF"/>
              </a:clrFrom>
              <a:clrTo>
                <a:srgbClr val="03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</p:spPr>
      </p:pic>
      <p:pic>
        <p:nvPicPr>
          <p:cNvPr id="4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27EFF"/>
              </a:clrFrom>
              <a:clrTo>
                <a:srgbClr val="02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</p:spPr>
      </p:pic>
      <p:pic>
        <p:nvPicPr>
          <p:cNvPr id="7170" name="Picture 2" descr="J:\Игра Наша Родина - РК\Фото игра РК - наш дом\img20112019_02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84" t="39887" r="32862" b="28450"/>
          <a:stretch>
            <a:fillRect/>
          </a:stretch>
        </p:blipFill>
        <p:spPr bwMode="auto">
          <a:xfrm rot="16037995">
            <a:off x="3446324" y="2826484"/>
            <a:ext cx="2232248" cy="2141136"/>
          </a:xfrm>
          <a:prstGeom prst="rect">
            <a:avLst/>
          </a:prstGeom>
          <a:noFill/>
        </p:spPr>
      </p:pic>
      <p:pic>
        <p:nvPicPr>
          <p:cNvPr id="7171" name="Picture 3" descr="J:\Игра Наша Родина - РК\Фото игра РК - наш дом\img20112019_02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51" t="49327" r="27138" b="10926"/>
          <a:stretch>
            <a:fillRect/>
          </a:stretch>
        </p:blipFill>
        <p:spPr bwMode="auto">
          <a:xfrm rot="15882072">
            <a:off x="5140993" y="2296732"/>
            <a:ext cx="2533210" cy="2123599"/>
          </a:xfrm>
          <a:prstGeom prst="rect">
            <a:avLst/>
          </a:prstGeom>
          <a:noFill/>
        </p:spPr>
      </p:pic>
      <p:pic>
        <p:nvPicPr>
          <p:cNvPr id="8" name="Picture 3" descr="J:\Игра Наша Родина - РК\Фото игра РК - наш дом\img20112019_02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" t="7226" r="27138" b="53027"/>
          <a:stretch>
            <a:fillRect/>
          </a:stretch>
        </p:blipFill>
        <p:spPr bwMode="auto">
          <a:xfrm rot="15926455">
            <a:off x="1438115" y="2482254"/>
            <a:ext cx="2476006" cy="1922164"/>
          </a:xfrm>
          <a:prstGeom prst="rect">
            <a:avLst/>
          </a:prstGeom>
          <a:noFill/>
        </p:spPr>
      </p:pic>
      <p:pic>
        <p:nvPicPr>
          <p:cNvPr id="7172" name="Picture 4" descr="J:\Игра Наша Родина - РК\Фото игра РК - наш дом\img20112019_02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99" t="54716" r="26186" b="16989"/>
          <a:stretch>
            <a:fillRect/>
          </a:stretch>
        </p:blipFill>
        <p:spPr bwMode="auto">
          <a:xfrm rot="16200000">
            <a:off x="4644008" y="4550140"/>
            <a:ext cx="1944216" cy="1512168"/>
          </a:xfrm>
          <a:prstGeom prst="rect">
            <a:avLst/>
          </a:prstGeom>
          <a:noFill/>
        </p:spPr>
      </p:pic>
      <p:pic>
        <p:nvPicPr>
          <p:cNvPr id="10" name="Picture 4" descr="J:\Игра Наша Родина - РК\Фото игра РК - наш дом\img20112019_02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90" t="19684" r="36660" b="46631"/>
          <a:stretch>
            <a:fillRect/>
          </a:stretch>
        </p:blipFill>
        <p:spPr bwMode="auto">
          <a:xfrm rot="16200000">
            <a:off x="2827968" y="4452953"/>
            <a:ext cx="1759875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0871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Игра  "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Республика Коми – наш дом"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отвечает требованиям ФГОС ДО и обеспечивает: возможность учитывать индивидуальные способности детей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(задания разной сложности)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разнообразие игровых заданий; интегрирование разных видов детской деятельности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(речевую, познавательную, игровую)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возможность разнообразить самую скучную тему; научить простому способу запоминания; объединить группу детей для увлекательного и полезного занятия; компактное хранение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(большое количество разных игр и заданий в одной 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коробке:"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Что лишнее?", "Цепочка", "Прятки", "Парочки")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вариативность использования заданий.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37EFF"/>
              </a:clrFrom>
              <a:clrTo>
                <a:srgbClr val="03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</p:spPr>
      </p:pic>
      <p:pic>
        <p:nvPicPr>
          <p:cNvPr id="4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27EFF"/>
              </a:clrFrom>
              <a:clrTo>
                <a:srgbClr val="02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20688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Игра 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"Республика Коми – наш дом"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позволила разнообразить работу по формированию первоначальных представлений и повысила познавательный интерес у детей.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51" name="Picture 35" descr="C:\Users\З\Desktop\img20112019_029.jpg"/>
          <p:cNvPicPr>
            <a:picLocks noChangeAspect="1" noChangeArrowheads="1"/>
          </p:cNvPicPr>
          <p:nvPr/>
        </p:nvPicPr>
        <p:blipFill>
          <a:blip r:embed="rId2" cstate="print"/>
          <a:srcRect l="5769" t="6122" r="7702" b="4082"/>
          <a:stretch>
            <a:fillRect/>
          </a:stretch>
        </p:blipFill>
        <p:spPr bwMode="auto">
          <a:xfrm>
            <a:off x="3563888" y="3645024"/>
            <a:ext cx="1800200" cy="2640293"/>
          </a:xfrm>
          <a:prstGeom prst="rect">
            <a:avLst/>
          </a:prstGeom>
          <a:noFill/>
        </p:spPr>
      </p:pic>
      <p:pic>
        <p:nvPicPr>
          <p:cNvPr id="40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37EFF"/>
              </a:clrFrom>
              <a:clrTo>
                <a:srgbClr val="03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</p:spPr>
      </p:pic>
      <p:pic>
        <p:nvPicPr>
          <p:cNvPr id="41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27EFF"/>
              </a:clrFrom>
              <a:clrTo>
                <a:srgbClr val="02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75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37EFF"/>
              </a:clrFrom>
              <a:clrTo>
                <a:srgbClr val="03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</p:spPr>
      </p:pic>
      <p:pic>
        <p:nvPicPr>
          <p:cNvPr id="4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27EFF"/>
              </a:clrFrom>
              <a:clrTo>
                <a:srgbClr val="02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25000">
              <a:srgbClr val="FFFF00"/>
            </a:gs>
            <a:gs pos="50000">
              <a:srgbClr val="FFFF00"/>
            </a:gs>
            <a:gs pos="75000">
              <a:srgbClr val="FFC000"/>
            </a:gs>
            <a:gs pos="100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548680"/>
            <a:ext cx="5472608" cy="5760640"/>
          </a:xfrm>
          <a:ln w="38100">
            <a:noFill/>
          </a:ln>
        </p:spPr>
        <p:txBody>
          <a:bodyPr>
            <a:noAutofit/>
          </a:bodyPr>
          <a:lstStyle/>
          <a:p>
            <a:pPr algn="just"/>
            <a:r>
              <a:rPr lang="ru-RU" sz="320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200" b="1" i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"Республика Коми – наш дом"</a:t>
            </a:r>
            <a:r>
              <a:rPr lang="ru-RU" sz="320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познакомит ребёнка с государственными символами Республики Коми, достопримечательностями города Сыктывкара, столицей Республики Коми, культурой коми народа, коми орнаментом. Ребёнок узнает, какие города в Республике Коми. </a:t>
            </a:r>
          </a:p>
        </p:txBody>
      </p:sp>
      <p:pic>
        <p:nvPicPr>
          <p:cNvPr id="2049" name="Picture 1" descr="J:\Игра Наша Родина - РК\Игра Наша Родина - РК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89" y="2132856"/>
            <a:ext cx="1537548" cy="1584176"/>
          </a:xfrm>
          <a:prstGeom prst="rect">
            <a:avLst/>
          </a:prstGeom>
          <a:noFill/>
        </p:spPr>
      </p:pic>
      <p:pic>
        <p:nvPicPr>
          <p:cNvPr id="2051" name="Picture 3" descr="J:\Игра Наша Родина - РК\Игра Наша Родина - РК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8907" y="3429000"/>
            <a:ext cx="1886991" cy="1944216"/>
          </a:xfrm>
          <a:prstGeom prst="rect">
            <a:avLst/>
          </a:prstGeom>
          <a:noFill/>
        </p:spPr>
      </p:pic>
      <p:pic>
        <p:nvPicPr>
          <p:cNvPr id="2052" name="Picture 4" descr="J:\Игра Наша Родина - РК\Игра Наша Родина - РК\Рисунок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9109" y="1114027"/>
            <a:ext cx="1815379" cy="1882925"/>
          </a:xfrm>
          <a:prstGeom prst="rect">
            <a:avLst/>
          </a:prstGeom>
          <a:noFill/>
        </p:spPr>
      </p:pic>
      <p:pic>
        <p:nvPicPr>
          <p:cNvPr id="14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37EFF"/>
              </a:clrFrom>
              <a:clrTo>
                <a:srgbClr val="03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</p:spPr>
      </p:pic>
      <p:pic>
        <p:nvPicPr>
          <p:cNvPr id="15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27EFF"/>
              </a:clrFrom>
              <a:clrTo>
                <a:srgbClr val="02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25000">
              <a:srgbClr val="FFFF00"/>
            </a:gs>
            <a:gs pos="50000">
              <a:srgbClr val="FFFF00"/>
            </a:gs>
            <a:gs pos="75000">
              <a:srgbClr val="FFC000"/>
            </a:gs>
            <a:gs pos="100000">
              <a:srgbClr val="FF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620688"/>
            <a:ext cx="3888432" cy="6032421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Дошкольник научится обобщать картинки и распределять их по группам. Правила игры просты, увлекательны и содержат несколько вариантов игр разного уровня сложности, направленных на развитие памяти, внимания и речи ребёнка.</a:t>
            </a:r>
          </a:p>
          <a:p>
            <a:pPr algn="just"/>
            <a:r>
              <a:rPr lang="ru-RU" sz="320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J:\Игра Наша Родина - РК\Игра Наша Родина - РК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1677324" cy="1728192"/>
          </a:xfrm>
          <a:prstGeom prst="rect">
            <a:avLst/>
          </a:prstGeom>
          <a:noFill/>
        </p:spPr>
      </p:pic>
      <p:pic>
        <p:nvPicPr>
          <p:cNvPr id="16386" name="Picture 2" descr="J:\Игра Наша Родина - РК\Игра Наша Родина - РК\Рисунок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24744"/>
            <a:ext cx="1604262" cy="1656184"/>
          </a:xfrm>
          <a:prstGeom prst="rect">
            <a:avLst/>
          </a:prstGeom>
          <a:noFill/>
        </p:spPr>
      </p:pic>
      <p:pic>
        <p:nvPicPr>
          <p:cNvPr id="16387" name="Picture 3" descr="J:\Игра Наша Родина - РК\Игра Наша Родина - РК\Рисунок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212976"/>
            <a:ext cx="1677325" cy="1728192"/>
          </a:xfrm>
          <a:prstGeom prst="rect">
            <a:avLst/>
          </a:prstGeom>
          <a:noFill/>
        </p:spPr>
      </p:pic>
      <p:pic>
        <p:nvPicPr>
          <p:cNvPr id="16388" name="Picture 4" descr="J:\Игра Наша Родина - РК\Игра Наша Родина - РК\Рисунок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140968"/>
            <a:ext cx="1734816" cy="1797594"/>
          </a:xfrm>
          <a:prstGeom prst="rect">
            <a:avLst/>
          </a:prstGeom>
          <a:noFill/>
        </p:spPr>
      </p:pic>
      <p:pic>
        <p:nvPicPr>
          <p:cNvPr id="12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37EFF"/>
              </a:clrFrom>
              <a:clrTo>
                <a:srgbClr val="03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</p:spPr>
      </p:pic>
      <p:pic>
        <p:nvPicPr>
          <p:cNvPr id="13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27EFF"/>
              </a:clrFrom>
              <a:clrTo>
                <a:srgbClr val="02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25000">
              <a:srgbClr val="66FF33"/>
            </a:gs>
            <a:gs pos="50000">
              <a:srgbClr val="00B0F0"/>
            </a:gs>
            <a:gs pos="75000">
              <a:srgbClr val="0099FF"/>
            </a:gs>
            <a:gs pos="10000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201622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комплект игры входят 35 цветных </a:t>
            </a:r>
            <a:r>
              <a:rPr lang="ru-RU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карточек-пазлов</a:t>
            </a: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объединённых в 7 блоков. </a:t>
            </a:r>
            <a:b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блок символы </a:t>
            </a:r>
            <a:r>
              <a:rPr lang="ru-RU" sz="4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Республики Коми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37EFF"/>
              </a:clrFrom>
              <a:clrTo>
                <a:srgbClr val="03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</p:spPr>
      </p:pic>
      <p:pic>
        <p:nvPicPr>
          <p:cNvPr id="12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27EFF"/>
              </a:clrFrom>
              <a:clrTo>
                <a:srgbClr val="02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</p:spPr>
      </p:pic>
      <p:pic>
        <p:nvPicPr>
          <p:cNvPr id="1031" name="Picture 7" descr="J:\Игра Наша Родина - РК\Фото игра РК - наш дом\img20112019_00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6F5"/>
              </a:clrFrom>
              <a:clrTo>
                <a:srgbClr val="F4F6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3223581" y="2689187"/>
            <a:ext cx="2520279" cy="2415729"/>
          </a:xfrm>
          <a:prstGeom prst="rect">
            <a:avLst/>
          </a:prstGeom>
          <a:noFill/>
        </p:spPr>
      </p:pic>
      <p:pic>
        <p:nvPicPr>
          <p:cNvPr id="1034" name="Picture 10" descr="J:\Игра Наша Родина - РК\Фото игра РК - наш дом\img20112019_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26" t="52454" r="26958" b="18934"/>
          <a:stretch>
            <a:fillRect/>
          </a:stretch>
        </p:blipFill>
        <p:spPr bwMode="auto">
          <a:xfrm rot="16037371">
            <a:off x="4945379" y="4576237"/>
            <a:ext cx="1991509" cy="1493633"/>
          </a:xfrm>
          <a:prstGeom prst="rect">
            <a:avLst/>
          </a:prstGeom>
          <a:noFill/>
        </p:spPr>
      </p:pic>
      <p:pic>
        <p:nvPicPr>
          <p:cNvPr id="15" name="Picture 10" descr="J:\Игра Наша Родина - РК\Фото игра РК - наш дом\img20112019_00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26" t="15895" r="35944" b="49135"/>
          <a:stretch>
            <a:fillRect/>
          </a:stretch>
        </p:blipFill>
        <p:spPr bwMode="auto">
          <a:xfrm rot="16200000">
            <a:off x="2212523" y="4348317"/>
            <a:ext cx="1775877" cy="1953467"/>
          </a:xfrm>
          <a:prstGeom prst="rect">
            <a:avLst/>
          </a:prstGeom>
          <a:noFill/>
        </p:spPr>
      </p:pic>
      <p:pic>
        <p:nvPicPr>
          <p:cNvPr id="1035" name="Picture 11" descr="J:\Игра Наша Родина - РК\Фото игра РК - наш дом\img20112019_01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17" t="47611" r="21426" b="11600"/>
          <a:stretch>
            <a:fillRect/>
          </a:stretch>
        </p:blipFill>
        <p:spPr bwMode="auto">
          <a:xfrm rot="15884648">
            <a:off x="5944937" y="2344094"/>
            <a:ext cx="3115725" cy="2549231"/>
          </a:xfrm>
          <a:prstGeom prst="rect">
            <a:avLst/>
          </a:prstGeom>
          <a:noFill/>
        </p:spPr>
      </p:pic>
      <p:pic>
        <p:nvPicPr>
          <p:cNvPr id="17" name="Picture 11" descr="J:\Игра Наша Родина - РК\Фото игра РК - наш дом\img20112019_01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17" t="4189" r="21426" b="59376"/>
          <a:stretch>
            <a:fillRect/>
          </a:stretch>
        </p:blipFill>
        <p:spPr bwMode="auto">
          <a:xfrm rot="16200000">
            <a:off x="-199428" y="2655811"/>
            <a:ext cx="2815861" cy="2057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/>
            </a:gs>
            <a:gs pos="25000">
              <a:srgbClr val="00FF00"/>
            </a:gs>
            <a:gs pos="50000">
              <a:srgbClr val="0099FF"/>
            </a:gs>
            <a:gs pos="75000">
              <a:srgbClr val="00B0F0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r>
              <a:rPr lang="en-US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блок</a:t>
            </a:r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города Республики Коми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0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37EFF"/>
              </a:clrFrom>
              <a:clrTo>
                <a:srgbClr val="03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</p:spPr>
      </p:pic>
      <p:pic>
        <p:nvPicPr>
          <p:cNvPr id="11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27EFF"/>
              </a:clrFrom>
              <a:clrTo>
                <a:srgbClr val="02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</p:spPr>
      </p:pic>
      <p:pic>
        <p:nvPicPr>
          <p:cNvPr id="2050" name="Picture 2" descr="J:\Игра Наша Родина - РК\Фото игра РК - наш дом\img20112019_0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34" t="35179" r="38564" b="32484"/>
          <a:stretch>
            <a:fillRect/>
          </a:stretch>
        </p:blipFill>
        <p:spPr bwMode="auto">
          <a:xfrm rot="16012399">
            <a:off x="2989615" y="2278662"/>
            <a:ext cx="2781932" cy="2781933"/>
          </a:xfrm>
          <a:prstGeom prst="rect">
            <a:avLst/>
          </a:prstGeom>
          <a:noFill/>
        </p:spPr>
      </p:pic>
      <p:pic>
        <p:nvPicPr>
          <p:cNvPr id="2051" name="Picture 3" descr="J:\Игра Наша Родина - РК\Фото игра РК - наш дом\img20112019_01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25" t="50000" r="21426" b="7226"/>
          <a:stretch>
            <a:fillRect/>
          </a:stretch>
        </p:blipFill>
        <p:spPr bwMode="auto">
          <a:xfrm rot="16200000">
            <a:off x="5438081" y="1698825"/>
            <a:ext cx="3055865" cy="2771800"/>
          </a:xfrm>
          <a:prstGeom prst="rect">
            <a:avLst/>
          </a:prstGeom>
          <a:noFill/>
        </p:spPr>
      </p:pic>
      <p:pic>
        <p:nvPicPr>
          <p:cNvPr id="8" name="Picture 3" descr="J:\Игра Наша Родина - РК\Фото игра РК - наш дом\img20112019_01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70" t="12947" r="21426" b="51348"/>
          <a:stretch>
            <a:fillRect/>
          </a:stretch>
        </p:blipFill>
        <p:spPr bwMode="auto">
          <a:xfrm rot="16200000">
            <a:off x="742249" y="2146183"/>
            <a:ext cx="2808311" cy="1917561"/>
          </a:xfrm>
          <a:prstGeom prst="rect">
            <a:avLst/>
          </a:prstGeom>
          <a:noFill/>
        </p:spPr>
      </p:pic>
      <p:pic>
        <p:nvPicPr>
          <p:cNvPr id="2052" name="Picture 4" descr="J:\Игра Наша Родина - РК\Фото игра РК - наш дом\img20112019_01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34" t="51347" r="31899" b="20358"/>
          <a:stretch>
            <a:fillRect/>
          </a:stretch>
        </p:blipFill>
        <p:spPr bwMode="auto">
          <a:xfrm rot="16200000">
            <a:off x="4631275" y="4377837"/>
            <a:ext cx="1935643" cy="1478128"/>
          </a:xfrm>
          <a:prstGeom prst="rect">
            <a:avLst/>
          </a:prstGeom>
          <a:noFill/>
        </p:spPr>
      </p:pic>
      <p:pic>
        <p:nvPicPr>
          <p:cNvPr id="12" name="Picture 4" descr="J:\Игра Наша Родина - РК\Фото игра РК - наш дом\img20112019_01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34" t="12947" r="37974" b="53369"/>
          <a:stretch>
            <a:fillRect/>
          </a:stretch>
        </p:blipFill>
        <p:spPr bwMode="auto">
          <a:xfrm rot="16200000">
            <a:off x="2293931" y="4266909"/>
            <a:ext cx="1844822" cy="1897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25000">
              <a:srgbClr val="66FF33"/>
            </a:gs>
            <a:gs pos="50000">
              <a:srgbClr val="00B0F0"/>
            </a:gs>
            <a:gs pos="75000">
              <a:srgbClr val="00B0F0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блок - столица республики Коми </a:t>
            </a:r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Сыктывкар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3" name="Picture 4" descr="J:\Игра Наша Родина - РК\Игра Наша Родина - РК\Рисунок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9344" y="2177480"/>
            <a:ext cx="4512618" cy="4680520"/>
          </a:xfrm>
          <a:prstGeom prst="rect">
            <a:avLst/>
          </a:prstGeom>
          <a:noFill/>
        </p:spPr>
      </p:pic>
      <p:pic>
        <p:nvPicPr>
          <p:cNvPr id="4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37EFF"/>
              </a:clrFrom>
              <a:clrTo>
                <a:srgbClr val="03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</p:spPr>
      </p:pic>
      <p:pic>
        <p:nvPicPr>
          <p:cNvPr id="5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27EFF"/>
              </a:clrFrom>
              <a:clrTo>
                <a:srgbClr val="02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</p:spPr>
      </p:pic>
      <p:pic>
        <p:nvPicPr>
          <p:cNvPr id="3074" name="Picture 2" descr="J:\Игра Наша Родина - РК\Фото игра РК - наш дом\img20112019_01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6" t="39221" r="32872" b="29116"/>
          <a:stretch>
            <a:fillRect/>
          </a:stretch>
        </p:blipFill>
        <p:spPr bwMode="auto">
          <a:xfrm rot="5400000">
            <a:off x="3252107" y="2444637"/>
            <a:ext cx="2279745" cy="2232248"/>
          </a:xfrm>
          <a:prstGeom prst="rect">
            <a:avLst/>
          </a:prstGeom>
          <a:noFill/>
        </p:spPr>
      </p:pic>
      <p:pic>
        <p:nvPicPr>
          <p:cNvPr id="3075" name="Picture 3" descr="J:\Игра Наша Родина - РК\Фото игра РК - наш дом\img20112019_01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69" t="50000" r="27138" b="7226"/>
          <a:stretch>
            <a:fillRect/>
          </a:stretch>
        </p:blipFill>
        <p:spPr bwMode="auto">
          <a:xfrm rot="16200000">
            <a:off x="5142806" y="1634060"/>
            <a:ext cx="2952328" cy="2797793"/>
          </a:xfrm>
          <a:prstGeom prst="rect">
            <a:avLst/>
          </a:prstGeom>
          <a:noFill/>
        </p:spPr>
      </p:pic>
      <p:pic>
        <p:nvPicPr>
          <p:cNvPr id="8" name="Picture 3" descr="J:\Игра Наша Родина - РК\Фото игра РК - наш дом\img20112019_01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70" t="11600" r="27138" b="49326"/>
          <a:stretch>
            <a:fillRect/>
          </a:stretch>
        </p:blipFill>
        <p:spPr bwMode="auto">
          <a:xfrm rot="15708565">
            <a:off x="319163" y="2175881"/>
            <a:ext cx="2729496" cy="2210436"/>
          </a:xfrm>
          <a:prstGeom prst="rect">
            <a:avLst/>
          </a:prstGeom>
          <a:noFill/>
        </p:spPr>
      </p:pic>
      <p:pic>
        <p:nvPicPr>
          <p:cNvPr id="3076" name="Picture 4" descr="J:\Игра Наша Родина - РК\Фото игра РК - наш дом\img20112019_01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47" t="54716" r="27138" b="18337"/>
          <a:stretch>
            <a:fillRect/>
          </a:stretch>
        </p:blipFill>
        <p:spPr bwMode="auto">
          <a:xfrm rot="16200000">
            <a:off x="4520595" y="4416508"/>
            <a:ext cx="2063027" cy="1528169"/>
          </a:xfrm>
          <a:prstGeom prst="rect">
            <a:avLst/>
          </a:prstGeom>
          <a:noFill/>
        </p:spPr>
      </p:pic>
      <p:pic>
        <p:nvPicPr>
          <p:cNvPr id="10" name="Picture 4" descr="J:\Игра Наша Родина - РК\Фото игра РК - наш дом\img20112019_01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47" t="20358" r="32851" b="47305"/>
          <a:stretch>
            <a:fillRect/>
          </a:stretch>
        </p:blipFill>
        <p:spPr bwMode="auto">
          <a:xfrm rot="16035534">
            <a:off x="2317367" y="4144566"/>
            <a:ext cx="2173902" cy="2173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25000">
              <a:srgbClr val="66FF33"/>
            </a:gs>
            <a:gs pos="50000">
              <a:srgbClr val="00B0F0"/>
            </a:gs>
            <a:gs pos="75000">
              <a:srgbClr val="00B0F0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коми национальная одежда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37EFF"/>
              </a:clrFrom>
              <a:clrTo>
                <a:srgbClr val="03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</p:spPr>
      </p:pic>
      <p:pic>
        <p:nvPicPr>
          <p:cNvPr id="5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27EFF"/>
              </a:clrFrom>
              <a:clrTo>
                <a:srgbClr val="02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</p:spPr>
      </p:pic>
      <p:pic>
        <p:nvPicPr>
          <p:cNvPr id="4098" name="Picture 2" descr="J:\Игра Наша Родина - РК\Фото игра РК - наш дом\img20112019_0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12" t="38764" r="33287" b="28263"/>
          <a:stretch>
            <a:fillRect/>
          </a:stretch>
        </p:blipFill>
        <p:spPr bwMode="auto">
          <a:xfrm rot="10484310">
            <a:off x="3314959" y="2469645"/>
            <a:ext cx="2356446" cy="2356446"/>
          </a:xfrm>
          <a:prstGeom prst="rect">
            <a:avLst/>
          </a:prstGeom>
          <a:noFill/>
        </p:spPr>
      </p:pic>
      <p:pic>
        <p:nvPicPr>
          <p:cNvPr id="4100" name="Picture 4" descr="J:\Игра Наша Родина - РК\Фото игра РК - наш дом\img20112019_01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52" t="48144" r="20998" b="10485"/>
          <a:stretch>
            <a:fillRect/>
          </a:stretch>
        </p:blipFill>
        <p:spPr bwMode="auto">
          <a:xfrm rot="15882906">
            <a:off x="5363374" y="2047697"/>
            <a:ext cx="2483581" cy="2118383"/>
          </a:xfrm>
          <a:prstGeom prst="rect">
            <a:avLst/>
          </a:prstGeom>
          <a:noFill/>
        </p:spPr>
      </p:pic>
      <p:pic>
        <p:nvPicPr>
          <p:cNvPr id="9" name="Picture 4" descr="J:\Игра Наша Родина - РК\Фото игра РК - наш дом\img20112019_0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52" t="5538" r="20998" b="51436"/>
          <a:stretch>
            <a:fillRect/>
          </a:stretch>
        </p:blipFill>
        <p:spPr bwMode="auto">
          <a:xfrm rot="15650707">
            <a:off x="1015029" y="2145319"/>
            <a:ext cx="2490379" cy="2209150"/>
          </a:xfrm>
          <a:prstGeom prst="rect">
            <a:avLst/>
          </a:prstGeom>
          <a:noFill/>
        </p:spPr>
      </p:pic>
      <p:pic>
        <p:nvPicPr>
          <p:cNvPr id="4101" name="Picture 5" descr="J:\Игра Наша Родина - РК\Фото игра РК - наш дом\img20112019_01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86" t="56737" r="31899" b="15642"/>
          <a:stretch>
            <a:fillRect/>
          </a:stretch>
        </p:blipFill>
        <p:spPr bwMode="auto">
          <a:xfrm rot="16200000">
            <a:off x="4536453" y="4400652"/>
            <a:ext cx="2089987" cy="1586843"/>
          </a:xfrm>
          <a:prstGeom prst="rect">
            <a:avLst/>
          </a:prstGeom>
          <a:noFill/>
        </p:spPr>
      </p:pic>
      <p:pic>
        <p:nvPicPr>
          <p:cNvPr id="11" name="Picture 5" descr="J:\Игра Наша Родина - РК\Фото игра РК - наш дом\img20112019_01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86" t="19010" r="38926" b="46632"/>
          <a:stretch>
            <a:fillRect/>
          </a:stretch>
        </p:blipFill>
        <p:spPr bwMode="auto">
          <a:xfrm rot="16030786">
            <a:off x="2349112" y="4376378"/>
            <a:ext cx="1813057" cy="1983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25000">
              <a:srgbClr val="66FF33"/>
            </a:gs>
            <a:gs pos="50000">
              <a:srgbClr val="00B0F0"/>
            </a:gs>
            <a:gs pos="75000">
              <a:srgbClr val="00B0F0"/>
            </a:gs>
            <a:gs pos="100000">
              <a:srgbClr val="0070C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коми народные музыкальные инструменты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37EFF"/>
              </a:clrFrom>
              <a:clrTo>
                <a:srgbClr val="03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</p:spPr>
      </p:pic>
      <p:pic>
        <p:nvPicPr>
          <p:cNvPr id="4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27EFF"/>
              </a:clrFrom>
              <a:clrTo>
                <a:srgbClr val="02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</p:spPr>
      </p:pic>
      <p:pic>
        <p:nvPicPr>
          <p:cNvPr id="5122" name="Picture 2" descr="J:\Игра Наша Родина - РК\Фото игра РК - наш дом\img20112019_0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32" t="40576" r="35718" b="26414"/>
          <a:stretch>
            <a:fillRect/>
          </a:stretch>
        </p:blipFill>
        <p:spPr bwMode="auto">
          <a:xfrm flipH="1" flipV="1">
            <a:off x="3275856" y="2636912"/>
            <a:ext cx="2417411" cy="2520280"/>
          </a:xfrm>
          <a:prstGeom prst="rect">
            <a:avLst/>
          </a:prstGeom>
          <a:noFill/>
        </p:spPr>
      </p:pic>
      <p:pic>
        <p:nvPicPr>
          <p:cNvPr id="5123" name="Picture 3" descr="J:\Игра Наша Родина - РК\Фото игра РК - наш дом\img20112019_02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70" t="50000" r="23330" b="7226"/>
          <a:stretch>
            <a:fillRect/>
          </a:stretch>
        </p:blipFill>
        <p:spPr bwMode="auto">
          <a:xfrm rot="15783072">
            <a:off x="5438949" y="2202013"/>
            <a:ext cx="2658595" cy="2232250"/>
          </a:xfrm>
          <a:prstGeom prst="rect">
            <a:avLst/>
          </a:prstGeom>
          <a:noFill/>
        </p:spPr>
      </p:pic>
      <p:pic>
        <p:nvPicPr>
          <p:cNvPr id="8" name="Picture 3" descr="J:\Игра Наша Родина - РК\Фото игра РК - наш дом\img20112019_02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70" t="9579" r="23330" b="52695"/>
          <a:stretch>
            <a:fillRect/>
          </a:stretch>
        </p:blipFill>
        <p:spPr bwMode="auto">
          <a:xfrm rot="16200000">
            <a:off x="991060" y="2401428"/>
            <a:ext cx="2625376" cy="1944216"/>
          </a:xfrm>
          <a:prstGeom prst="rect">
            <a:avLst/>
          </a:prstGeom>
          <a:noFill/>
        </p:spPr>
      </p:pic>
      <p:pic>
        <p:nvPicPr>
          <p:cNvPr id="5124" name="Picture 4" descr="J:\Игра Наша Родина - РК\Фото игра РК - наш дом\img20112019_02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47" t="53368" r="25234" b="18337"/>
          <a:stretch>
            <a:fillRect/>
          </a:stretch>
        </p:blipFill>
        <p:spPr bwMode="auto">
          <a:xfrm rot="16014812">
            <a:off x="4581706" y="4451303"/>
            <a:ext cx="2092005" cy="1569005"/>
          </a:xfrm>
          <a:prstGeom prst="rect">
            <a:avLst/>
          </a:prstGeom>
          <a:noFill/>
        </p:spPr>
      </p:pic>
      <p:pic>
        <p:nvPicPr>
          <p:cNvPr id="10" name="Picture 4" descr="J:\Игра Наша Родина - РК\Фото игра РК - наш дом\img20112019_02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47" t="14295" r="29995" b="51347"/>
          <a:stretch>
            <a:fillRect/>
          </a:stretch>
        </p:blipFill>
        <p:spPr bwMode="auto">
          <a:xfrm rot="15808399">
            <a:off x="2398581" y="4327117"/>
            <a:ext cx="2033122" cy="2033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25000">
              <a:srgbClr val="66FF33"/>
            </a:gs>
            <a:gs pos="50000">
              <a:srgbClr val="0099FF"/>
            </a:gs>
            <a:gs pos="75000">
              <a:srgbClr val="0099F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84976" cy="1143000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блок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известные люди Республики Коми </a:t>
            </a:r>
          </a:p>
        </p:txBody>
      </p:sp>
      <p:pic>
        <p:nvPicPr>
          <p:cNvPr id="3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37EFF"/>
              </a:clrFrom>
              <a:clrTo>
                <a:srgbClr val="03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</p:spPr>
      </p:pic>
      <p:pic>
        <p:nvPicPr>
          <p:cNvPr id="4" name="Picture 1" descr="J:\Игра Наша Родина - РК\Коми орнамент\maxresdefault —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27EFF"/>
              </a:clrFrom>
              <a:clrTo>
                <a:srgbClr val="027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</p:spPr>
      </p:pic>
      <p:pic>
        <p:nvPicPr>
          <p:cNvPr id="6146" name="Picture 2" descr="J:\Игра Наша Родина - РК\Фото игра РК - наш дом\img20112019_02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47" t="39895" r="32851" b="27094"/>
          <a:stretch>
            <a:fillRect/>
          </a:stretch>
        </p:blipFill>
        <p:spPr bwMode="auto">
          <a:xfrm rot="16200000">
            <a:off x="3660649" y="2828183"/>
            <a:ext cx="2376265" cy="2425771"/>
          </a:xfrm>
          <a:prstGeom prst="rect">
            <a:avLst/>
          </a:prstGeom>
          <a:noFill/>
        </p:spPr>
      </p:pic>
      <p:pic>
        <p:nvPicPr>
          <p:cNvPr id="6147" name="Picture 3" descr="J:\Игра Наша Родина - РК\Фото игра РК - наш дом\img20112019_02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69" t="45958" r="21426" b="11600"/>
          <a:stretch>
            <a:fillRect/>
          </a:stretch>
        </p:blipFill>
        <p:spPr bwMode="auto">
          <a:xfrm rot="16006799">
            <a:off x="5761629" y="2299188"/>
            <a:ext cx="2592289" cy="2237181"/>
          </a:xfrm>
          <a:prstGeom prst="rect">
            <a:avLst/>
          </a:prstGeom>
          <a:noFill/>
        </p:spPr>
      </p:pic>
      <p:pic>
        <p:nvPicPr>
          <p:cNvPr id="8" name="Picture 3" descr="J:\Игра Наша Родина - РК\Фото игра РК - наш дом\img20112019_02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69" t="4189" r="21426" b="56063"/>
          <a:stretch>
            <a:fillRect/>
          </a:stretch>
        </p:blipFill>
        <p:spPr bwMode="auto">
          <a:xfrm rot="15895445">
            <a:off x="1634807" y="2446805"/>
            <a:ext cx="2420888" cy="1956609"/>
          </a:xfrm>
          <a:prstGeom prst="rect">
            <a:avLst/>
          </a:prstGeom>
          <a:noFill/>
        </p:spPr>
      </p:pic>
      <p:pic>
        <p:nvPicPr>
          <p:cNvPr id="6148" name="Picture 4" descr="J:\Игра Наша Родина - РК\Фото игра РК - наш дом\img20112019_02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43" t="52695" r="27138" b="19010"/>
          <a:stretch>
            <a:fillRect/>
          </a:stretch>
        </p:blipFill>
        <p:spPr bwMode="auto">
          <a:xfrm rot="16200000">
            <a:off x="4896037" y="4545123"/>
            <a:ext cx="2016225" cy="1512170"/>
          </a:xfrm>
          <a:prstGeom prst="rect">
            <a:avLst/>
          </a:prstGeom>
          <a:noFill/>
        </p:spPr>
      </p:pic>
      <p:pic>
        <p:nvPicPr>
          <p:cNvPr id="10" name="Picture 4" descr="J:\Игра Наша Родина - РК\Фото игра РК - наш дом\img20112019_02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43" t="16316" r="34755" b="48652"/>
          <a:stretch>
            <a:fillRect/>
          </a:stretch>
        </p:blipFill>
        <p:spPr bwMode="auto">
          <a:xfrm rot="15957704">
            <a:off x="2971048" y="4501096"/>
            <a:ext cx="1684562" cy="18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157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Тема Office</vt:lpstr>
      <vt:lpstr>Дидактическая игра "Республика Коми – наш дом"</vt:lpstr>
      <vt:lpstr>Игра "Республика Коми – наш дом" познакомит ребёнка с государственными символами Республики Коми, достопримечательностями города Сыктывкара, столицей Республики Коми, культурой коми народа, коми орнаментом. Ребёнок узнает, какие города в Республике Коми. </vt:lpstr>
      <vt:lpstr>Презентация PowerPoint</vt:lpstr>
      <vt:lpstr>В комплект игры входят 35 цветных карточек-пазлов, объединённых в 7 блоков.  I блок символы Республики Коми</vt:lpstr>
      <vt:lpstr>II блок города Республики Коми</vt:lpstr>
      <vt:lpstr>III блок - столица республики Коми Сыктывкар</vt:lpstr>
      <vt:lpstr>IV блок  коми национальная одежда</vt:lpstr>
      <vt:lpstr>V блок коми народные музыкальные инструменты</vt:lpstr>
      <vt:lpstr>VI блок известные люди Республики Коми </vt:lpstr>
      <vt:lpstr>VII блок  коми национальный орнамент</vt:lpstr>
      <vt:lpstr>Игра  "Республика Коми – наш дом"  отвечает требованиям ФГОС ДО и обеспечивает: возможность учитывать индивидуальные способности детей (задания разной сложности); разнообразие игровых заданий; интегрирование разных видов детской деятельности (речевую, познавательную, игровую); возможность разнообразить самую скучную тему; научить простому способу запоминания; объединить группу детей для увлекательного и полезного занятия; компактное хранение (большое количество разных игр и заданий в одной коробке:"Что лишнее?", "Цепочка", "Прятки", "Парочки"); вариативность использования заданий. 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</dc:creator>
  <cp:lastModifiedBy>Тамара</cp:lastModifiedBy>
  <cp:revision>39</cp:revision>
  <dcterms:created xsi:type="dcterms:W3CDTF">2019-11-14T18:17:53Z</dcterms:created>
  <dcterms:modified xsi:type="dcterms:W3CDTF">2019-12-19T13:30:27Z</dcterms:modified>
</cp:coreProperties>
</file>