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257" r:id="rId4"/>
    <p:sldId id="352" r:id="rId5"/>
    <p:sldId id="258" r:id="rId6"/>
    <p:sldId id="299" r:id="rId7"/>
    <p:sldId id="259" r:id="rId8"/>
    <p:sldId id="300" r:id="rId9"/>
    <p:sldId id="260" r:id="rId10"/>
    <p:sldId id="301" r:id="rId11"/>
    <p:sldId id="338" r:id="rId12"/>
    <p:sldId id="340" r:id="rId13"/>
    <p:sldId id="261" r:id="rId14"/>
    <p:sldId id="341" r:id="rId15"/>
    <p:sldId id="342" r:id="rId16"/>
    <p:sldId id="343" r:id="rId17"/>
    <p:sldId id="336" r:id="rId18"/>
    <p:sldId id="331" r:id="rId19"/>
    <p:sldId id="332" r:id="rId20"/>
    <p:sldId id="364" r:id="rId21"/>
    <p:sldId id="262" r:id="rId22"/>
    <p:sldId id="334" r:id="rId23"/>
    <p:sldId id="344" r:id="rId24"/>
    <p:sldId id="345" r:id="rId25"/>
    <p:sldId id="353" r:id="rId26"/>
    <p:sldId id="354" r:id="rId27"/>
    <p:sldId id="263" r:id="rId28"/>
    <p:sldId id="303" r:id="rId29"/>
    <p:sldId id="347" r:id="rId30"/>
    <p:sldId id="350" r:id="rId31"/>
    <p:sldId id="264" r:id="rId32"/>
    <p:sldId id="304" r:id="rId33"/>
    <p:sldId id="298" r:id="rId34"/>
    <p:sldId id="266" r:id="rId35"/>
    <p:sldId id="305" r:id="rId36"/>
    <p:sldId id="348" r:id="rId37"/>
    <p:sldId id="349" r:id="rId38"/>
    <p:sldId id="267" r:id="rId39"/>
    <p:sldId id="306" r:id="rId40"/>
    <p:sldId id="268" r:id="rId41"/>
    <p:sldId id="307" r:id="rId42"/>
    <p:sldId id="269" r:id="rId43"/>
    <p:sldId id="308" r:id="rId44"/>
    <p:sldId id="270" r:id="rId45"/>
    <p:sldId id="309" r:id="rId46"/>
    <p:sldId id="357" r:id="rId47"/>
    <p:sldId id="358" r:id="rId48"/>
    <p:sldId id="271" r:id="rId49"/>
    <p:sldId id="310" r:id="rId50"/>
    <p:sldId id="272" r:id="rId51"/>
    <p:sldId id="295" r:id="rId52"/>
    <p:sldId id="359" r:id="rId53"/>
    <p:sldId id="296" r:id="rId54"/>
    <p:sldId id="363" r:id="rId55"/>
    <p:sldId id="351" r:id="rId56"/>
    <p:sldId id="273" r:id="rId57"/>
    <p:sldId id="311" r:id="rId58"/>
    <p:sldId id="360" r:id="rId59"/>
    <p:sldId id="274" r:id="rId60"/>
    <p:sldId id="312" r:id="rId61"/>
    <p:sldId id="362" r:id="rId62"/>
    <p:sldId id="275" r:id="rId63"/>
    <p:sldId id="313" r:id="rId64"/>
    <p:sldId id="276" r:id="rId65"/>
    <p:sldId id="314" r:id="rId66"/>
    <p:sldId id="278" r:id="rId67"/>
    <p:sldId id="316" r:id="rId68"/>
    <p:sldId id="279" r:id="rId69"/>
    <p:sldId id="317" r:id="rId70"/>
    <p:sldId id="280" r:id="rId71"/>
    <p:sldId id="318" r:id="rId72"/>
    <p:sldId id="281" r:id="rId73"/>
    <p:sldId id="319" r:id="rId74"/>
    <p:sldId id="282" r:id="rId75"/>
    <p:sldId id="320" r:id="rId76"/>
    <p:sldId id="283" r:id="rId77"/>
    <p:sldId id="321" r:id="rId78"/>
    <p:sldId id="284" r:id="rId79"/>
    <p:sldId id="322" r:id="rId80"/>
    <p:sldId id="285" r:id="rId81"/>
    <p:sldId id="324" r:id="rId82"/>
    <p:sldId id="286" r:id="rId83"/>
    <p:sldId id="325" r:id="rId84"/>
    <p:sldId id="289" r:id="rId85"/>
    <p:sldId id="328" r:id="rId86"/>
    <p:sldId id="290" r:id="rId87"/>
    <p:sldId id="329" r:id="rId88"/>
    <p:sldId id="291" r:id="rId89"/>
    <p:sldId id="361" r:id="rId90"/>
    <p:sldId id="355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309" autoAdjust="0"/>
    <p:restoredTop sz="94660"/>
  </p:normalViewPr>
  <p:slideViewPr>
    <p:cSldViewPr snapToGrid="0">
      <p:cViewPr>
        <p:scale>
          <a:sx n="53" d="100"/>
          <a:sy n="53" d="100"/>
        </p:scale>
        <p:origin x="-96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84257-1144-4CC2-91CD-16476E209DE3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2FF420-6086-4AEC-B612-9879FD5FF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534"/>
            <a:ext cx="12192000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6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графическое изображение электрической  цепи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en-US" sz="7200" dirty="0" smtClean="0"/>
              <a:t>Electric </a:t>
            </a:r>
            <a:r>
              <a:rPr lang="en-US" sz="7200" dirty="0"/>
              <a:t>current</a:t>
            </a:r>
            <a:r>
              <a:rPr lang="en-US" sz="7200" dirty="0" smtClean="0"/>
              <a:t>:</a:t>
            </a:r>
            <a:r>
              <a:rPr lang="ru-RU" sz="7200" dirty="0" smtClean="0"/>
              <a:t>    </a:t>
            </a:r>
            <a:r>
              <a:rPr lang="ru-RU" sz="4400" dirty="0" smtClean="0"/>
              <a:t>5</a:t>
            </a:r>
            <a:r>
              <a:rPr lang="en-US" sz="4400" dirty="0" smtClean="0"/>
              <a:t> points</a:t>
            </a:r>
            <a:r>
              <a:rPr lang="en-US" sz="4400" dirty="0"/>
              <a:t/>
            </a:r>
            <a:br>
              <a:rPr lang="en-US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000" dirty="0"/>
              <a:t>A) электрическая </a:t>
            </a:r>
            <a:r>
              <a:rPr lang="ru-RU" sz="6000" dirty="0" smtClean="0"/>
              <a:t>схема</a:t>
            </a:r>
            <a:endParaRPr lang="ru-RU" sz="6000" dirty="0"/>
          </a:p>
          <a:p>
            <a:pPr marL="137160" indent="0">
              <a:buNone/>
            </a:pPr>
            <a:r>
              <a:rPr lang="ru-RU" sz="6000" dirty="0"/>
              <a:t>B) электрическое напряжение</a:t>
            </a:r>
          </a:p>
          <a:p>
            <a:pPr marL="137160" indent="0">
              <a:buNone/>
            </a:pPr>
            <a:r>
              <a:rPr lang="ru-RU" sz="6000" dirty="0"/>
              <a:t>C) электрический ток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821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Right answer: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sz="8800" dirty="0" smtClean="0"/>
          </a:p>
          <a:p>
            <a:pPr marL="137160" indent="0">
              <a:buNone/>
            </a:pPr>
            <a:r>
              <a:rPr lang="ru-RU" sz="8800" dirty="0" smtClean="0"/>
              <a:t>Электрический </a:t>
            </a:r>
            <a:r>
              <a:rPr lang="ru-RU" sz="8800" dirty="0"/>
              <a:t>ток</a:t>
            </a: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1436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4       3 балла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  </a:t>
            </a:r>
            <a:r>
              <a:rPr lang="ru-RU" sz="4400" b="1" dirty="0" smtClean="0"/>
              <a:t>Узлом </a:t>
            </a:r>
            <a:r>
              <a:rPr lang="ru-RU" sz="4400" b="1" dirty="0"/>
              <a:t>(узловой точкой) эл. цепи </a:t>
            </a:r>
            <a:r>
              <a:rPr lang="ru-RU" sz="4400" b="1" dirty="0" smtClean="0"/>
              <a:t>называется: </a:t>
            </a:r>
            <a:endParaRPr lang="ru-RU" sz="4400" dirty="0"/>
          </a:p>
          <a:p>
            <a:pPr lvl="0">
              <a:buNone/>
            </a:pPr>
            <a:r>
              <a:rPr lang="ru-RU" sz="4400" dirty="0" smtClean="0"/>
              <a:t>  Место </a:t>
            </a:r>
            <a:r>
              <a:rPr lang="ru-RU" sz="4400" dirty="0"/>
              <a:t>соединения двух ветвей</a:t>
            </a:r>
          </a:p>
          <a:p>
            <a:pPr lvl="0">
              <a:buNone/>
            </a:pPr>
            <a:r>
              <a:rPr lang="ru-RU" sz="4400" dirty="0" smtClean="0"/>
              <a:t>  Точка </a:t>
            </a:r>
            <a:r>
              <a:rPr lang="ru-RU" sz="4400" dirty="0"/>
              <a:t>на проводе эл. цепи</a:t>
            </a:r>
          </a:p>
          <a:p>
            <a:pPr lvl="0">
              <a:buNone/>
            </a:pPr>
            <a:r>
              <a:rPr lang="ru-RU" sz="4400" dirty="0" smtClean="0"/>
              <a:t>  Место </a:t>
            </a:r>
            <a:r>
              <a:rPr lang="ru-RU" sz="4400" dirty="0"/>
              <a:t>соединения трех ветвей</a:t>
            </a:r>
          </a:p>
          <a:p>
            <a:pPr lvl="0">
              <a:buNone/>
            </a:pPr>
            <a:r>
              <a:rPr lang="ru-RU" sz="4400" dirty="0" smtClean="0"/>
              <a:t>  Место </a:t>
            </a:r>
            <a:r>
              <a:rPr lang="ru-RU" sz="4400" dirty="0"/>
              <a:t>соединения трех  и более ветвей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8800" dirty="0" smtClean="0"/>
              <a:t>Место соединения  трех и более ветвей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6205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FFC000"/>
                </a:solidFill>
              </a:rPr>
              <a:t>Electrical circuit:  </a:t>
            </a:r>
            <a:r>
              <a:rPr lang="en-US" sz="6000" dirty="0">
                <a:solidFill>
                  <a:srgbClr val="FFC000"/>
                </a:solidFill>
              </a:rPr>
              <a:t>5 point</a:t>
            </a:r>
            <a:r>
              <a:rPr lang="en-US" sz="6000" dirty="0"/>
              <a:t/>
            </a:r>
            <a:br>
              <a:rPr lang="en-US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ru-RU" sz="7200" dirty="0"/>
              <a:t>A)  электрическое напряжение </a:t>
            </a:r>
          </a:p>
          <a:p>
            <a:pPr marL="137160" indent="0">
              <a:buNone/>
            </a:pPr>
            <a:r>
              <a:rPr lang="ru-RU" sz="7200" dirty="0"/>
              <a:t>B)  электрическая схема </a:t>
            </a:r>
          </a:p>
          <a:p>
            <a:pPr marL="137160" indent="0">
              <a:buNone/>
            </a:pPr>
            <a:r>
              <a:rPr lang="ru-RU" sz="7200" dirty="0"/>
              <a:t>C)  электрический ток</a:t>
            </a:r>
          </a:p>
          <a:p>
            <a:endParaRPr lang="ru-RU" sz="7200" dirty="0"/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92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Right answer: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sz="7200" dirty="0" smtClean="0"/>
          </a:p>
          <a:p>
            <a:pPr marL="137160" indent="0">
              <a:buNone/>
            </a:pPr>
            <a:r>
              <a:rPr lang="ru-RU" sz="7200" dirty="0" smtClean="0"/>
              <a:t>Электрическая </a:t>
            </a:r>
            <a:r>
              <a:rPr lang="ru-RU" sz="7200" dirty="0"/>
              <a:t>схема</a:t>
            </a:r>
          </a:p>
          <a:p>
            <a:pPr marL="137160" indent="0">
              <a:buNone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572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Новая папка\rezistor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7" y="475013"/>
            <a:ext cx="9155874" cy="59732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Guess. What is</a:t>
            </a:r>
            <a:r>
              <a:rPr lang="ru-RU" sz="7200" dirty="0" smtClean="0">
                <a:solidFill>
                  <a:srgbClr val="FFC000"/>
                </a:solidFill>
              </a:rPr>
              <a:t> </a:t>
            </a:r>
            <a:r>
              <a:rPr lang="en-US" sz="7200" dirty="0" smtClean="0">
                <a:solidFill>
                  <a:srgbClr val="FFC000"/>
                </a:solidFill>
              </a:rPr>
              <a:t>it</a:t>
            </a:r>
            <a:r>
              <a:rPr lang="ru-RU" sz="7200" dirty="0" smtClean="0">
                <a:solidFill>
                  <a:srgbClr val="FFC000"/>
                </a:solidFill>
              </a:rPr>
              <a:t>?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Новая папка\cond1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6" y="1056904"/>
            <a:ext cx="9630888" cy="5213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Новая папка\con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416" y="985652"/>
            <a:ext cx="8942119" cy="534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6000" dirty="0" smtClean="0">
                <a:solidFill>
                  <a:srgbClr val="FFC000"/>
                </a:solidFill>
              </a:rPr>
              <a:t>Викторина по электротехнике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with the elements of technical English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87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1)</a:t>
            </a:r>
            <a:r>
              <a:rPr lang="en-US" sz="4400" b="1" dirty="0" err="1" smtClean="0">
                <a:solidFill>
                  <a:srgbClr val="FF0000"/>
                </a:solidFill>
              </a:rPr>
              <a:t>Serias</a:t>
            </a:r>
            <a:r>
              <a:rPr lang="en-US" sz="4400" b="1" dirty="0" smtClean="0">
                <a:solidFill>
                  <a:srgbClr val="FF0000"/>
                </a:solidFill>
              </a:rPr>
              <a:t>  connection</a:t>
            </a:r>
            <a:r>
              <a:rPr lang="ru-RU" sz="4400" b="1" dirty="0" smtClean="0">
                <a:solidFill>
                  <a:srgbClr val="FF0000"/>
                </a:solidFill>
              </a:rPr>
              <a:t>   -  </a:t>
            </a:r>
            <a:r>
              <a:rPr lang="ru-RU" sz="4400" b="1" dirty="0" smtClean="0">
                <a:solidFill>
                  <a:srgbClr val="FFFF00"/>
                </a:solidFill>
              </a:rPr>
              <a:t>3 </a:t>
            </a:r>
            <a:r>
              <a:rPr lang="en-US" sz="4400" b="1" dirty="0" smtClean="0">
                <a:solidFill>
                  <a:srgbClr val="FFFF00"/>
                </a:solidFill>
              </a:rPr>
              <a:t>points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2)Parallel connection  - </a:t>
            </a:r>
            <a:r>
              <a:rPr lang="en-US" sz="4400" b="1" dirty="0" smtClean="0">
                <a:solidFill>
                  <a:srgbClr val="FFFF00"/>
                </a:solidFill>
              </a:rPr>
              <a:t>3 points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5                     </a:t>
            </a:r>
            <a:r>
              <a:rPr lang="ru-RU" dirty="0">
                <a:solidFill>
                  <a:srgbClr val="FFC000"/>
                </a:solidFill>
              </a:rPr>
              <a:t>5</a:t>
            </a:r>
            <a:r>
              <a:rPr lang="ru-RU" dirty="0" smtClean="0">
                <a:solidFill>
                  <a:srgbClr val="FFC000"/>
                </a:solidFill>
              </a:rPr>
              <a:t>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sz="8000" b="1" dirty="0" smtClean="0"/>
          </a:p>
          <a:p>
            <a:pPr lvl="0">
              <a:buNone/>
            </a:pPr>
            <a:r>
              <a:rPr lang="ru-RU" sz="8000" b="1" dirty="0" smtClean="0"/>
              <a:t>Ветвью </a:t>
            </a:r>
            <a:r>
              <a:rPr lang="ru-RU" sz="8000" b="1" dirty="0"/>
              <a:t>эл. цепи </a:t>
            </a:r>
            <a:r>
              <a:rPr lang="ru-RU" sz="8000" b="1" dirty="0" smtClean="0"/>
              <a:t>называется….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участок электрической цепи, вдоль которого протекает один и тот же электрический ток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rgbClr val="FFC000"/>
                </a:solidFill>
              </a:rPr>
              <a:t>Electric </a:t>
            </a:r>
            <a:r>
              <a:rPr lang="en-US" sz="6600" dirty="0">
                <a:solidFill>
                  <a:srgbClr val="FFC000"/>
                </a:solidFill>
              </a:rPr>
              <a:t>voltage:  </a:t>
            </a:r>
            <a:r>
              <a:rPr lang="en-US" sz="6600" dirty="0" smtClean="0">
                <a:solidFill>
                  <a:srgbClr val="FFC000"/>
                </a:solidFill>
              </a:rPr>
              <a:t>     </a:t>
            </a:r>
            <a:r>
              <a:rPr lang="ru-RU" sz="6600" dirty="0" smtClean="0">
                <a:solidFill>
                  <a:srgbClr val="FFC000"/>
                </a:solidFill>
              </a:rPr>
              <a:t>5</a:t>
            </a:r>
            <a:r>
              <a:rPr lang="en-US" sz="6600" dirty="0" smtClean="0">
                <a:solidFill>
                  <a:srgbClr val="FFC000"/>
                </a:solidFill>
              </a:rPr>
              <a:t> </a:t>
            </a:r>
            <a:r>
              <a:rPr lang="en-US" sz="6600" dirty="0">
                <a:solidFill>
                  <a:srgbClr val="FFC000"/>
                </a:solidFill>
              </a:rPr>
              <a:t>point</a:t>
            </a:r>
            <a:br>
              <a:rPr lang="en-US" sz="6600" dirty="0">
                <a:solidFill>
                  <a:srgbClr val="FFC000"/>
                </a:solidFill>
              </a:rPr>
            </a:b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7200" dirty="0"/>
              <a:t>A)  электрическое напряжение  </a:t>
            </a:r>
          </a:p>
          <a:p>
            <a:pPr marL="137160" indent="0">
              <a:buNone/>
            </a:pPr>
            <a:r>
              <a:rPr lang="ru-RU" sz="7200" dirty="0"/>
              <a:t>B)  электрическая схема  </a:t>
            </a:r>
          </a:p>
          <a:p>
            <a:pPr marL="137160" indent="0">
              <a:buNone/>
            </a:pPr>
            <a:r>
              <a:rPr lang="ru-RU" sz="7200" dirty="0"/>
              <a:t>C)  электрический 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Right answer: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9600" dirty="0" smtClean="0"/>
              <a:t>  Электрическое      напряжение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495300"/>
            <a:ext cx="10972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6000" dirty="0" smtClean="0"/>
              <a:t>Work is not a wolf that </a:t>
            </a:r>
            <a:r>
              <a:rPr lang="en-US" sz="6000" smtClean="0"/>
              <a:t>will run away in the woods</a:t>
            </a:r>
            <a:endParaRPr lang="ru-RU" sz="6000" dirty="0"/>
          </a:p>
        </p:txBody>
      </p:sp>
      <p:pic>
        <p:nvPicPr>
          <p:cNvPr id="4" name="Рисунок 3" descr="Снимок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982302"/>
            <a:ext cx="6953250" cy="34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9600" dirty="0" smtClean="0"/>
              <a:t>And now…</a:t>
            </a:r>
            <a:r>
              <a:rPr lang="en-US" sz="9600" dirty="0" smtClean="0">
                <a:solidFill>
                  <a:srgbClr val="FFC000"/>
                </a:solidFill>
              </a:rPr>
              <a:t>pleasure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FFC000"/>
                </a:solidFill>
              </a:rPr>
              <a:t>before business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6         5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Составьте  соотношение:</a:t>
            </a:r>
          </a:p>
          <a:p>
            <a:pPr>
              <a:buNone/>
            </a:pPr>
            <a:r>
              <a:rPr lang="ru-RU" sz="3600" dirty="0" smtClean="0"/>
              <a:t>Источник-,  потребитель – </a:t>
            </a:r>
          </a:p>
          <a:p>
            <a:pPr>
              <a:buNone/>
            </a:pPr>
            <a:r>
              <a:rPr lang="ru-RU" sz="3600" dirty="0" smtClean="0"/>
              <a:t>вырабатывает,  потребляет</a:t>
            </a:r>
          </a:p>
          <a:p>
            <a:pPr>
              <a:buNone/>
            </a:pPr>
            <a:r>
              <a:rPr lang="ru-RU" sz="3600" dirty="0" smtClean="0"/>
              <a:t>Амперметр -,  вольтметр -</a:t>
            </a:r>
          </a:p>
          <a:p>
            <a:pPr>
              <a:buNone/>
            </a:pPr>
            <a:r>
              <a:rPr lang="ru-RU" sz="3600" dirty="0" smtClean="0"/>
              <a:t>Ток, напряжение</a:t>
            </a:r>
          </a:p>
          <a:p>
            <a:pPr>
              <a:buNone/>
            </a:pPr>
            <a:r>
              <a:rPr lang="ru-RU" sz="3600" dirty="0" smtClean="0"/>
              <a:t>Электрическое поле-, магнитное поле –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err="1" smtClean="0"/>
              <a:t>μ₀ </a:t>
            </a:r>
            <a:r>
              <a:rPr lang="ru-RU" sz="3600" dirty="0" smtClean="0"/>
              <a:t>, </a:t>
            </a:r>
            <a:r>
              <a:rPr lang="ru-RU" sz="3600" dirty="0" err="1" smtClean="0"/>
              <a:t>ε₀</a:t>
            </a:r>
            <a:r>
              <a:rPr lang="ru-RU" sz="3600" dirty="0" smtClean="0"/>
              <a:t>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68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28156"/>
            <a:ext cx="10972800" cy="51812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Источник – вырабатывает</a:t>
            </a:r>
          </a:p>
          <a:p>
            <a:pPr>
              <a:buNone/>
            </a:pPr>
            <a:r>
              <a:rPr lang="ru-RU" sz="4400" dirty="0" smtClean="0"/>
              <a:t>Потребитель - потребляет</a:t>
            </a:r>
          </a:p>
          <a:p>
            <a:pPr>
              <a:buNone/>
            </a:pPr>
            <a:r>
              <a:rPr lang="ru-RU" sz="4400" dirty="0" smtClean="0"/>
              <a:t>Амперметр - ток </a:t>
            </a:r>
          </a:p>
          <a:p>
            <a:pPr>
              <a:buNone/>
            </a:pPr>
            <a:r>
              <a:rPr lang="ru-RU" sz="4400" dirty="0" smtClean="0"/>
              <a:t>Вольтметр - напряжение</a:t>
            </a:r>
          </a:p>
          <a:p>
            <a:pPr>
              <a:buNone/>
            </a:pPr>
            <a:r>
              <a:rPr lang="ru-RU" sz="4400" dirty="0" smtClean="0"/>
              <a:t>Электрическое поле - </a:t>
            </a:r>
            <a:r>
              <a:rPr lang="ru-RU" sz="4400" dirty="0" err="1" smtClean="0"/>
              <a:t>ε</a:t>
            </a:r>
            <a:r>
              <a:rPr lang="ru-RU" sz="4400" dirty="0" smtClean="0"/>
              <a:t>₀</a:t>
            </a:r>
          </a:p>
          <a:p>
            <a:pPr lvl="0">
              <a:buNone/>
            </a:pPr>
            <a:r>
              <a:rPr lang="ru-RU" sz="4400" dirty="0" smtClean="0"/>
              <a:t>Магнитное поле -  </a:t>
            </a:r>
            <a:r>
              <a:rPr lang="ru-RU" sz="4400" dirty="0" err="1" smtClean="0"/>
              <a:t>μ</a:t>
            </a:r>
            <a:r>
              <a:rPr lang="ru-RU" sz="4400" dirty="0" smtClean="0"/>
              <a:t>₀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>
                <a:solidFill>
                  <a:srgbClr val="FFC000"/>
                </a:solidFill>
              </a:rPr>
              <a:t>Source</a:t>
            </a:r>
            <a:r>
              <a:rPr lang="en-US" sz="7200" dirty="0">
                <a:solidFill>
                  <a:srgbClr val="FFC000"/>
                </a:solidFill>
              </a:rPr>
              <a:t>:         </a:t>
            </a:r>
            <a:r>
              <a:rPr lang="ru-RU" sz="7200" dirty="0" smtClean="0">
                <a:solidFill>
                  <a:srgbClr val="FFC000"/>
                </a:solidFill>
              </a:rPr>
              <a:t>5</a:t>
            </a:r>
            <a:r>
              <a:rPr lang="en-US" sz="7200" dirty="0" smtClean="0">
                <a:solidFill>
                  <a:srgbClr val="FFC000"/>
                </a:solidFill>
              </a:rPr>
              <a:t> </a:t>
            </a:r>
            <a:r>
              <a:rPr lang="en-US" sz="7200" dirty="0">
                <a:solidFill>
                  <a:srgbClr val="FFC000"/>
                </a:solidFill>
              </a:rPr>
              <a:t>point</a:t>
            </a:r>
            <a:r>
              <a:rPr lang="en-US" sz="7200" dirty="0"/>
              <a:t/>
            </a:r>
            <a:br>
              <a:rPr lang="en-US" sz="7200" dirty="0"/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8800" dirty="0"/>
              <a:t>A) источник тока</a:t>
            </a:r>
          </a:p>
          <a:p>
            <a:pPr marL="137160" indent="0">
              <a:buNone/>
            </a:pPr>
            <a:r>
              <a:rPr lang="ru-RU" sz="8800" dirty="0"/>
              <a:t>B) потребитель</a:t>
            </a:r>
          </a:p>
          <a:p>
            <a:pPr marL="137160" indent="0">
              <a:buNone/>
            </a:pPr>
            <a:r>
              <a:rPr lang="ru-RU" sz="8800" dirty="0"/>
              <a:t>С) ток</a:t>
            </a:r>
          </a:p>
          <a:p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5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365126"/>
            <a:ext cx="5181600" cy="581183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200" dirty="0" smtClean="0"/>
              <a:t>Ток может сильно нагревать,</a:t>
            </a:r>
          </a:p>
          <a:p>
            <a:pPr>
              <a:buNone/>
            </a:pPr>
            <a:r>
              <a:rPr lang="ru-RU" sz="3200" dirty="0" smtClean="0"/>
              <a:t>А может и лечить,</a:t>
            </a:r>
          </a:p>
          <a:p>
            <a:pPr>
              <a:buNone/>
            </a:pPr>
            <a:r>
              <a:rPr lang="ru-RU" sz="3200" dirty="0" smtClean="0"/>
              <a:t>Металл им можно получать,</a:t>
            </a:r>
          </a:p>
          <a:p>
            <a:pPr>
              <a:buNone/>
            </a:pPr>
            <a:r>
              <a:rPr lang="ru-RU" sz="3200" dirty="0" smtClean="0"/>
              <a:t>В раствор его пустить.</a:t>
            </a:r>
          </a:p>
          <a:p>
            <a:pPr>
              <a:buNone/>
            </a:pPr>
            <a:r>
              <a:rPr lang="ru-RU" sz="3200" dirty="0" smtClean="0"/>
              <a:t>Через катушку ток пройдёт,</a:t>
            </a:r>
          </a:p>
          <a:p>
            <a:pPr>
              <a:buNone/>
            </a:pPr>
            <a:r>
              <a:rPr lang="ru-RU" sz="3200" dirty="0" smtClean="0"/>
              <a:t>Получится магнит,</a:t>
            </a:r>
          </a:p>
          <a:p>
            <a:pPr>
              <a:buNone/>
            </a:pPr>
            <a:r>
              <a:rPr lang="ru-RU" sz="3200" dirty="0" smtClean="0"/>
              <a:t>Природа может удивлять,</a:t>
            </a:r>
          </a:p>
          <a:p>
            <a:pPr>
              <a:buNone/>
            </a:pPr>
            <a:r>
              <a:rPr lang="ru-RU" sz="3200" dirty="0" smtClean="0"/>
              <a:t>И к звёздам нас манит!</a:t>
            </a:r>
          </a:p>
          <a:p>
            <a:endParaRPr lang="ru-RU" sz="3200" dirty="0"/>
          </a:p>
        </p:txBody>
      </p:sp>
      <p:pic>
        <p:nvPicPr>
          <p:cNvPr id="1026" name="Picture 2" descr="C:\Новая папка\sh.full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808" y="4845131"/>
            <a:ext cx="5082639" cy="1508167"/>
          </a:xfrm>
          <a:prstGeom prst="rect">
            <a:avLst/>
          </a:prstGeom>
          <a:noFill/>
        </p:spPr>
      </p:pic>
      <p:pic>
        <p:nvPicPr>
          <p:cNvPr id="9" name="Picture 2" descr="C:\Новая папка\sh.fu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968831"/>
            <a:ext cx="5367647" cy="1520042"/>
          </a:xfrm>
          <a:prstGeom prst="rect">
            <a:avLst/>
          </a:prstGeom>
          <a:noFill/>
        </p:spPr>
      </p:pic>
      <p:pic>
        <p:nvPicPr>
          <p:cNvPr id="11" name="Picture 2" descr="C:\Новая папка\sh.fu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436" y="273132"/>
            <a:ext cx="5104411" cy="232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7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Right answer: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8000" dirty="0" smtClean="0"/>
          </a:p>
          <a:p>
            <a:pPr marL="13716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</a:t>
            </a:r>
            <a:r>
              <a:rPr lang="ru-RU" sz="8000" dirty="0" smtClean="0"/>
              <a:t>Источник </a:t>
            </a:r>
            <a:r>
              <a:rPr lang="ru-RU" sz="8000" dirty="0"/>
              <a:t>тока</a:t>
            </a:r>
          </a:p>
          <a:p>
            <a:pPr marL="137160" indent="0">
              <a:buNone/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845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ru-RU" dirty="0" smtClean="0"/>
              <a:t> № 7                  </a:t>
            </a:r>
            <a:r>
              <a:rPr lang="en-US" dirty="0" smtClean="0"/>
              <a:t>5 points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</a:t>
            </a:r>
            <a:r>
              <a:rPr lang="en-US" sz="7200" dirty="0" smtClean="0"/>
              <a:t>What </a:t>
            </a:r>
            <a:r>
              <a:rPr lang="en-US" sz="7200" dirty="0" smtClean="0">
                <a:solidFill>
                  <a:srgbClr val="FFFF00"/>
                </a:solidFill>
              </a:rPr>
              <a:t>instrument </a:t>
            </a:r>
            <a:r>
              <a:rPr lang="en-US" sz="7200" dirty="0" smtClean="0"/>
              <a:t>measures </a:t>
            </a:r>
            <a:r>
              <a:rPr lang="en-US" sz="7200" u="sng" dirty="0" smtClean="0"/>
              <a:t>electric current </a:t>
            </a:r>
            <a:r>
              <a:rPr lang="en-US" sz="7200" dirty="0" smtClean="0"/>
              <a:t>in </a:t>
            </a:r>
            <a:r>
              <a:rPr lang="en-US" sz="7200" u="sng" dirty="0" smtClean="0"/>
              <a:t>electric circuit?</a:t>
            </a:r>
            <a:endParaRPr lang="ru-RU" sz="7200" u="sng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</a:t>
            </a:r>
            <a:r>
              <a:rPr lang="en-US" sz="9600" dirty="0" err="1" smtClean="0"/>
              <a:t>Amperemeter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295" y="380010"/>
            <a:ext cx="8942118" cy="61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8                3 балла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Расшифруйте </a:t>
            </a:r>
            <a:r>
              <a:rPr lang="ru-RU" sz="4400" dirty="0" smtClean="0">
                <a:solidFill>
                  <a:srgbClr val="FFC000"/>
                </a:solidFill>
              </a:rPr>
              <a:t>аббревиатуру  ЭДС. </a:t>
            </a:r>
          </a:p>
          <a:p>
            <a:pPr>
              <a:buNone/>
            </a:pPr>
            <a:r>
              <a:rPr lang="ru-RU" sz="4400" dirty="0" smtClean="0"/>
              <a:t>1) Электро-динамическая система      </a:t>
            </a:r>
          </a:p>
          <a:p>
            <a:pPr>
              <a:buNone/>
            </a:pPr>
            <a:r>
              <a:rPr lang="ru-RU" sz="4400" dirty="0" smtClean="0"/>
              <a:t>2) Электрическая движущая система</a:t>
            </a:r>
          </a:p>
          <a:p>
            <a:pPr>
              <a:buNone/>
            </a:pPr>
            <a:r>
              <a:rPr lang="ru-RU" sz="4400" dirty="0" smtClean="0"/>
              <a:t>3) Электродвижущая сила                              </a:t>
            </a:r>
          </a:p>
          <a:p>
            <a:pPr>
              <a:buNone/>
            </a:pPr>
            <a:r>
              <a:rPr lang="ru-RU" sz="4400" dirty="0" smtClean="0"/>
              <a:t>4)  </a:t>
            </a:r>
            <a:r>
              <a:rPr lang="ru-RU" sz="4400" dirty="0" err="1" smtClean="0"/>
              <a:t>Электронно</a:t>
            </a:r>
            <a:r>
              <a:rPr lang="ru-RU" sz="4400" dirty="0" smtClean="0"/>
              <a:t> действующая сила.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513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Электродвижущая сила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000" dirty="0" smtClean="0">
                <a:solidFill>
                  <a:srgbClr val="FFC000"/>
                </a:solidFill>
              </a:rPr>
              <a:t>Electromotive </a:t>
            </a:r>
            <a:r>
              <a:rPr lang="en-US" sz="6000" dirty="0">
                <a:solidFill>
                  <a:srgbClr val="FFC000"/>
                </a:solidFill>
              </a:rPr>
              <a:t>force:  </a:t>
            </a:r>
            <a:r>
              <a:rPr lang="en-US" sz="4000" dirty="0">
                <a:solidFill>
                  <a:srgbClr val="FFC000"/>
                </a:solidFill>
              </a:rPr>
              <a:t>5 </a:t>
            </a:r>
            <a:r>
              <a:rPr lang="en-US" sz="4000" dirty="0" smtClean="0">
                <a:solidFill>
                  <a:srgbClr val="FFC000"/>
                </a:solidFill>
              </a:rPr>
              <a:t>points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  </a:t>
            </a:r>
            <a:br>
              <a:rPr lang="en-US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600" dirty="0"/>
              <a:t>A) электродвижущая сила</a:t>
            </a:r>
          </a:p>
          <a:p>
            <a:pPr marL="137160" indent="0">
              <a:buNone/>
            </a:pPr>
            <a:r>
              <a:rPr lang="ru-RU" sz="6600" dirty="0"/>
              <a:t>B) электродинамическая система</a:t>
            </a:r>
          </a:p>
          <a:p>
            <a:pPr marL="137160" indent="0">
              <a:buNone/>
            </a:pPr>
            <a:r>
              <a:rPr lang="ru-RU" sz="6600" dirty="0"/>
              <a:t>С) магнитное поле</a:t>
            </a:r>
          </a:p>
          <a:p>
            <a:pPr marL="137160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378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Right answer: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7200" dirty="0" smtClean="0"/>
              <a:t>Электродвижущая сила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0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9                5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В зависимости от назначения различают  основные типы эл. схем:</a:t>
            </a:r>
          </a:p>
          <a:p>
            <a:r>
              <a:rPr lang="ru-RU" sz="3600" dirty="0" smtClean="0"/>
              <a:t>1)структурную</a:t>
            </a:r>
          </a:p>
          <a:p>
            <a:r>
              <a:rPr lang="ru-RU" sz="3600" dirty="0" smtClean="0"/>
              <a:t>2)</a:t>
            </a:r>
            <a:r>
              <a:rPr lang="ru-RU" sz="3600" dirty="0" err="1" smtClean="0"/>
              <a:t>структную</a:t>
            </a:r>
            <a:r>
              <a:rPr lang="ru-RU" sz="3600" dirty="0" smtClean="0"/>
              <a:t>, функциональную</a:t>
            </a:r>
          </a:p>
          <a:p>
            <a:r>
              <a:rPr lang="ru-RU" sz="3600" dirty="0" smtClean="0"/>
              <a:t>3) </a:t>
            </a:r>
            <a:r>
              <a:rPr lang="ru-RU" sz="3600" dirty="0" err="1" smtClean="0"/>
              <a:t>структную</a:t>
            </a:r>
            <a:r>
              <a:rPr lang="ru-RU" sz="3600" dirty="0" smtClean="0"/>
              <a:t>, </a:t>
            </a:r>
            <a:r>
              <a:rPr lang="ru-RU" sz="3600" dirty="0" err="1" smtClean="0"/>
              <a:t>функциональную,принципиальную</a:t>
            </a:r>
            <a:endParaRPr lang="ru-RU" sz="3600" dirty="0" smtClean="0"/>
          </a:p>
          <a:p>
            <a:r>
              <a:rPr lang="ru-RU" sz="3600" dirty="0" smtClean="0"/>
              <a:t>4) </a:t>
            </a:r>
            <a:r>
              <a:rPr lang="ru-RU" sz="3600" dirty="0" err="1" smtClean="0"/>
              <a:t>структную</a:t>
            </a:r>
            <a:r>
              <a:rPr lang="ru-RU" sz="3600" dirty="0" smtClean="0"/>
              <a:t>, </a:t>
            </a:r>
            <a:r>
              <a:rPr lang="ru-RU" sz="3600" dirty="0" err="1" smtClean="0"/>
              <a:t>функциональную,принципиальную</a:t>
            </a:r>
            <a:r>
              <a:rPr lang="ru-RU" sz="3600" dirty="0" smtClean="0"/>
              <a:t>, монтажную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654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7200" dirty="0" smtClean="0">
                <a:solidFill>
                  <a:srgbClr val="FF0000"/>
                </a:solidFill>
              </a:rPr>
              <a:t>4)  </a:t>
            </a:r>
            <a:r>
              <a:rPr lang="ru-RU" sz="7200" dirty="0" err="1" smtClean="0">
                <a:solidFill>
                  <a:srgbClr val="FF0000"/>
                </a:solidFill>
              </a:rPr>
              <a:t>структную</a:t>
            </a:r>
            <a:r>
              <a:rPr lang="ru-RU" sz="7200" dirty="0" smtClean="0">
                <a:solidFill>
                  <a:srgbClr val="FF0000"/>
                </a:solidFill>
              </a:rPr>
              <a:t>, </a:t>
            </a:r>
            <a:r>
              <a:rPr lang="ru-RU" sz="7200" dirty="0" err="1" smtClean="0">
                <a:solidFill>
                  <a:srgbClr val="FF0000"/>
                </a:solidFill>
              </a:rPr>
              <a:t>функциональную,принципиальную</a:t>
            </a:r>
            <a:r>
              <a:rPr lang="ru-RU" sz="7200" dirty="0" smtClean="0">
                <a:solidFill>
                  <a:srgbClr val="FF0000"/>
                </a:solidFill>
              </a:rPr>
              <a:t>, монтажную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9600" dirty="0" smtClean="0"/>
              <a:t>Делу – время, </a:t>
            </a:r>
          </a:p>
          <a:p>
            <a:pPr marL="137160" indent="0" algn="ctr">
              <a:buNone/>
            </a:pPr>
            <a:r>
              <a:rPr lang="ru-RU" sz="9600" dirty="0" smtClean="0"/>
              <a:t>а потехе - час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375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 </a:t>
            </a:r>
            <a:r>
              <a:rPr lang="ru-RU" dirty="0" smtClean="0">
                <a:solidFill>
                  <a:srgbClr val="FFC000"/>
                </a:solidFill>
              </a:rPr>
              <a:t>№ 10           </a:t>
            </a:r>
            <a:r>
              <a:rPr lang="en-US" dirty="0" smtClean="0">
                <a:solidFill>
                  <a:srgbClr val="FFC000"/>
                </a:solidFill>
              </a:rPr>
              <a:t>5 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en-US" sz="5400" u="sng" dirty="0" err="1" smtClean="0"/>
              <a:t>Amperemeter</a:t>
            </a:r>
            <a:r>
              <a:rPr lang="ru-RU" sz="5400" dirty="0" smtClean="0"/>
              <a:t> – </a:t>
            </a:r>
            <a:r>
              <a:rPr lang="en-US" sz="5400" dirty="0" smtClean="0"/>
              <a:t>series connection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en-US" sz="5400" u="sng" dirty="0" smtClean="0"/>
              <a:t>Voltmeter</a:t>
            </a:r>
            <a:r>
              <a:rPr lang="ru-RU" sz="5400" dirty="0" smtClean="0"/>
              <a:t>- 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26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9600" dirty="0" smtClean="0"/>
          </a:p>
          <a:p>
            <a:pPr>
              <a:buNone/>
            </a:pPr>
            <a:r>
              <a:rPr lang="en-US" sz="9600" dirty="0" smtClean="0"/>
              <a:t>Parallel connection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11         5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Электрический ток - это: </a:t>
            </a:r>
          </a:p>
          <a:p>
            <a:pPr>
              <a:buNone/>
            </a:pPr>
            <a:r>
              <a:rPr lang="ru-RU" dirty="0" smtClean="0"/>
              <a:t>1)	явление направленного движения заряженных   частиц в проводнике под действием магнитного поля;</a:t>
            </a:r>
          </a:p>
          <a:p>
            <a:pPr>
              <a:buNone/>
            </a:pPr>
            <a:r>
              <a:rPr lang="ru-RU" dirty="0" smtClean="0"/>
              <a:t>2)	явление   упорядоченного   (направленного)   перемещения   заряженных   частиц   в проводнике под действием электрического поля;</a:t>
            </a:r>
          </a:p>
          <a:p>
            <a:pPr>
              <a:buNone/>
            </a:pPr>
            <a:r>
              <a:rPr lang="ru-RU" dirty="0" smtClean="0"/>
              <a:t>3)	количество электричества, проходящее через поперечное сечение проводника;</a:t>
            </a:r>
          </a:p>
          <a:p>
            <a:pPr>
              <a:buNone/>
            </a:pPr>
            <a:r>
              <a:rPr lang="ru-RU" dirty="0" smtClean="0"/>
              <a:t>4)	направленное движение заряженных частиц от положительной клеммы источника к его отрицательной клемме.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2) явление   упорядоченного   (направленного)   перемещения   заряженных   частиц   в проводнике под действием электрического поля;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12             5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Способность вещества проводить электрический ток</a:t>
            </a:r>
          </a:p>
          <a:p>
            <a:pPr>
              <a:buNone/>
            </a:pPr>
            <a:r>
              <a:rPr lang="ru-RU" sz="6000" dirty="0" smtClean="0"/>
              <a:t> называется ……</a:t>
            </a:r>
          </a:p>
          <a:p>
            <a:endParaRPr lang="ru-RU" sz="6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электропроводностью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Electrical conductivity:	</a:t>
            </a:r>
            <a:r>
              <a:rPr lang="ru-RU" dirty="0" smtClean="0">
                <a:solidFill>
                  <a:srgbClr val="FFFF00"/>
                </a:solidFill>
              </a:rPr>
              <a:t>10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points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dirty="0"/>
              <a:t>a)	the measure of the amount of electrical current a material can carry or </a:t>
            </a:r>
            <a:r>
              <a:rPr lang="en-US" sz="3600" dirty="0" smtClean="0"/>
              <a:t>its </a:t>
            </a:r>
            <a:r>
              <a:rPr lang="en-US" sz="3600" dirty="0"/>
              <a:t>ability to carry a current</a:t>
            </a:r>
          </a:p>
          <a:p>
            <a:pPr marL="137160" indent="0">
              <a:buNone/>
            </a:pPr>
            <a:r>
              <a:rPr lang="en-US" sz="3600" dirty="0"/>
              <a:t>b)	phenomenon of directed motion of charged particles in conductor under the influence of a magnetic field;</a:t>
            </a:r>
          </a:p>
          <a:p>
            <a:pPr marL="137160" indent="0">
              <a:buNone/>
            </a:pPr>
            <a:r>
              <a:rPr lang="en-US" sz="3600" dirty="0"/>
              <a:t>c)	the amount of electricity passing through the cross section conductor</a:t>
            </a:r>
          </a:p>
          <a:p>
            <a:pPr marL="13716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97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answer: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sz="5400" dirty="0"/>
              <a:t>a)	the measure of the amount of electrical current a material can carry or </a:t>
            </a:r>
            <a:r>
              <a:rPr lang="en-US" sz="5400" dirty="0" smtClean="0"/>
              <a:t>its </a:t>
            </a:r>
            <a:r>
              <a:rPr lang="en-US" sz="5400" dirty="0"/>
              <a:t>ability to carry a current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31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№ 13       7 баллов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800" dirty="0" smtClean="0"/>
              <a:t>Какой способ соединения аккумуляторных батарей позволяет увеличить напряжение? </a:t>
            </a:r>
          </a:p>
          <a:p>
            <a:pPr>
              <a:buNone/>
            </a:pPr>
            <a:r>
              <a:rPr lang="ru-RU" sz="4800" dirty="0" smtClean="0"/>
              <a:t>1) Последовательное согласное                  </a:t>
            </a:r>
          </a:p>
          <a:p>
            <a:pPr>
              <a:buNone/>
            </a:pPr>
            <a:r>
              <a:rPr lang="ru-RU" sz="4800" dirty="0" smtClean="0"/>
              <a:t>2) Параллельное соединение</a:t>
            </a:r>
          </a:p>
          <a:p>
            <a:pPr>
              <a:buNone/>
            </a:pPr>
            <a:r>
              <a:rPr lang="ru-RU" sz="4800" dirty="0" smtClean="0"/>
              <a:t>3) Последовательное встречное                               </a:t>
            </a:r>
          </a:p>
          <a:p>
            <a:pPr>
              <a:buNone/>
            </a:pPr>
            <a:endParaRPr lang="ru-RU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981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r>
              <a:rPr lang="ru-RU" sz="8000" dirty="0" smtClean="0">
                <a:solidFill>
                  <a:srgbClr val="FF0000"/>
                </a:solidFill>
              </a:rPr>
              <a:t>1)Последовательное согласное                  </a:t>
            </a:r>
          </a:p>
          <a:p>
            <a:pPr>
              <a:buNone/>
            </a:pP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№1                      1 балл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sz="4400" b="1" dirty="0" smtClean="0"/>
          </a:p>
          <a:p>
            <a:pPr lvl="0">
              <a:buNone/>
            </a:pPr>
            <a:endParaRPr lang="ru-RU" sz="4400" b="1" dirty="0" smtClean="0"/>
          </a:p>
          <a:p>
            <a:pPr lvl="0">
              <a:buNone/>
            </a:pPr>
            <a:r>
              <a:rPr lang="ru-RU" sz="4400" b="1" dirty="0" smtClean="0"/>
              <a:t>Электрическая </a:t>
            </a:r>
            <a:r>
              <a:rPr lang="ru-RU" sz="4400" b="1" dirty="0"/>
              <a:t>цепь - это путь </a:t>
            </a:r>
            <a:r>
              <a:rPr lang="ru-RU" sz="4400" b="1" dirty="0" smtClean="0"/>
              <a:t>…..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ru-RU" dirty="0" smtClean="0"/>
              <a:t> № 14          </a:t>
            </a:r>
            <a:r>
              <a:rPr lang="en-US" dirty="0" smtClean="0"/>
              <a:t>7 points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</a:t>
            </a:r>
            <a:r>
              <a:rPr lang="en-US" sz="7200" dirty="0" smtClean="0">
                <a:solidFill>
                  <a:srgbClr val="FFFF00"/>
                </a:solidFill>
              </a:rPr>
              <a:t>Formulate Ohm’s law and write the formula</a:t>
            </a:r>
            <a:endParaRPr lang="ru-RU" sz="8000" dirty="0" smtClean="0">
              <a:solidFill>
                <a:srgbClr val="FFFF00"/>
              </a:solidFill>
            </a:endParaRPr>
          </a:p>
          <a:p>
            <a:endParaRPr lang="ru-RU" sz="7200" dirty="0"/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4485" y="1801874"/>
            <a:ext cx="5801784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Соотнесите термины-слова из закона Ома </a:t>
            </a:r>
            <a:br>
              <a:rPr lang="ru-RU" dirty="0"/>
            </a:br>
            <a:r>
              <a:rPr lang="ru-RU" dirty="0"/>
              <a:t>с английским вариантом </a:t>
            </a:r>
            <a:r>
              <a:rPr lang="ru-RU" dirty="0" smtClean="0"/>
              <a:t> 10</a:t>
            </a:r>
            <a:r>
              <a:rPr lang="en-US" dirty="0" smtClean="0"/>
              <a:t> points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endParaRPr lang="en-US" sz="3200" dirty="0"/>
          </a:p>
          <a:p>
            <a:pPr marL="13716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Сила </a:t>
            </a:r>
            <a:r>
              <a:rPr lang="ru-RU" sz="3200" dirty="0">
                <a:solidFill>
                  <a:srgbClr val="FFFF00"/>
                </a:solidFill>
              </a:rPr>
              <a:t>тока (</a:t>
            </a:r>
            <a:r>
              <a:rPr lang="en-US" sz="3200" dirty="0">
                <a:solidFill>
                  <a:srgbClr val="FFFF00"/>
                </a:solidFill>
              </a:rPr>
              <a:t>I)</a:t>
            </a:r>
            <a:r>
              <a:rPr lang="en-US" sz="3200" dirty="0"/>
              <a:t>	</a:t>
            </a:r>
            <a:r>
              <a:rPr lang="en-US" sz="3200" dirty="0" smtClean="0"/>
              <a:t>                                          </a:t>
            </a:r>
            <a:r>
              <a:rPr lang="en-US" sz="3200" dirty="0" smtClean="0">
                <a:solidFill>
                  <a:srgbClr val="FFC000"/>
                </a:solidFill>
              </a:rPr>
              <a:t>electrical </a:t>
            </a:r>
            <a:r>
              <a:rPr lang="en-US" sz="3200" dirty="0">
                <a:solidFill>
                  <a:srgbClr val="FFC000"/>
                </a:solidFill>
              </a:rPr>
              <a:t>resistance     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Электрическое напряжение (</a:t>
            </a:r>
            <a:r>
              <a:rPr lang="en-US" sz="3200" dirty="0">
                <a:solidFill>
                  <a:srgbClr val="FFFF00"/>
                </a:solidFill>
              </a:rPr>
              <a:t>U)                  </a:t>
            </a:r>
            <a:r>
              <a:rPr lang="en-US" sz="3200" dirty="0">
                <a:solidFill>
                  <a:srgbClr val="FFC000"/>
                </a:solidFill>
              </a:rPr>
              <a:t>electric current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Электрическое сопротивление  (</a:t>
            </a:r>
            <a:r>
              <a:rPr lang="en-US" sz="3200" dirty="0">
                <a:solidFill>
                  <a:srgbClr val="FFFF00"/>
                </a:solidFill>
              </a:rPr>
              <a:t>R )            </a:t>
            </a:r>
            <a:r>
              <a:rPr lang="en-US" sz="3200" dirty="0">
                <a:solidFill>
                  <a:srgbClr val="FFC000"/>
                </a:solidFill>
              </a:rPr>
              <a:t>electric voltage</a:t>
            </a:r>
          </a:p>
        </p:txBody>
      </p:sp>
    </p:spTree>
    <p:extLst>
      <p:ext uri="{BB962C8B-B14F-4D97-AF65-F5344CB8AC3E}">
        <p14:creationId xmlns:p14="http://schemas.microsoft.com/office/powerpoint/2010/main" val="849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429" y="558140"/>
            <a:ext cx="8761673" cy="561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11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8000" dirty="0" smtClean="0"/>
              <a:t>Let’s read </a:t>
            </a:r>
            <a:r>
              <a:rPr lang="en-US" sz="8000" dirty="0" smtClean="0">
                <a:solidFill>
                  <a:srgbClr val="FFFF00"/>
                </a:solidFill>
              </a:rPr>
              <a:t>Ohm’s law </a:t>
            </a:r>
            <a:r>
              <a:rPr lang="en-US" sz="8000" dirty="0" smtClean="0"/>
              <a:t>in </a:t>
            </a:r>
            <a:r>
              <a:rPr lang="en-US" sz="8000" dirty="0" smtClean="0">
                <a:solidFill>
                  <a:srgbClr val="FFFF00"/>
                </a:solidFill>
              </a:rPr>
              <a:t>RAP-STYLE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00050" y="514350"/>
            <a:ext cx="109728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Work (a job) is not a wolf, it's not </a:t>
            </a:r>
            <a:r>
              <a:rPr lang="en-US" sz="5400" dirty="0" err="1" smtClean="0"/>
              <a:t>gonna</a:t>
            </a:r>
            <a:r>
              <a:rPr lang="en-US" sz="5400" dirty="0" smtClean="0"/>
              <a:t> run away into the forest </a:t>
            </a:r>
            <a:endParaRPr lang="ru-RU" sz="5400" dirty="0" smtClean="0"/>
          </a:p>
          <a:p>
            <a:endParaRPr lang="ru-RU" sz="5400" dirty="0"/>
          </a:p>
        </p:txBody>
      </p:sp>
      <p:pic>
        <p:nvPicPr>
          <p:cNvPr id="6" name="Рисунок 5" descr="Снимок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2857500"/>
            <a:ext cx="56959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97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Вопрос № 1</a:t>
            </a:r>
            <a:r>
              <a:rPr lang="en-US" dirty="0" smtClean="0">
                <a:solidFill>
                  <a:srgbClr val="FFFF00"/>
                </a:solidFill>
              </a:rPr>
              <a:t>5 </a:t>
            </a:r>
            <a:r>
              <a:rPr lang="ru-RU" dirty="0" smtClean="0">
                <a:solidFill>
                  <a:srgbClr val="FFFF00"/>
                </a:solidFill>
              </a:rPr>
              <a:t>        </a:t>
            </a:r>
            <a:r>
              <a:rPr lang="en-US" dirty="0" smtClean="0">
                <a:solidFill>
                  <a:srgbClr val="FFFF00"/>
                </a:solidFill>
              </a:rPr>
              <a:t>7 </a:t>
            </a:r>
            <a:r>
              <a:rPr lang="ru-RU" dirty="0" smtClean="0">
                <a:solidFill>
                  <a:srgbClr val="FFFF00"/>
                </a:solidFill>
              </a:rPr>
              <a:t>баллов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Закон Джоуля – Ленца устанавливает зависимость между: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014538"/>
            <a:ext cx="5384800" cy="41116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1)   количеством тепла  и</a:t>
            </a:r>
          </a:p>
          <a:p>
            <a:pPr>
              <a:buNone/>
            </a:pPr>
            <a:r>
              <a:rPr lang="ru-RU" sz="3600" dirty="0" smtClean="0"/>
              <a:t>2)  сопротивлениями     и                                          </a:t>
            </a:r>
          </a:p>
          <a:p>
            <a:pPr>
              <a:buNone/>
            </a:pPr>
            <a:r>
              <a:rPr lang="ru-RU" sz="3600" dirty="0" smtClean="0"/>
              <a:t>3)  между источником   и        </a:t>
            </a: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57388"/>
            <a:ext cx="5384800" cy="41687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/>
              <a:t>4) электрической                     энергией</a:t>
            </a:r>
          </a:p>
          <a:p>
            <a:pPr>
              <a:buNone/>
            </a:pPr>
            <a:r>
              <a:rPr lang="ru-RU" sz="3200" dirty="0" smtClean="0"/>
              <a:t>5</a:t>
            </a:r>
            <a:r>
              <a:rPr lang="ru-RU" sz="3200" smtClean="0"/>
              <a:t>) напряжением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6)   проводами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72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1)   количеством тепла  и                  4) электрической энергией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What’s the English for «</a:t>
            </a:r>
            <a:r>
              <a:rPr lang="en-US" dirty="0" err="1" smtClean="0">
                <a:solidFill>
                  <a:srgbClr val="FFFF00"/>
                </a:solidFill>
              </a:rPr>
              <a:t>провод</a:t>
            </a:r>
            <a:r>
              <a:rPr lang="en-US" dirty="0">
                <a:solidFill>
                  <a:srgbClr val="FFFF00"/>
                </a:solidFill>
              </a:rPr>
              <a:t>», «</a:t>
            </a:r>
            <a:r>
              <a:rPr lang="en-US" dirty="0" err="1">
                <a:solidFill>
                  <a:srgbClr val="FFFF00"/>
                </a:solidFill>
              </a:rPr>
              <a:t>сопротивление</a:t>
            </a:r>
            <a:r>
              <a:rPr lang="en-US" dirty="0">
                <a:solidFill>
                  <a:srgbClr val="FFFF00"/>
                </a:solidFill>
              </a:rPr>
              <a:t> », «</a:t>
            </a:r>
            <a:r>
              <a:rPr lang="en-US" dirty="0" err="1">
                <a:solidFill>
                  <a:srgbClr val="FFFF00"/>
                </a:solidFill>
              </a:rPr>
              <a:t>источник</a:t>
            </a:r>
            <a:r>
              <a:rPr lang="en-US" dirty="0">
                <a:solidFill>
                  <a:srgbClr val="FFFF00"/>
                </a:solidFill>
              </a:rPr>
              <a:t> »? </a:t>
            </a:r>
            <a:r>
              <a:rPr lang="ru-RU" dirty="0" smtClean="0">
                <a:solidFill>
                  <a:srgbClr val="FFFF00"/>
                </a:solidFill>
              </a:rPr>
              <a:t> 10 </a:t>
            </a:r>
            <a:r>
              <a:rPr lang="en-US" dirty="0" smtClean="0">
                <a:solidFill>
                  <a:srgbClr val="FFFF00"/>
                </a:solidFill>
              </a:rPr>
              <a:t>points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t-BR" sz="6600" dirty="0" smtClean="0"/>
              <a:t>_i_ </a:t>
            </a:r>
            <a:r>
              <a:rPr lang="pt-BR" sz="6600" dirty="0"/>
              <a:t>_ </a:t>
            </a:r>
            <a:r>
              <a:rPr lang="pt-BR" sz="6600" dirty="0" smtClean="0"/>
              <a:t>                                                                                                                               </a:t>
            </a:r>
            <a:endParaRPr lang="pt-BR" sz="6600" dirty="0"/>
          </a:p>
          <a:p>
            <a:pPr marL="137160" indent="0" algn="ctr">
              <a:buNone/>
            </a:pPr>
            <a:r>
              <a:rPr lang="pt-BR" sz="6600" dirty="0"/>
              <a:t>S_ _ _ c_  </a:t>
            </a:r>
          </a:p>
          <a:p>
            <a:pPr marL="137160" indent="0" algn="ctr">
              <a:buNone/>
            </a:pPr>
            <a:r>
              <a:rPr lang="pt-BR" sz="6600" dirty="0"/>
              <a:t> R_ s_ _ _ a _ _e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093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Вопрос № 16 </a:t>
            </a:r>
            <a:r>
              <a:rPr lang="ru-RU" sz="4000" dirty="0" smtClean="0">
                <a:solidFill>
                  <a:srgbClr val="FFFF00"/>
                </a:solidFill>
              </a:rPr>
              <a:t>Проведите аналогию между последовательным и параллельным соединением приемников: 10 баллов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1) последовательное                                  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2) параллельное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1)  Напряжение на зажимах цепи равно сумме напряжений на всех его участков</a:t>
            </a:r>
          </a:p>
          <a:p>
            <a:pPr marL="0" indent="0">
              <a:buNone/>
            </a:pPr>
            <a:r>
              <a:rPr lang="ru-RU" dirty="0" smtClean="0"/>
              <a:t> 2) Напряжение на всех элементах цепи одинаково и равно по величине входному напряжению.  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Ток во всех элементах цепи одинаков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4) ток в неразветвленной части цепи равен сумме токов в ветвях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  для прохождения тока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Последовательное   - 1 и 3</a:t>
            </a:r>
          </a:p>
          <a:p>
            <a:pPr>
              <a:buNone/>
            </a:pPr>
            <a:r>
              <a:rPr lang="ru-RU" sz="6600" dirty="0" smtClean="0"/>
              <a:t>Параллельное -  2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dirty="0">
                <a:solidFill>
                  <a:srgbClr val="FFFF00"/>
                </a:solidFill>
              </a:rPr>
              <a:t>What are the words in English «</a:t>
            </a:r>
            <a:r>
              <a:rPr lang="en-US" dirty="0" err="1">
                <a:solidFill>
                  <a:srgbClr val="FFFF00"/>
                </a:solidFill>
              </a:rPr>
              <a:t>мощность</a:t>
            </a:r>
            <a:r>
              <a:rPr lang="en-US" dirty="0">
                <a:solidFill>
                  <a:srgbClr val="FFFF00"/>
                </a:solidFill>
              </a:rPr>
              <a:t>», «</a:t>
            </a:r>
            <a:r>
              <a:rPr lang="en-US" dirty="0" err="1">
                <a:solidFill>
                  <a:srgbClr val="FFFF00"/>
                </a:solidFill>
              </a:rPr>
              <a:t>конденсатор</a:t>
            </a:r>
            <a:r>
              <a:rPr lang="en-US" dirty="0">
                <a:solidFill>
                  <a:srgbClr val="FFFF00"/>
                </a:solidFill>
              </a:rPr>
              <a:t>», «</a:t>
            </a:r>
            <a:r>
              <a:rPr lang="en-US" dirty="0" err="1">
                <a:solidFill>
                  <a:srgbClr val="FFFF00"/>
                </a:solidFill>
              </a:rPr>
              <a:t>соединение</a:t>
            </a:r>
            <a:r>
              <a:rPr lang="en-US" dirty="0">
                <a:solidFill>
                  <a:srgbClr val="FFFF00"/>
                </a:solidFill>
              </a:rPr>
              <a:t>»? </a:t>
            </a:r>
            <a:r>
              <a:rPr lang="ru-RU" dirty="0" smtClean="0">
                <a:solidFill>
                  <a:srgbClr val="FFFF00"/>
                </a:solidFill>
              </a:rPr>
              <a:t> 10</a:t>
            </a:r>
            <a:r>
              <a:rPr lang="en-US" dirty="0" smtClean="0">
                <a:solidFill>
                  <a:srgbClr val="FFFF00"/>
                </a:solidFill>
              </a:rPr>
              <a:t> points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fr-FR" sz="7200" dirty="0"/>
              <a:t>С_n_ _ _ _ _ _ _</a:t>
            </a:r>
          </a:p>
          <a:p>
            <a:pPr marL="137160" indent="0" algn="ctr">
              <a:buNone/>
            </a:pPr>
            <a:r>
              <a:rPr lang="fr-FR" sz="7200" dirty="0"/>
              <a:t>C_ _a_ _ _y	</a:t>
            </a:r>
          </a:p>
          <a:p>
            <a:pPr marL="137160" indent="0" algn="ctr">
              <a:buNone/>
            </a:pPr>
            <a:r>
              <a:rPr lang="fr-FR" sz="7200" dirty="0"/>
              <a:t>C_ _ d _ _ _ _ _ </a:t>
            </a:r>
          </a:p>
          <a:p>
            <a:pPr marL="137160" indent="0" algn="ctr">
              <a:buNone/>
            </a:pP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7829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</a:t>
            </a:r>
            <a:r>
              <a:rPr lang="en-US" dirty="0" smtClean="0">
                <a:solidFill>
                  <a:srgbClr val="FFC000"/>
                </a:solidFill>
              </a:rPr>
              <a:t>17   </a:t>
            </a:r>
            <a:r>
              <a:rPr lang="ru-RU" dirty="0" smtClean="0">
                <a:solidFill>
                  <a:srgbClr val="FFC000"/>
                </a:solidFill>
              </a:rPr>
              <a:t>     </a:t>
            </a:r>
            <a:r>
              <a:rPr lang="en-US" dirty="0" smtClean="0">
                <a:solidFill>
                  <a:srgbClr val="FFC000"/>
                </a:solidFill>
              </a:rPr>
              <a:t> 10 </a:t>
            </a:r>
            <a:r>
              <a:rPr lang="ru-RU" dirty="0" smtClean="0">
                <a:solidFill>
                  <a:srgbClr val="FFC000"/>
                </a:solidFill>
              </a:rPr>
              <a:t>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7200" dirty="0" smtClean="0"/>
              <a:t>Первый закон Кирхгофа формулируется так:  …...</a:t>
            </a:r>
          </a:p>
          <a:p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19500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алгебраическая сумма токов в узле равна нулю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</a:t>
            </a:r>
            <a:r>
              <a:rPr lang="en-US" dirty="0" smtClean="0">
                <a:solidFill>
                  <a:srgbClr val="FFC000"/>
                </a:solidFill>
              </a:rPr>
              <a:t>18</a:t>
            </a:r>
            <a:r>
              <a:rPr lang="ru-RU" dirty="0" smtClean="0">
                <a:solidFill>
                  <a:srgbClr val="FFC000"/>
                </a:solidFill>
              </a:rPr>
              <a:t>       10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8000" dirty="0" smtClean="0"/>
              <a:t>Второй закон Кирхгофа устанавливает зависимость между…</a:t>
            </a:r>
          </a:p>
          <a:p>
            <a:pPr>
              <a:buNone/>
            </a:pPr>
            <a:r>
              <a:rPr lang="ru-RU" sz="8000" dirty="0" smtClean="0"/>
              <a:t>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85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sz="7200" dirty="0" smtClean="0"/>
              <a:t>ЭДС и падением напряжения в замкнутом контуре  электрической цепи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19       10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Электрическое сопротивление человеческого тела  3000 Ом. Какой ток проходит через него, если человек находится под напряжением 380 В? </a:t>
            </a:r>
          </a:p>
          <a:p>
            <a:pPr>
              <a:buNone/>
            </a:pPr>
            <a:r>
              <a:rPr lang="ru-RU" sz="3600" dirty="0" smtClean="0"/>
              <a:t>1) 19 мА  </a:t>
            </a:r>
          </a:p>
          <a:p>
            <a:pPr>
              <a:buNone/>
            </a:pPr>
            <a:r>
              <a:rPr lang="ru-RU" sz="3600" dirty="0" smtClean="0"/>
              <a:t>2) 13 мА</a:t>
            </a:r>
          </a:p>
          <a:p>
            <a:pPr>
              <a:buNone/>
            </a:pPr>
            <a:r>
              <a:rPr lang="ru-RU" sz="3600" dirty="0" smtClean="0"/>
              <a:t>3) 20 мА   </a:t>
            </a:r>
          </a:p>
          <a:p>
            <a:pPr>
              <a:buNone/>
            </a:pPr>
            <a:r>
              <a:rPr lang="ru-RU" sz="3600" dirty="0" smtClean="0"/>
              <a:t>4) 50 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46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      2) 13 мА</a:t>
            </a:r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20        10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Трансформаторы предназначены…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А. Для получения переменного тока.</a:t>
            </a:r>
          </a:p>
          <a:p>
            <a:pPr>
              <a:buNone/>
            </a:pPr>
            <a:r>
              <a:rPr lang="ru-RU" sz="3600" dirty="0" smtClean="0"/>
              <a:t>Б. Для преобразования переменного тока. </a:t>
            </a:r>
          </a:p>
          <a:p>
            <a:pPr>
              <a:buNone/>
            </a:pPr>
            <a:r>
              <a:rPr lang="ru-RU" sz="3600" dirty="0" smtClean="0"/>
              <a:t>В. Для превращения постоянного тока в переменный ток.</a:t>
            </a:r>
          </a:p>
          <a:p>
            <a:pPr>
              <a:buNone/>
            </a:pPr>
            <a:r>
              <a:rPr lang="ru-RU" sz="3600" dirty="0" smtClean="0"/>
              <a:t>Г. Для преобразования переменного тока одного напряжения в переменный ток другого напряжения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Г. Для преобразования переменного тока одного напряжения в переменный ток другого напряжения</a:t>
            </a:r>
          </a:p>
          <a:p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</a:t>
            </a:r>
            <a:r>
              <a:rPr lang="ru-RU" dirty="0" smtClean="0">
                <a:solidFill>
                  <a:srgbClr val="FFC000"/>
                </a:solidFill>
              </a:rPr>
              <a:t> 2                             </a:t>
            </a:r>
            <a:r>
              <a:rPr lang="en-US" dirty="0" smtClean="0">
                <a:solidFill>
                  <a:srgbClr val="FFC000"/>
                </a:solidFill>
              </a:rPr>
              <a:t>5 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Elements of electrical circuit are divided into:</a:t>
            </a:r>
            <a:endParaRPr lang="ru-RU" sz="4400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en-US" sz="4400" dirty="0" smtClean="0"/>
              <a:t>Active and non-active</a:t>
            </a:r>
            <a:endParaRPr lang="ru-RU" sz="4400" dirty="0"/>
          </a:p>
          <a:p>
            <a:pPr lvl="0">
              <a:buNone/>
            </a:pPr>
            <a:r>
              <a:rPr lang="en-US" sz="4400" dirty="0" smtClean="0"/>
              <a:t>Passive and non-passive</a:t>
            </a:r>
          </a:p>
          <a:p>
            <a:pPr lvl="0">
              <a:buNone/>
            </a:pPr>
            <a:r>
              <a:rPr lang="en-US" sz="4400" dirty="0" smtClean="0"/>
              <a:t>Active and passive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198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</a:t>
            </a:r>
            <a:r>
              <a:rPr lang="ru-RU" dirty="0" smtClean="0">
                <a:solidFill>
                  <a:srgbClr val="FFC000"/>
                </a:solidFill>
              </a:rPr>
              <a:t> № 21  </a:t>
            </a:r>
            <a:r>
              <a:rPr lang="en-US" dirty="0" smtClean="0">
                <a:solidFill>
                  <a:srgbClr val="FFC000"/>
                </a:solidFill>
              </a:rPr>
              <a:t>     5 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Transformer is</a:t>
            </a:r>
            <a:r>
              <a:rPr lang="ru-RU" sz="4800" dirty="0" smtClean="0">
                <a:solidFill>
                  <a:srgbClr val="FFFF00"/>
                </a:solidFill>
              </a:rPr>
              <a:t>…</a:t>
            </a:r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А.</a:t>
            </a:r>
            <a:r>
              <a:rPr lang="en-US" sz="4800" dirty="0" smtClean="0"/>
              <a:t>Electromagnetic </a:t>
            </a:r>
            <a:r>
              <a:rPr lang="en-US" sz="4800" dirty="0" smtClean="0"/>
              <a:t>device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Б. </a:t>
            </a:r>
            <a:r>
              <a:rPr lang="en-US" sz="4800" dirty="0" smtClean="0"/>
              <a:t>Magnet </a:t>
            </a:r>
            <a:r>
              <a:rPr lang="en-US" sz="4800" dirty="0"/>
              <a:t>device</a:t>
            </a:r>
            <a:endParaRPr lang="ru-RU" sz="4800" dirty="0"/>
          </a:p>
          <a:p>
            <a:pPr>
              <a:buNone/>
            </a:pPr>
            <a:r>
              <a:rPr lang="ru-RU" sz="4800" dirty="0" smtClean="0"/>
              <a:t>В</a:t>
            </a:r>
            <a:r>
              <a:rPr lang="ru-RU" sz="4800" dirty="0" smtClean="0"/>
              <a:t>. </a:t>
            </a:r>
            <a:r>
              <a:rPr lang="en-US" sz="4800" dirty="0" smtClean="0"/>
              <a:t>Electric </a:t>
            </a:r>
            <a:r>
              <a:rPr lang="en-US" sz="4800" dirty="0"/>
              <a:t>device</a:t>
            </a:r>
            <a:endParaRPr lang="ru-RU" sz="4800" dirty="0"/>
          </a:p>
          <a:p>
            <a:pPr>
              <a:buNone/>
            </a:pPr>
            <a:r>
              <a:rPr lang="ru-RU" sz="4800" dirty="0" smtClean="0"/>
              <a:t>Г</a:t>
            </a:r>
            <a:r>
              <a:rPr lang="ru-RU" sz="4800" dirty="0" smtClean="0"/>
              <a:t>. </a:t>
            </a:r>
            <a:r>
              <a:rPr lang="en-US" sz="4800" dirty="0"/>
              <a:t>Kinematic device</a:t>
            </a:r>
            <a:endParaRPr lang="ru-RU" sz="4800" dirty="0"/>
          </a:p>
          <a:p>
            <a:pPr>
              <a:buNone/>
            </a:pPr>
            <a:endParaRPr lang="ru-RU" sz="4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3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А.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Electromagnetic equipment</a:t>
            </a:r>
            <a:endParaRPr lang="ru-RU" sz="8000" dirty="0" smtClean="0">
              <a:solidFill>
                <a:srgbClr val="FF0000"/>
              </a:solidFill>
            </a:endParaRP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 </a:t>
            </a:r>
            <a:r>
              <a:rPr lang="ru-RU" dirty="0" smtClean="0">
                <a:solidFill>
                  <a:srgbClr val="FFC000"/>
                </a:solidFill>
              </a:rPr>
              <a:t>№ 22   </a:t>
            </a:r>
            <a:r>
              <a:rPr lang="en-US" dirty="0" smtClean="0">
                <a:solidFill>
                  <a:srgbClr val="FFC000"/>
                </a:solidFill>
              </a:rPr>
              <a:t>5 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u="sng" dirty="0" smtClean="0">
                <a:solidFill>
                  <a:srgbClr val="FFC000"/>
                </a:solidFill>
              </a:rPr>
              <a:t>The first transformer</a:t>
            </a:r>
            <a:r>
              <a:rPr lang="en-US" sz="4000" u="sng" dirty="0" smtClean="0"/>
              <a:t> </a:t>
            </a:r>
            <a:r>
              <a:rPr lang="en-US" sz="4000" dirty="0" smtClean="0"/>
              <a:t>was invented by:</a:t>
            </a:r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А. </a:t>
            </a:r>
            <a:r>
              <a:rPr lang="en-US" sz="4000" dirty="0" err="1" smtClean="0"/>
              <a:t>Yablochkov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Б. </a:t>
            </a:r>
            <a:r>
              <a:rPr lang="en-US" sz="4000" dirty="0" err="1" smtClean="0"/>
              <a:t>Dolivo-Dobrovolsky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В. </a:t>
            </a:r>
            <a:r>
              <a:rPr lang="en-US" sz="4000" dirty="0" smtClean="0"/>
              <a:t>Popov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Г. </a:t>
            </a:r>
            <a:r>
              <a:rPr lang="en-US" sz="4000" dirty="0" err="1" smtClean="0"/>
              <a:t>Usagin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Г. </a:t>
            </a:r>
            <a:r>
              <a:rPr lang="en-US" sz="4000" dirty="0" err="1" smtClean="0"/>
              <a:t>Lodygin</a:t>
            </a:r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3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 err="1" smtClean="0"/>
              <a:t>anwer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           </a:t>
            </a:r>
            <a:r>
              <a:rPr lang="en-US" sz="8000" dirty="0" err="1" smtClean="0">
                <a:solidFill>
                  <a:srgbClr val="FF0000"/>
                </a:solidFill>
              </a:rPr>
              <a:t>Yablochkov</a:t>
            </a:r>
            <a:endParaRPr lang="ru-RU" sz="8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23       10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Стальной сердечник трансформатора делают из отдельных листов электротехнической стали. С какой целью это делают?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А. Для уменьшения потерь в обмотках</a:t>
            </a:r>
          </a:p>
          <a:p>
            <a:pPr>
              <a:buNone/>
            </a:pPr>
            <a:r>
              <a:rPr lang="ru-RU" sz="3200" dirty="0" smtClean="0"/>
              <a:t>Б. Для повышения прочности конструкции </a:t>
            </a:r>
            <a:r>
              <a:rPr lang="ru-RU" sz="3200" dirty="0" err="1" smtClean="0"/>
              <a:t>магнитопровода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В. Для уменьшения потерь на гистерезис</a:t>
            </a:r>
          </a:p>
          <a:p>
            <a:pPr>
              <a:buNone/>
            </a:pPr>
            <a:r>
              <a:rPr lang="ru-RU" sz="3200" dirty="0" smtClean="0"/>
              <a:t>Г. Для уменьшения потерь на вихревые токи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Г. Для уменьшения потерь на вихревые токи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</a:t>
            </a:r>
            <a:r>
              <a:rPr lang="ru-RU" dirty="0" smtClean="0">
                <a:solidFill>
                  <a:srgbClr val="FFC000"/>
                </a:solidFill>
              </a:rPr>
              <a:t> № 24   </a:t>
            </a:r>
            <a:r>
              <a:rPr lang="en-US" dirty="0" smtClean="0">
                <a:solidFill>
                  <a:srgbClr val="FFC000"/>
                </a:solidFill>
              </a:rPr>
              <a:t>   7 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What year was invented transformer?</a:t>
            </a:r>
            <a:endParaRPr lang="ru-RU" sz="4400" dirty="0" smtClean="0"/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А. 1876</a:t>
            </a:r>
          </a:p>
          <a:p>
            <a:pPr>
              <a:buNone/>
            </a:pPr>
            <a:r>
              <a:rPr lang="ru-RU" sz="4400" dirty="0" smtClean="0"/>
              <a:t>Б. 1884</a:t>
            </a:r>
          </a:p>
          <a:p>
            <a:pPr>
              <a:buNone/>
            </a:pPr>
            <a:r>
              <a:rPr lang="ru-RU" sz="4400" dirty="0" smtClean="0"/>
              <a:t>В. 1891</a:t>
            </a:r>
          </a:p>
          <a:p>
            <a:pPr>
              <a:buNone/>
            </a:pPr>
            <a:r>
              <a:rPr lang="ru-RU" sz="4400" dirty="0" smtClean="0"/>
              <a:t>Г. 1882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1876 </a:t>
            </a:r>
            <a:r>
              <a:rPr lang="en-US" sz="9600" dirty="0" smtClean="0"/>
              <a:t>year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25    10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Что называется вторичной обмоткой трансформатора?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А. Обмотка, подсоединяемая к сети</a:t>
            </a:r>
          </a:p>
          <a:p>
            <a:pPr>
              <a:buNone/>
            </a:pPr>
            <a:r>
              <a:rPr lang="ru-RU" sz="4000" dirty="0" smtClean="0"/>
              <a:t>Б. Обмотка, подсоединяемая к нагрузке</a:t>
            </a:r>
          </a:p>
          <a:p>
            <a:pPr>
              <a:buNone/>
            </a:pPr>
            <a:r>
              <a:rPr lang="ru-RU" sz="4000" dirty="0" smtClean="0"/>
              <a:t>В. Обмотка с высоким напряжением</a:t>
            </a:r>
          </a:p>
          <a:p>
            <a:pPr>
              <a:buNone/>
            </a:pPr>
            <a:r>
              <a:rPr lang="ru-RU" sz="4000" dirty="0" smtClean="0"/>
              <a:t>Г. Обмотка с низким напряжением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9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Б.  Обмотка, подсоединяемая к нагрузке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  </a:t>
            </a:r>
            <a:r>
              <a:rPr lang="en-US" sz="8000" dirty="0" smtClean="0">
                <a:solidFill>
                  <a:srgbClr val="FF0000"/>
                </a:solidFill>
              </a:rPr>
              <a:t>active and passive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26    10 </a:t>
            </a:r>
            <a:r>
              <a:rPr lang="en-US" dirty="0" smtClean="0">
                <a:solidFill>
                  <a:srgbClr val="FFC000"/>
                </a:solidFill>
              </a:rPr>
              <a:t>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What is </a:t>
            </a:r>
            <a:r>
              <a:rPr lang="en-US" sz="3600" b="1" u="sng" dirty="0" smtClean="0">
                <a:solidFill>
                  <a:srgbClr val="FFFF00"/>
                </a:solidFill>
              </a:rPr>
              <a:t>the primary winding </a:t>
            </a:r>
            <a:r>
              <a:rPr lang="en-US" sz="3600" dirty="0" smtClean="0"/>
              <a:t>of transformer?</a:t>
            </a:r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А. Обмотка, подсоединяемая к сети</a:t>
            </a:r>
          </a:p>
          <a:p>
            <a:pPr>
              <a:buNone/>
            </a:pPr>
            <a:r>
              <a:rPr lang="ru-RU" sz="3600" dirty="0" smtClean="0"/>
              <a:t>Б. Обмотка, подсоединяемая к нагрузке</a:t>
            </a:r>
          </a:p>
          <a:p>
            <a:pPr>
              <a:buNone/>
            </a:pPr>
            <a:r>
              <a:rPr lang="ru-RU" sz="3600" dirty="0" smtClean="0"/>
              <a:t>В. Обмотка с высоким напряжением</a:t>
            </a:r>
          </a:p>
          <a:p>
            <a:pPr>
              <a:buNone/>
            </a:pPr>
            <a:r>
              <a:rPr lang="ru-RU" sz="3600" dirty="0" smtClean="0"/>
              <a:t>Г. Обмотка с низким напряжением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А. Обмотка, подсоединяемая к сети</a:t>
            </a: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27    </a:t>
            </a:r>
            <a:r>
              <a:rPr lang="en-US" dirty="0" smtClean="0">
                <a:solidFill>
                  <a:srgbClr val="FFC000"/>
                </a:solidFill>
              </a:rPr>
              <a:t>   </a:t>
            </a:r>
            <a:r>
              <a:rPr lang="ru-RU" dirty="0" smtClean="0">
                <a:solidFill>
                  <a:srgbClr val="FFC000"/>
                </a:solidFill>
              </a:rPr>
              <a:t>10 </a:t>
            </a:r>
            <a:r>
              <a:rPr lang="en-US" dirty="0" smtClean="0">
                <a:solidFill>
                  <a:srgbClr val="FFC000"/>
                </a:solidFill>
              </a:rPr>
              <a:t>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What is the purpose of </a:t>
            </a:r>
            <a:r>
              <a:rPr lang="en-US" sz="3200" b="1" u="sng" dirty="0" smtClean="0">
                <a:solidFill>
                  <a:srgbClr val="FFFF00"/>
                </a:solidFill>
              </a:rPr>
              <a:t>transformer oil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for the transformer?</a:t>
            </a:r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А. Для изоляции токоведущих частей между собой</a:t>
            </a:r>
          </a:p>
          <a:p>
            <a:pPr>
              <a:buNone/>
            </a:pPr>
            <a:r>
              <a:rPr lang="ru-RU" sz="3200" dirty="0" smtClean="0"/>
              <a:t>Б. Для изоляции токоведущих частей от бака</a:t>
            </a:r>
          </a:p>
          <a:p>
            <a:pPr>
              <a:buNone/>
            </a:pPr>
            <a:r>
              <a:rPr lang="ru-RU" sz="3200" dirty="0" smtClean="0"/>
              <a:t>В. Для изоляции токоведущих частей между собой и отвода тепла</a:t>
            </a:r>
          </a:p>
          <a:p>
            <a:pPr>
              <a:buNone/>
            </a:pPr>
            <a:r>
              <a:rPr lang="ru-RU" sz="3200" dirty="0" smtClean="0"/>
              <a:t>Г. Для отвода тепла, выделяющегося в обмотках трансформатора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0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</a:t>
            </a:r>
            <a:r>
              <a:rPr lang="ru-RU" dirty="0" err="1" smtClean="0"/>
              <a:t>отвтет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В. Для изоляции токоведущих частей между собой и отвода тепла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28         10 баллов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Укажите одно из важнейших достоинств цепей переменного тока по сравнению с цепями постоянного тока.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А.  Возможность передачи электроэнергии на большие расстояния.</a:t>
            </a:r>
          </a:p>
          <a:p>
            <a:pPr>
              <a:buNone/>
            </a:pPr>
            <a:r>
              <a:rPr lang="ru-RU" sz="3200" dirty="0" smtClean="0"/>
              <a:t>Б. Возможность преобразования электроэнергии в тепловую и механическую</a:t>
            </a:r>
          </a:p>
          <a:p>
            <a:pPr>
              <a:buNone/>
            </a:pPr>
            <a:r>
              <a:rPr lang="ru-RU" sz="3200" dirty="0" smtClean="0"/>
              <a:t>В. Возможность изменения напряжения и тока с помощью трансформатора.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А.  Возможность передачи электроэнергии на большие расстояния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 29   10 </a:t>
            </a:r>
            <a:r>
              <a:rPr lang="en-US" dirty="0" smtClean="0">
                <a:solidFill>
                  <a:srgbClr val="FFC000"/>
                </a:solidFill>
              </a:rPr>
              <a:t>points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При  каком напряжении целесообразно передавать электроэнергию на большие расстояния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А. </a:t>
            </a:r>
            <a:r>
              <a:rPr lang="en-US" sz="3600" dirty="0" smtClean="0"/>
              <a:t>High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Б. </a:t>
            </a:r>
            <a:r>
              <a:rPr lang="en-US" sz="3600" dirty="0" smtClean="0"/>
              <a:t>Low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В. </a:t>
            </a:r>
            <a:r>
              <a:rPr lang="en-US" sz="3600" dirty="0" smtClean="0"/>
              <a:t>Any</a:t>
            </a:r>
            <a:endParaRPr lang="ru-RU" sz="3600" dirty="0" smtClean="0"/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А. </a:t>
            </a:r>
            <a:r>
              <a:rPr lang="en-US" sz="9600" dirty="0" smtClean="0"/>
              <a:t>High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SuZ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92D050"/>
                </a:solidFill>
              </a:rPr>
              <a:t>Results:</a:t>
            </a:r>
            <a:endParaRPr lang="ru-RU" sz="6000" u="sng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dirty="0" smtClean="0"/>
              <a:t>250 – 260 – </a:t>
            </a:r>
            <a:r>
              <a:rPr lang="en-US" sz="4400" dirty="0" smtClean="0"/>
              <a:t>points</a:t>
            </a:r>
            <a:r>
              <a:rPr lang="ru-RU" sz="4400" dirty="0" smtClean="0"/>
              <a:t>– </a:t>
            </a:r>
            <a:r>
              <a:rPr lang="en-US" sz="4400" dirty="0" smtClean="0"/>
              <a:t>I</a:t>
            </a:r>
            <a:r>
              <a:rPr lang="ru-RU" sz="4400" dirty="0" smtClean="0"/>
              <a:t> </a:t>
            </a:r>
            <a:r>
              <a:rPr lang="en-US" sz="4400" dirty="0" smtClean="0"/>
              <a:t>place</a:t>
            </a:r>
            <a:endParaRPr lang="ru-RU" sz="4400" dirty="0"/>
          </a:p>
          <a:p>
            <a:pPr marL="137160" indent="0" algn="ctr">
              <a:buNone/>
            </a:pPr>
            <a:r>
              <a:rPr lang="ru-RU" sz="4400" dirty="0" smtClean="0"/>
              <a:t>200 – 249 – </a:t>
            </a:r>
            <a:r>
              <a:rPr lang="en-US" sz="4400" dirty="0" smtClean="0"/>
              <a:t>points– II</a:t>
            </a:r>
            <a:r>
              <a:rPr lang="ru-RU" sz="4400" dirty="0" smtClean="0"/>
              <a:t> </a:t>
            </a:r>
            <a:r>
              <a:rPr lang="en-US" sz="4400" dirty="0" smtClean="0"/>
              <a:t>place</a:t>
            </a:r>
            <a:endParaRPr lang="ru-RU" sz="4400" dirty="0" smtClean="0"/>
          </a:p>
          <a:p>
            <a:pPr marL="137160" indent="0" algn="ctr">
              <a:buNone/>
            </a:pPr>
            <a:r>
              <a:rPr lang="en-US" sz="4400" dirty="0" smtClean="0"/>
              <a:t>Less </a:t>
            </a:r>
            <a:r>
              <a:rPr lang="ru-RU" sz="4400" dirty="0" smtClean="0"/>
              <a:t>200 </a:t>
            </a:r>
            <a:r>
              <a:rPr lang="en-US" sz="4400" dirty="0" smtClean="0"/>
              <a:t>points </a:t>
            </a:r>
            <a:r>
              <a:rPr lang="ru-RU" sz="4400" dirty="0" smtClean="0"/>
              <a:t>-  </a:t>
            </a:r>
            <a:r>
              <a:rPr lang="en-US" sz="4400" dirty="0" smtClean="0"/>
              <a:t>Thank you for participation</a:t>
            </a:r>
            <a:r>
              <a:rPr lang="ru-RU" sz="4400" dirty="0" smtClean="0"/>
              <a:t>)))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57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Вопрос № 3       1 балл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Электрической схемой  называется……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ank-you-for-your-attention-3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847</TotalTime>
  <Words>1298</Words>
  <Application>Microsoft Office PowerPoint</Application>
  <PresentationFormat>Произвольный</PresentationFormat>
  <Paragraphs>344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Апекс</vt:lpstr>
      <vt:lpstr> </vt:lpstr>
      <vt:lpstr> Викторина по электротехнике</vt:lpstr>
      <vt:lpstr>Презентация PowerPoint</vt:lpstr>
      <vt:lpstr>Презентация PowerPoint</vt:lpstr>
      <vt:lpstr>Вопрос №1                      1 балл</vt:lpstr>
      <vt:lpstr>Правильный ответ</vt:lpstr>
      <vt:lpstr>Question 2                             5 points</vt:lpstr>
      <vt:lpstr>Right answer:</vt:lpstr>
      <vt:lpstr>Вопрос № 3       1 балл</vt:lpstr>
      <vt:lpstr>Правильный ответ</vt:lpstr>
      <vt:lpstr> Electric current:    5 points </vt:lpstr>
      <vt:lpstr>Right answer:</vt:lpstr>
      <vt:lpstr>Вопрос № 4       3 балла</vt:lpstr>
      <vt:lpstr>Правильный ответ:</vt:lpstr>
      <vt:lpstr> Electrical circuit:  5 point </vt:lpstr>
      <vt:lpstr>Right answer:</vt:lpstr>
      <vt:lpstr>Guess. What is it?</vt:lpstr>
      <vt:lpstr>Презентация PowerPoint</vt:lpstr>
      <vt:lpstr>Презентация PowerPoint</vt:lpstr>
      <vt:lpstr>Right answer: </vt:lpstr>
      <vt:lpstr>Вопрос № 5                     5 баллов</vt:lpstr>
      <vt:lpstr>Правильный ответ</vt:lpstr>
      <vt:lpstr> Electric voltage:       5 point </vt:lpstr>
      <vt:lpstr>Right answer:</vt:lpstr>
      <vt:lpstr>Презентация PowerPoint</vt:lpstr>
      <vt:lpstr>Презентация PowerPoint</vt:lpstr>
      <vt:lpstr>Вопрос № 6         5 баллов</vt:lpstr>
      <vt:lpstr>Правильный ответ</vt:lpstr>
      <vt:lpstr> Source:         5 point </vt:lpstr>
      <vt:lpstr>Right answer:</vt:lpstr>
      <vt:lpstr>Question № 7                  5 points</vt:lpstr>
      <vt:lpstr>Right answer:</vt:lpstr>
      <vt:lpstr>Презентация PowerPoint</vt:lpstr>
      <vt:lpstr>Вопрос № 8                3 балла </vt:lpstr>
      <vt:lpstr>Правильный ответ</vt:lpstr>
      <vt:lpstr>  Electromotive force:  5 points    </vt:lpstr>
      <vt:lpstr>Right answer:</vt:lpstr>
      <vt:lpstr>Вопрос № 9                5 баллов</vt:lpstr>
      <vt:lpstr>Правильный ответ</vt:lpstr>
      <vt:lpstr>Question № 10           5 points</vt:lpstr>
      <vt:lpstr>Правильный ответ</vt:lpstr>
      <vt:lpstr>Вопрос № 11         5 баллов</vt:lpstr>
      <vt:lpstr>Правильный ответ</vt:lpstr>
      <vt:lpstr>Вопрос № 12             5 баллов</vt:lpstr>
      <vt:lpstr>Правильный ответ</vt:lpstr>
      <vt:lpstr>Electrical conductivity: 10 points</vt:lpstr>
      <vt:lpstr>Right answer:</vt:lpstr>
      <vt:lpstr>Вопрос № 13       7 баллов</vt:lpstr>
      <vt:lpstr>Правильный ответ</vt:lpstr>
      <vt:lpstr>Question № 14          7 points</vt:lpstr>
      <vt:lpstr>Right answer:</vt:lpstr>
      <vt:lpstr>Соотнесите термины-слова из закона Ома  с английским вариантом  10 points </vt:lpstr>
      <vt:lpstr>Презентация PowerPoint</vt:lpstr>
      <vt:lpstr>Задание на 11 баллов</vt:lpstr>
      <vt:lpstr>Презентация PowerPoint</vt:lpstr>
      <vt:lpstr>Вопрос № 15         7 баллов Закон Джоуля – Ленца устанавливает зависимость между:</vt:lpstr>
      <vt:lpstr>Правильный ответ</vt:lpstr>
      <vt:lpstr>What’s the English for «провод», «сопротивление », «источник »?  10 points</vt:lpstr>
      <vt:lpstr>  Вопрос № 16 Проведите аналогию между последовательным и параллельным соединением приемников: 10 баллов </vt:lpstr>
      <vt:lpstr>Правильный ответ</vt:lpstr>
      <vt:lpstr>  What are the words in English «мощность», «конденсатор», «соединение»?  10 points</vt:lpstr>
      <vt:lpstr>Вопрос № 17         10 баллов</vt:lpstr>
      <vt:lpstr>Правильный ответ</vt:lpstr>
      <vt:lpstr>Вопрос № 18       10 баллов</vt:lpstr>
      <vt:lpstr>Правильный ответ</vt:lpstr>
      <vt:lpstr>Вопрос № 19       10 баллов</vt:lpstr>
      <vt:lpstr>Правильный ответ</vt:lpstr>
      <vt:lpstr>Вопрос № 20        10 баллов</vt:lpstr>
      <vt:lpstr>Правильный ответ</vt:lpstr>
      <vt:lpstr>Question № 21       5 points</vt:lpstr>
      <vt:lpstr>Правильный ответ</vt:lpstr>
      <vt:lpstr>Question № 22   5 points</vt:lpstr>
      <vt:lpstr>Right anwer:</vt:lpstr>
      <vt:lpstr>Вопрос № 23       10 баллов</vt:lpstr>
      <vt:lpstr>Правильный ответ</vt:lpstr>
      <vt:lpstr>Question № 24      7 points</vt:lpstr>
      <vt:lpstr>Right answer:</vt:lpstr>
      <vt:lpstr>Вопрос № 25    10 баллов</vt:lpstr>
      <vt:lpstr>Правильный ответ</vt:lpstr>
      <vt:lpstr>Вопрос № 26    10 points</vt:lpstr>
      <vt:lpstr>Правильный ответ</vt:lpstr>
      <vt:lpstr>Вопрос № 27       10 points</vt:lpstr>
      <vt:lpstr>Правильный отвтет</vt:lpstr>
      <vt:lpstr>Вопрос № 28         10 баллов</vt:lpstr>
      <vt:lpstr>Правильный ответ</vt:lpstr>
      <vt:lpstr>Вопрос №  29   10 points</vt:lpstr>
      <vt:lpstr>Правильный ответ</vt:lpstr>
      <vt:lpstr>Презентация PowerPoint</vt:lpstr>
      <vt:lpstr>Results: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электротехнике </dc:title>
  <dc:creator>Елена</dc:creator>
  <cp:lastModifiedBy>User</cp:lastModifiedBy>
  <cp:revision>145</cp:revision>
  <dcterms:created xsi:type="dcterms:W3CDTF">2017-02-18T09:34:46Z</dcterms:created>
  <dcterms:modified xsi:type="dcterms:W3CDTF">2017-10-08T11:47:13Z</dcterms:modified>
</cp:coreProperties>
</file>