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7"/>
  </p:notesMasterIdLst>
  <p:sldIdLst>
    <p:sldId id="305" r:id="rId2"/>
    <p:sldId id="256" r:id="rId3"/>
    <p:sldId id="281" r:id="rId4"/>
    <p:sldId id="282" r:id="rId5"/>
    <p:sldId id="257" r:id="rId6"/>
    <p:sldId id="258" r:id="rId7"/>
    <p:sldId id="280" r:id="rId8"/>
    <p:sldId id="264" r:id="rId9"/>
    <p:sldId id="300" r:id="rId10"/>
    <p:sldId id="301" r:id="rId11"/>
    <p:sldId id="262" r:id="rId12"/>
    <p:sldId id="283" r:id="rId13"/>
    <p:sldId id="293" r:id="rId14"/>
    <p:sldId id="285" r:id="rId15"/>
    <p:sldId id="292" r:id="rId16"/>
    <p:sldId id="284" r:id="rId17"/>
    <p:sldId id="302" r:id="rId18"/>
    <p:sldId id="294" r:id="rId19"/>
    <p:sldId id="276" r:id="rId20"/>
    <p:sldId id="269" r:id="rId21"/>
    <p:sldId id="265" r:id="rId22"/>
    <p:sldId id="304" r:id="rId23"/>
    <p:sldId id="277" r:id="rId24"/>
    <p:sldId id="286" r:id="rId25"/>
    <p:sldId id="287" r:id="rId26"/>
    <p:sldId id="288" r:id="rId27"/>
    <p:sldId id="266" r:id="rId28"/>
    <p:sldId id="295" r:id="rId29"/>
    <p:sldId id="296" r:id="rId30"/>
    <p:sldId id="297" r:id="rId31"/>
    <p:sldId id="298" r:id="rId32"/>
    <p:sldId id="299" r:id="rId33"/>
    <p:sldId id="289" r:id="rId34"/>
    <p:sldId id="291" r:id="rId35"/>
    <p:sldId id="290" r:id="rId36"/>
    <p:sldId id="268" r:id="rId37"/>
    <p:sldId id="263" r:id="rId38"/>
    <p:sldId id="303" r:id="rId39"/>
    <p:sldId id="279" r:id="rId40"/>
    <p:sldId id="274" r:id="rId41"/>
    <p:sldId id="273" r:id="rId42"/>
    <p:sldId id="272" r:id="rId43"/>
    <p:sldId id="270" r:id="rId44"/>
    <p:sldId id="271" r:id="rId45"/>
    <p:sldId id="25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0.38144</cdr:x>
      <cdr:y>0.22807</cdr:y>
    </cdr:from>
    <cdr:to>
      <cdr:x>0.4433</cdr:x>
      <cdr:y>0.33333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4296" y="936104"/>
          <a:ext cx="43204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2">
                  <a:lumMod val="25000"/>
                </a:schemeClr>
              </a:solidFill>
            </a:rPr>
            <a:t>15%</a:t>
          </a:r>
          <a:endParaRPr lang="ru-RU" sz="2400" b="1" dirty="0">
            <a:solidFill>
              <a:schemeClr val="bg2">
                <a:lumMod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0.5567</cdr:x>
      <cdr:y>0.5614</cdr:y>
    </cdr:from>
    <cdr:to>
      <cdr:x>0.73196</cdr:x>
      <cdr:y>0.66667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88432" y="2304256"/>
          <a:ext cx="122413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85%</a:t>
          </a:r>
          <a:endParaRPr lang="ru-RU" sz="24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BDE9E-7031-4B0C-A8DE-6DF111DA039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30F07-CBB0-4CCA-BB05-5ADAD97F23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6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BEE27-C787-45E8-8321-C79D214D9BEC}" type="datetime1">
              <a:rPr lang="ru-RU" smtClean="0"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101C-C546-4671-9373-F56F01F1F796}" type="datetime1">
              <a:rPr lang="ru-RU" smtClean="0"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04AB-430B-4F26-B69D-E4F934800086}" type="datetime1">
              <a:rPr lang="ru-RU" smtClean="0"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3BCF-0161-4025-B5CA-9E7DA1F698CF}" type="datetime1">
              <a:rPr lang="ru-RU" smtClean="0"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31CFC-62D2-4D99-A8C4-6D151536C4FE}" type="datetime1">
              <a:rPr lang="ru-RU" smtClean="0"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F1516-8898-414C-9CE8-DE01BE5D0CB0}" type="datetime1">
              <a:rPr lang="ru-RU" smtClean="0"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0F02-D96C-4E57-95F9-7A4FB43DBFAC}" type="datetime1">
              <a:rPr lang="ru-RU" smtClean="0"/>
              <a:t>23.01.2018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B63A-F3CB-4CBA-AA92-388E05044A22}" type="datetime1">
              <a:rPr lang="ru-RU" smtClean="0"/>
              <a:t>23.01.2018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F4C4-97E4-4224-BBD7-63D234EC42B2}" type="datetime1">
              <a:rPr lang="ru-RU" smtClean="0"/>
              <a:t>23.01.2018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F5D9-2294-4201-B637-D04FCEAD6B92}" type="datetime1">
              <a:rPr lang="ru-RU" smtClean="0"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8BE1-CEB2-4C79-AD0F-0CA86245D7F5}" type="datetime1">
              <a:rPr lang="ru-RU" smtClean="0"/>
              <a:t>23.01.2018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8FA721-2D89-4A27-811F-E44F26F0B686}" type="datetime1">
              <a:rPr lang="ru-RU" smtClean="0"/>
              <a:t>23.01.2018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/>
              <a:t>Дудинский Н.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8AF8CA-4B1F-4B24-B7C2-494B4B4591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036" y="0"/>
            <a:ext cx="8568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Государственное бюджетное образовательное учреждение</a:t>
            </a:r>
            <a:endParaRPr lang="ru-RU" sz="1400" dirty="0"/>
          </a:p>
          <a:p>
            <a:pPr algn="ctr"/>
            <a:r>
              <a:rPr lang="ru-RU" sz="1400" b="1" dirty="0"/>
              <a:t>среднего  профессионального образования Новосибирской области</a:t>
            </a:r>
            <a:endParaRPr lang="ru-RU" sz="1400" dirty="0"/>
          </a:p>
          <a:p>
            <a:pPr algn="ctr"/>
            <a:r>
              <a:rPr lang="ru-RU" sz="1400" b="1" dirty="0"/>
              <a:t>«Новосибирский колледж транспортных технологий имени </a:t>
            </a:r>
            <a:r>
              <a:rPr lang="ru-RU" sz="1400" b="1" dirty="0" err="1"/>
              <a:t>Н.А.Лунина</a:t>
            </a:r>
            <a:r>
              <a:rPr lang="ru-RU" sz="1400" b="1" dirty="0"/>
              <a:t>»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492896"/>
            <a:ext cx="87849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областной научно-практической конференции 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Покрышкинские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выполнена: Титова Наталья Александровна, преподаватель высшей квалификационной категории.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1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280920" cy="338437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-5967" y="404664"/>
            <a:ext cx="9144000" cy="23042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«Мы хоть сейчас готовы пересесть на бронепоезд», - говорил  Н. Лунин».</a:t>
            </a:r>
          </a:p>
        </p:txBody>
      </p:sp>
      <p:pic>
        <p:nvPicPr>
          <p:cNvPr id="1026" name="Picture 2" descr="C:\Users\SONY\Desktop\суббота\829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636912"/>
            <a:ext cx="6667500" cy="42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11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2" y="-23517"/>
            <a:ext cx="8296662" cy="4896544"/>
          </a:xfrm>
        </p:spPr>
      </p:pic>
      <p:sp>
        <p:nvSpPr>
          <p:cNvPr id="7" name="Прямоугольник 6"/>
          <p:cNvSpPr/>
          <p:nvPr/>
        </p:nvSpPr>
        <p:spPr>
          <a:xfrm>
            <a:off x="-30801" y="4754411"/>
            <a:ext cx="91328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Бригада старшего машиниста Лунина Н.А.:</a:t>
            </a:r>
          </a:p>
          <a:p>
            <a:pPr algn="ctr"/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 машиниста- Иван  Ласточкин и Геннадий  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Чирков; 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 помощника: Николай  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Цибизов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Дмитрий  </a:t>
            </a:r>
            <a:r>
              <a:rPr lang="ru-RU" sz="2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Шепталин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Дмитрий  </a:t>
            </a:r>
            <a:r>
              <a:rPr lang="ru-RU" sz="2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Галагуш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 кочегара- Владимир  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Сливаков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Афанасий  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Гайворонский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Иван  Алексеенко.</a:t>
            </a:r>
          </a:p>
        </p:txBody>
      </p:sp>
    </p:spTree>
    <p:extLst>
      <p:ext uri="{BB962C8B-B14F-4D97-AF65-F5344CB8AC3E}">
        <p14:creationId xmlns:p14="http://schemas.microsoft.com/office/powerpoint/2010/main" val="33535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776864" cy="517544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«Локомотив </a:t>
            </a:r>
            <a:r>
              <a:rPr lang="ru-RU" sz="4000" dirty="0">
                <a:effectLst/>
                <a:latin typeface="Times New Roman" pitchFamily="18" charset="0"/>
                <a:cs typeface="Times New Roman" pitchFamily="18" charset="0"/>
              </a:rPr>
              <a:t>Лунина и его товарищей пробегает между промывками вдвое больше, чем положено по норме, экономит десятки тонн угля, </a:t>
            </a:r>
            <a: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материалы, средства</a:t>
            </a:r>
            <a:r>
              <a:rPr lang="ru-RU" sz="4000" dirty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dirty="0">
                <a:effectLst/>
                <a:latin typeface="Times New Roman" pitchFamily="18" charset="0"/>
                <a:cs typeface="Times New Roman" pitchFamily="18" charset="0"/>
              </a:rPr>
              <a:t>депо паровоз заходит редко и ненадолго.»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43608" y="332656"/>
            <a:ext cx="6400800" cy="1080120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Газета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«Гудок» 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3289" y="1628800"/>
            <a:ext cx="6512511" cy="48245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27584" y="188640"/>
            <a:ext cx="7632848" cy="1008112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Николай Лунин вместе с друзьями.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SONY\Desktop\фото лунин\Николай вместе с друзьями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84075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3" y="1052736"/>
            <a:ext cx="8784976" cy="55446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«Старшему машинисту паровоза депо Новосибирск Томской железной дороги Н.А. Лунину: отмечая Вашу ценную, замечательную инициативу по увеличению объёма служебного ремонта паровоза, выполняемого силами паровозной бригады и сокращения до минимума количества записываемых пунктов ремонта паровоза на промывках, НКПС своим приказом №40 от 28.01.1941 наградил вас знаком «Почётному железнодорожнику» и передаёт вам юбилейный 3000 тысячный паровоз ФД, выпущенный 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Ворошиловградским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паровозостроительным  заводом. Уверен, что в дальнейшей своей работе на новом паровозе вы добьётесь новых успехов, передавайте свой опыт другим машинистам, по-большевистски преодолевайте трудности зимы. Примите большевистский привет и пожелания дальнейших успехов.»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9036496" cy="11967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риказ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Народного комиссара путей сообщения Л.М. Кагановича:</a:t>
            </a:r>
          </a:p>
        </p:txBody>
      </p:sp>
    </p:spTree>
    <p:extLst>
      <p:ext uri="{BB962C8B-B14F-4D97-AF65-F5344CB8AC3E}">
        <p14:creationId xmlns:p14="http://schemas.microsoft.com/office/powerpoint/2010/main" val="21595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36712"/>
            <a:ext cx="8604448" cy="568863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7992888" cy="8640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Лунин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Н.А. у паровоза ФД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21-3000.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6" name="Picture 2" descr="C:\Users\SONY\Desktop\фото лунин\Лунин Н.А. у паровоза ФД 21-3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17646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ONY\Desktop\суббота\fro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38437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9" y="1412776"/>
            <a:ext cx="8496944" cy="518457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784976" cy="13681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Бригада Лунина беседует с конструкторами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Ворошиловградского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завода.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ONY\Desktop\фото лунин\Бригада Лунина беседует с конструкторами Ворошиловградского завод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9"/>
            <a:ext cx="864096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/>
              <a:t>Июль 1941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Пробег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паровоза между промывками увеличился в среднем до 6390 км при норме 4тыс. км. За 11 месяцев 1941 года машинисты-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лунинцы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Томской дороги сэкономили на рабочей силе и материалах 1.451.723 руб.</a:t>
            </a:r>
          </a:p>
        </p:txBody>
      </p:sp>
    </p:spTree>
    <p:extLst>
      <p:ext uri="{BB962C8B-B14F-4D97-AF65-F5344CB8AC3E}">
        <p14:creationId xmlns:p14="http://schemas.microsoft.com/office/powerpoint/2010/main" val="33601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1" cy="5616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9036496" cy="864096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Цибизов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Н.Ф. и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другие члены бригады Н. Лунина.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ONY\Desktop\фото лунин\Цибизов Н.Ф. и др.члены бригада Лунин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56895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 descr="C:\Documents and Settings\По\Рабочий стол\фото лун\фото 41.jpg"/>
          <p:cNvPicPr/>
          <p:nvPr/>
        </p:nvPicPr>
        <p:blipFill>
          <a:blip r:embed="rId2" cstate="print"/>
          <a:srcRect l="52024" t="11190" r="2372" b="7381"/>
          <a:stretch>
            <a:fillRect/>
          </a:stretch>
        </p:blipFill>
        <p:spPr bwMode="auto">
          <a:xfrm>
            <a:off x="1181298" y="0"/>
            <a:ext cx="6991101" cy="605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33892" y="5949281"/>
            <a:ext cx="92711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Условия соревнования паровозных бригад на право получения паспорта готовности 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4524" y="5013176"/>
            <a:ext cx="9433048" cy="2060848"/>
          </a:xfrm>
          <a:effectLst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182880" indent="0">
              <a:buNone/>
            </a:pPr>
            <a:r>
              <a:rPr lang="ru-RU" dirty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dirty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Войною </a:t>
            </a:r>
            <a:r>
              <a:rPr lang="ru-RU" dirty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связанные</a:t>
            </a:r>
            <a:r>
              <a:rPr lang="ru-RU" dirty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судьбы </a:t>
            </a:r>
            <a:br>
              <a:rPr lang="ru-RU" dirty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</a:t>
            </a:r>
            <a:br>
              <a:rPr lang="ru-RU" dirty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ln w="1905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9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 descr="C:\Documents and Settings\FilatovaEN\Local Settings\Temporary Internet Files\Content.Word\дубинин 001.jpg"/>
          <p:cNvPicPr/>
          <p:nvPr/>
        </p:nvPicPr>
        <p:blipFill>
          <a:blip r:embed="rId2"/>
          <a:srcRect l="10564" t="38099" r="17418"/>
          <a:stretch>
            <a:fillRect/>
          </a:stretch>
        </p:blipFill>
        <p:spPr bwMode="auto">
          <a:xfrm>
            <a:off x="179512" y="116632"/>
            <a:ext cx="8784976" cy="531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5431797"/>
            <a:ext cx="806489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</a:rPr>
              <a:t>Все для фронта, все для Победы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!</a:t>
            </a:r>
            <a:r>
              <a:rPr lang="ru-RU" sz="3200" dirty="0"/>
              <a:t> :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«Машинист Лунин через Уральский хребет ведет поезд в 5 тысяч тонн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 sz="28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 descr="C:\Documents and Settings\FilatovaEN\Рабочий стол\Лунин\флешка(4)\фото лун\фото 3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110061"/>
            <a:ext cx="410445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33357" y="5839785"/>
            <a:ext cx="92711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Сливаков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В.И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кочегар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бригады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Лунина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08911" cy="9361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Транспорт-это тоже фронт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81552-i_03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4" descr="C:\Documents and Settings\FilatovaEN\Рабочий стол\Лунин\книга почёта  (3)\Новая папка\шолкин.jpg"/>
          <p:cNvPicPr/>
          <p:nvPr/>
        </p:nvPicPr>
        <p:blipFill>
          <a:blip r:embed="rId2"/>
          <a:srcRect t="2281" b="4563"/>
          <a:stretch>
            <a:fillRect/>
          </a:stretch>
        </p:blipFill>
        <p:spPr bwMode="auto">
          <a:xfrm>
            <a:off x="0" y="0"/>
            <a:ext cx="2339975" cy="310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020586"/>
            <a:ext cx="25171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Шолкин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 П.Д.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 descr="C:\Documents and Settings\FilatovaEN\Рабочий стол\Лунин\книга почёта  (3)\кучурин.jpg"/>
          <p:cNvPicPr/>
          <p:nvPr/>
        </p:nvPicPr>
        <p:blipFill>
          <a:blip r:embed="rId3" cstate="print"/>
          <a:srcRect t="1904" b="4371"/>
          <a:stretch>
            <a:fillRect/>
          </a:stretch>
        </p:blipFill>
        <p:spPr bwMode="auto">
          <a:xfrm>
            <a:off x="2843808" y="-1100"/>
            <a:ext cx="2338070" cy="310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60588" y="3013510"/>
            <a:ext cx="25171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Кучурин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 М.Е.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Рисунок 8" descr="C:\Documents and Settings\FilatovaEN\Local Settings\Temporary Internet Files\Content.Word\гулюк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-17690"/>
            <a:ext cx="2339975" cy="30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995592" y="2992874"/>
            <a:ext cx="25171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Гулюк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 П.К.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Рисунок 10" descr="C:\Documents and Settings\FilatovaEN\Local Settings\Temporary Internet Files\Content.Word\Орлов И.Д один из лучших машинистов депо Н-ск.jpg"/>
          <p:cNvPicPr/>
          <p:nvPr/>
        </p:nvPicPr>
        <p:blipFill>
          <a:blip r:embed="rId5" cstate="print"/>
          <a:srcRect l="2291" t="2433" r="5763" b="5105"/>
          <a:stretch>
            <a:fillRect/>
          </a:stretch>
        </p:blipFill>
        <p:spPr bwMode="auto">
          <a:xfrm>
            <a:off x="1101069" y="3474758"/>
            <a:ext cx="2448272" cy="289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66643" y="6396335"/>
            <a:ext cx="25171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Орлов И.Д.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Рисунок 12" descr="C:\Documents and Settings\По\Рабочий стол\фото лун\фото 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931" y="3381033"/>
            <a:ext cx="2338070" cy="29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418453" y="6348054"/>
            <a:ext cx="25171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Лунин Н.А.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3289" y="5589240"/>
            <a:ext cx="6811159" cy="1152128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Н.А. Лунин.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424936" cy="525658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«Задание будет выполнено! Наш уголь в ближайшие дни доставим на фронт. Мы откроем путь десяткам таких маршрутов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6165304"/>
            <a:ext cx="6512511" cy="665588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Н. А. Лунин 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8136904" cy="543378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Мой паровоз и моя бригада готовы к любому рейсу, на лю­бое расстояние.</a:t>
            </a:r>
          </a:p>
          <a:p>
            <a:pPr marL="45720" indent="0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Если партия и советское правительство пошлют меня на броне­поезд, я поведу его уверенно, смело, точно, и грозные пушки будут метко разить врага».</a:t>
            </a:r>
          </a:p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980728"/>
            <a:ext cx="8928992" cy="57606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«В решающий момент Отечественной войны, желая ещё больше помочь Советскому государству в борьбе против фашистской Германии... я покупаю за счет своих личный сбережений эшелон угля весом 1000 тонн и выражаю горячее желание лично доставить этот поезд городу-герою Сталинграду. Обещаю Вам, дорогой Иосиф Виссарионович, что я приложу все свои силы и знания к тому, чтобы своим личным примером увлекать всех железнодорожников на самоотверженный труд, чтобы железнодорожники вместе с героической Красной Армией добились полного разгрома врага и изгнания его из пределов нашей любимой Родины.»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755576" y="260648"/>
            <a:ext cx="7920880" cy="93610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Телеграмма И.В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. Сталину </a:t>
            </a:r>
          </a:p>
        </p:txBody>
      </p:sp>
    </p:spTree>
    <p:extLst>
      <p:ext uri="{BB962C8B-B14F-4D97-AF65-F5344CB8AC3E}">
        <p14:creationId xmlns:p14="http://schemas.microsoft.com/office/powerpoint/2010/main" val="22352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27</a:t>
            </a:fld>
            <a:endParaRPr lang="ru-RU"/>
          </a:p>
        </p:txBody>
      </p:sp>
      <p:pic>
        <p:nvPicPr>
          <p:cNvPr id="5" name="Рисунок 4" descr="C:\Documents and Settings\По\Рабочий стол\фото лун\фото 13.jpg"/>
          <p:cNvPicPr/>
          <p:nvPr/>
        </p:nvPicPr>
        <p:blipFill>
          <a:blip r:embed="rId2" cstate="print"/>
          <a:srcRect l="2310" t="1307" r="17620" b="9587"/>
          <a:stretch>
            <a:fillRect/>
          </a:stretch>
        </p:blipFill>
        <p:spPr bwMode="auto">
          <a:xfrm>
            <a:off x="179512" y="218905"/>
            <a:ext cx="8856984" cy="637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09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87824" y="1196752"/>
            <a:ext cx="5832648" cy="5661248"/>
          </a:xfrm>
          <a:effectLst/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«За особые заслуги в обеспечении перевозок для фронта и народного хозяйства и выдающиеся достижения в восстановлении железнодорожного хозяйства в трудных условиях военного времени паровозному машинисту депо Новосибирск. Н.А. Лунину присвоено звание Героя Социалистического Труда с вручением ордена Ленина и золотой медали «Серп и Молот».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9036496" cy="936104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Указ  Президиума 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Верховного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Совета СССР</a:t>
            </a:r>
          </a:p>
          <a:p>
            <a:pPr marL="45720" indent="0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05 ноября 1943 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SONY\Desktop\суббота\1wm_enl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1828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NY\Desktop\суббота\image_13042016162528_14605467283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76" y="3645024"/>
            <a:ext cx="1742452" cy="29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29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419872" y="731520"/>
            <a:ext cx="5616624" cy="586583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 smtClean="0"/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21 ноября 1943 года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Н. Лунин был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награждён вторым знаком «Почётный железнодорожник» за трудовой героизм, проявленный в  годы  Великой Отечественной войны.  </a:t>
            </a:r>
          </a:p>
          <a:p>
            <a:endParaRPr lang="ru-RU" dirty="0"/>
          </a:p>
        </p:txBody>
      </p:sp>
      <p:pic>
        <p:nvPicPr>
          <p:cNvPr id="3074" name="Picture 2" descr="C:\Users\SONY\Desktop\суббота\fr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7471"/>
            <a:ext cx="3604065" cy="49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229200"/>
            <a:ext cx="8640960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Красноармейское боевое отделение</a:t>
            </a:r>
            <a:r>
              <a:rPr lang="ru-RU" dirty="0">
                <a:effectLst/>
              </a:rPr>
              <a:t>.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ONY\Desktop\фото лунин\Бригада старшего машиниста лунина Н.А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848872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1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640959" cy="482453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лунинский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метод», будучи еще в мирное время важнейшим рычагом повышения культуры и организованности в работе транспорта ,в условиях войны, оказался ценнейшим оборонным резервом</a:t>
            </a:r>
            <a:endParaRPr lang="ru-RU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404664"/>
            <a:ext cx="8921080" cy="936104"/>
          </a:xfrm>
        </p:spPr>
        <p:txBody>
          <a:bodyPr/>
          <a:lstStyle/>
          <a:p>
            <a:pPr marL="4572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Приказ 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Наркома  путей сообщения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7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568951" cy="558924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января 1942 года НКПС издал специальный приказ «О развитии </a:t>
            </a:r>
            <a:r>
              <a:rPr lang="ru-RU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лунинского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движения на железнодорожном 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транспорте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условиях войны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Лунинские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школы (2000).</a:t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Лектории, конференции.</a:t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К     марту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1942 года на сибирских магистралях работало  1417 </a:t>
            </a:r>
            <a:r>
              <a:rPr lang="ru-RU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лунинских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паровозных 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бригад.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856984" cy="115212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Лунинский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метод – ценнейший оборонный резерв.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3289" y="5949280"/>
            <a:ext cx="6512511" cy="90872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692696"/>
            <a:ext cx="8496944" cy="460851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45 тысяч железнодорожников завоевали высокое звание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лунинцев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48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412776"/>
            <a:ext cx="7992887" cy="51125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640960" cy="136815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Последователи Лунина-Орлов И.Д., Михеев В.М., Лунин Н.А., Кузнецов Н.Д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ONY\Desktop\фото лунин\Последователи Лунина-Орлов И.Д., Михеев В.М., Лунин Н.А., Кузнецов Н.Д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3690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80919" cy="51125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496944" cy="10081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Династия Коротковых. Депо Новосибирск.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ONY\Desktop\фото лунин\Династия Коротковых. Работали в депо Новосибирск в годы Великой Отечественной войны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7917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3" y="1196752"/>
            <a:ext cx="8136904" cy="52565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755576" y="332656"/>
            <a:ext cx="8136904" cy="11521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Машинисты колонны пятисотников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ONY\Desktop\фото лунин\Машинисты колонны пятисотников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124744"/>
            <a:ext cx="8397875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7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36</a:t>
            </a:fld>
            <a:endParaRPr lang="ru-RU"/>
          </a:p>
        </p:txBody>
      </p:sp>
      <p:pic>
        <p:nvPicPr>
          <p:cNvPr id="5" name="Рисунок 4" descr="C:\Documents and Settings\FilatovaEN\Local Settings\Temporary Internet Files\Content.Word\Орлова Н.М - одна из первых женщин-машинистов. В годы войны доставляла грузы на фронт..jpg"/>
          <p:cNvPicPr/>
          <p:nvPr/>
        </p:nvPicPr>
        <p:blipFill>
          <a:blip r:embed="rId2" cstate="print"/>
          <a:srcRect r="4056" b="6794"/>
          <a:stretch>
            <a:fillRect/>
          </a:stretch>
        </p:blipFill>
        <p:spPr bwMode="auto">
          <a:xfrm>
            <a:off x="2337373" y="65453"/>
            <a:ext cx="4106835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4919008"/>
            <a:ext cx="892899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Орлова Н.М.,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машинист 1-го класса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паровозного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депо Новосибирск,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человек-легенда, первая женщина на Томской железной дороге, начавшая работать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по-лунински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37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116632"/>
            <a:ext cx="8208912" cy="65527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За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знатный</a:t>
            </a:r>
          </a:p>
          <a:p>
            <a:pPr marL="45720" indent="0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машинист Н. А. Лунин:</a:t>
            </a:r>
          </a:p>
          <a:p>
            <a:pPr marL="45720" indent="0">
              <a:buNone/>
            </a:pPr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перевёз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585 тысяч тонн оборонных и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народнохозяйственных грузов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сэкономил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854  тысячи тонн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угля; 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сберег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ремонте 75 тысяч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</a:p>
          <a:p>
            <a:pPr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 стотысячных пробега;</a:t>
            </a:r>
          </a:p>
          <a:p>
            <a:pPr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ронепоезд № 704 «Лунинец»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38</a:t>
            </a:fld>
            <a:endParaRPr lang="ru-RU"/>
          </a:p>
        </p:txBody>
      </p:sp>
      <p:pic>
        <p:nvPicPr>
          <p:cNvPr id="5" name="Рисунок 4" descr="C:\Documents and Settings\По\Рабочий стол\Лунин 223\фото 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9" y="116632"/>
            <a:ext cx="4348480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67449" y="260648"/>
            <a:ext cx="477655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Сталинской премии второй степени (1942 г.) </a:t>
            </a:r>
            <a:endParaRPr lang="ru-RU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Герой </a:t>
            </a:r>
            <a:r>
              <a:rPr lang="ru-RU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Социалистического Труда (1943 г.);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ордена Ленина (1942 г.,1943 г.);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знака «Почетному железнодорожнику» (1941 г., 1943 г.);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Нагрудный знак «Отличный паровозник»;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Нагрудный знак «Ударник Сталинского призыва»;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Именные серебряные и золотые часы</a:t>
            </a:r>
            <a:r>
              <a:rPr lang="ru-RU" sz="200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3678" y="6117501"/>
            <a:ext cx="397906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 </a:t>
            </a:r>
          </a:p>
        </p:txBody>
      </p:sp>
    </p:spTree>
    <p:extLst>
      <p:ext uri="{BB962C8B-B14F-4D97-AF65-F5344CB8AC3E}">
        <p14:creationId xmlns:p14="http://schemas.microsoft.com/office/powerpoint/2010/main" val="37633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39</a:t>
            </a:fld>
            <a:endParaRPr lang="ru-RU"/>
          </a:p>
        </p:txBody>
      </p:sp>
      <p:pic>
        <p:nvPicPr>
          <p:cNvPr id="2050" name="Picture 2" descr="Памятники на поклонной горе фото &quot; Лучшие фотографии со всег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9" y="520260"/>
            <a:ext cx="8450319" cy="63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5202" y="25642"/>
            <a:ext cx="9271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Памятные места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849" y="6381328"/>
            <a:ext cx="3240360" cy="2789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1124744"/>
            <a:ext cx="8208912" cy="43204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Война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связала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</a:t>
            </a:r>
          </a:p>
          <a:p>
            <a:pPr marL="45720" indent="0" algn="ctr">
              <a:buNone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судьбы, </a:t>
            </a:r>
          </a:p>
          <a:p>
            <a:pPr marL="4572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И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крепче, чем гранит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40</a:t>
            </a:fld>
            <a:endParaRPr lang="ru-RU"/>
          </a:p>
        </p:txBody>
      </p:sp>
      <p:pic>
        <p:nvPicPr>
          <p:cNvPr id="3074" name="Picture 2" descr="Россия / Поиск по тегам / Туристическая социальная се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5" y="581251"/>
            <a:ext cx="846666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5202" y="25642"/>
            <a:ext cx="9271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Памятные места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41</a:t>
            </a:fld>
            <a:endParaRPr lang="ru-RU"/>
          </a:p>
        </p:txBody>
      </p:sp>
      <p:pic>
        <p:nvPicPr>
          <p:cNvPr id="2050" name="Picture 2" descr="Табличка &quot;Улица Салтыкова-Щедрина, 1&quot; и мемориальная доска Лунину Н.А. : Игра 11840 : Ежедневные игры в Новосибирске : Игры : П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6685"/>
            <a:ext cx="8136904" cy="56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5202" y="25642"/>
            <a:ext cx="9271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Памятные места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42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5202" y="25642"/>
            <a:ext cx="9271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Памятные места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G:\для Головиной Н.П\Изображение 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6" y="610417"/>
            <a:ext cx="7838251" cy="58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43</a:t>
            </a:fld>
            <a:endParaRPr lang="ru-RU"/>
          </a:p>
        </p:txBody>
      </p:sp>
      <p:pic>
        <p:nvPicPr>
          <p:cNvPr id="5" name="Рисунок 4" descr="C:\Documents and Settings\FilatovaEN\Local Settings\Temporary Internet Files\Content.Outlook\1AIGRQ3J\Паравоз Лунина1_090913.jpg"/>
          <p:cNvPicPr/>
          <p:nvPr/>
        </p:nvPicPr>
        <p:blipFill>
          <a:blip r:embed="rId2"/>
          <a:srcRect l="13136" t="16876" r="13163" b="15105"/>
          <a:stretch>
            <a:fillRect/>
          </a:stretch>
        </p:blipFill>
        <p:spPr bwMode="auto">
          <a:xfrm>
            <a:off x="409034" y="620688"/>
            <a:ext cx="84969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35202" y="25642"/>
            <a:ext cx="9271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Памятные места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44</a:t>
            </a:fld>
            <a:endParaRPr lang="ru-RU"/>
          </a:p>
        </p:txBody>
      </p:sp>
      <p:pic>
        <p:nvPicPr>
          <p:cNvPr id="5" name="Рисунок 4" descr="C:\Documents and Settings\FilatovaEN\Local Settings\Temporary Internet Files\Content.Word\_DSC1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572401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79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184576" cy="5877272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45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27142" y="5877272"/>
            <a:ext cx="927114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Лунин,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Социалистического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Труда,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«Почетный железнодорожник»</a:t>
            </a:r>
            <a:endParaRPr lang="ru-RU" sz="2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712968" cy="5850984"/>
          </a:xfrm>
        </p:spPr>
        <p:txBody>
          <a:bodyPr vert="horz" lIns="91440" tIns="45720" rIns="91440" bIns="45720" rtlCol="0">
            <a:noAutofit/>
          </a:bodyPr>
          <a:lstStyle/>
          <a:p>
            <a:pPr marL="4572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marL="45720" indent="0">
              <a:buNone/>
            </a:pP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показать трудовой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героизм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новаторство бригады 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Н.А 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Лунина и значение лунинского движения в контексте Великой Отечественной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войны.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568952" cy="6480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адачи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" indent="0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предпосылки зарождения 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лунинского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движения ;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  вклад лунинского движения в Победу в Великой Отечественной войне;</a:t>
            </a:r>
          </a:p>
          <a:p>
            <a:pPr marL="45720" indent="0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значимость  трудового героизма  новаторов – 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лунинцев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последующих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поколений.    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36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2473230"/>
              </p:ext>
            </p:extLst>
          </p:nvPr>
        </p:nvGraphicFramePr>
        <p:xfrm>
          <a:off x="1475656" y="1124744"/>
          <a:ext cx="698477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95736" y="26064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Социологический</a:t>
            </a:r>
            <a:r>
              <a:rPr lang="ru-RU" sz="3600" dirty="0"/>
              <a:t>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</a:p>
        </p:txBody>
      </p:sp>
    </p:spTree>
    <p:extLst>
      <p:ext uri="{BB962C8B-B14F-4D97-AF65-F5344CB8AC3E}">
        <p14:creationId xmlns:p14="http://schemas.microsoft.com/office/powerpoint/2010/main" val="21167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404664"/>
            <a:ext cx="8640960" cy="5688632"/>
          </a:xfrm>
        </p:spPr>
        <p:txBody>
          <a:bodyPr vert="horz" lIns="91440" tIns="45720" rIns="91440" bIns="45720" rtlCol="0">
            <a:noAutofit/>
          </a:bodyPr>
          <a:lstStyle/>
          <a:p>
            <a:pPr marL="45720" indent="0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считаем, что представленное исследование позволит расширить уровень знаний об истории зарождения и развития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лунинского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движения и его роли в годы Великой Отечественной войны, а также сохранить опыт и традиции  прошлых поколений.</a:t>
            </a:r>
          </a:p>
          <a:p>
            <a:pPr marL="45720" indent="0">
              <a:buNone/>
            </a:pP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  <a:p>
            <a:pPr marL="45720" indent="0">
              <a:buNone/>
            </a:pP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8CA-4B1F-4B24-B7C2-494B4B45917C}" type="slidenum">
              <a:rPr lang="ru-RU" smtClean="0"/>
              <a:t>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1368152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23 июня 1941 года был подписан приказ наркома путей сообщения Л.М. Кагановича  о введении   воинского движения поездов    на 44 дорогах страны   с 18.00  24 июня 1941 года . </a:t>
            </a:r>
          </a:p>
        </p:txBody>
      </p:sp>
      <p:pic>
        <p:nvPicPr>
          <p:cNvPr id="2050" name="Picture 2" descr="C:\Users\SONY\Desktop\ml_20.dpellsnaan4k4oogkwocswgow.ejcuplo1l0oo0sk8c40s8osc4.t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" y="1382579"/>
            <a:ext cx="8270307" cy="5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6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838</TotalTime>
  <Words>1070</Words>
  <Application>Microsoft Office PowerPoint</Application>
  <PresentationFormat>Экран (4:3)</PresentationFormat>
  <Paragraphs>143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Презентация PowerPoint</vt:lpstr>
      <vt:lpstr> Войною связанные судьбы                                 </vt:lpstr>
      <vt:lpstr>Красноармейское боевое отделение.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«Локомотив Лунина и его товарищей пробегает между промывками вдвое больше, чем положено по норме, экономит десятки тонн угля, материалы, средства.  В депо паровоз заходит редко и ненадолго.»  </vt:lpstr>
      <vt:lpstr>Презентация PowerPoint</vt:lpstr>
      <vt:lpstr>  «Старшему машинисту паровоза депо Новосибирск Томской железной дороги Н.А. Лунину: отмечая Вашу ценную, замечательную инициативу по увеличению объёма служебного ремонта паровоза, выполняемого силами паровозной бригады и сокращения до минимума количества записываемых пунктов ремонта паровоза на промывках, НКПС своим приказом №40 от 28.01.1941 наградил вас знаком «Почётному железнодорожнику» и передаёт вам юбилейный 3000 тысячный паровоз ФД, выпущенный  Ворошиловградским паровозостроительным  заводом. Уверен, что в дальнейшей своей работе на новом паровозе вы добьётесь новых успехов, передавайте свой опыт другим машинистам, по-большевистски преодолевайте трудности зимы. Примите большевистский привет и пожелания дальнейших успехов.» </vt:lpstr>
      <vt:lpstr>Презентация PowerPoint</vt:lpstr>
      <vt:lpstr>Презентация PowerPoint</vt:lpstr>
      <vt:lpstr>Июль 1941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Транспорт-это тоже фронт</vt:lpstr>
      <vt:lpstr>Презентация PowerPoint</vt:lpstr>
      <vt:lpstr>Н.А. Лунин.</vt:lpstr>
      <vt:lpstr>Н. А. Лунин </vt:lpstr>
      <vt:lpstr>«В решающий момент Отечественной войны, желая ещё больше помочь Советскому государству в борьбе против фашистской Германии... я покупаю за счет своих личный сбережений эшелон угля весом 1000 тонн и выражаю горячее желание лично доставить этот поезд городу-герою Сталинграду. Обещаю Вам, дорогой Иосиф Виссарионович, что я приложу все свои силы и знания к тому, чтобы своим личным примером увлекать всех железнодорожников на самоотверженный труд, чтобы железнодорожники вместе с героической Красной Армией добились полного разгрома врага и изгнания его из пределов нашей любимой Родины.» </vt:lpstr>
      <vt:lpstr>Презентация PowerPoint</vt:lpstr>
      <vt:lpstr>«За особые заслуги в обеспечении перевозок для фронта и народного хозяйства и выдающиеся достижения в восстановлении железнодорожного хозяйства в трудных условиях военного времени паровозному машинисту депо Новосибирск. Н.А. Лунину присвоено звание Героя Социалистического Труда с вручением ордена Ленина и золотой медали «Серп и Молот». </vt:lpstr>
      <vt:lpstr>Презентация PowerPoint</vt:lpstr>
      <vt:lpstr> «лунинский метод», будучи еще в мирное время важнейшим рычагом повышения культуры и организованности в работе транспорта ,в условиях войны, оказался ценнейшим оборонным резервом</vt:lpstr>
      <vt:lpstr>     7 января 1942 года НКПС издал специальный приказ «О развитии лунинского движения на железнодорожном транспорте в условиях войны».      Лунинские школы (2000).     Лектории, конференции.      К     марту 1942 года на сибирских магистралях работало  1417 лунинских паровозных бригад.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Героический вклад новаторов – лунинцев в победу советского народа в Великой Отечественной войне</dc:title>
  <dc:creator>1</dc:creator>
  <cp:lastModifiedBy>Наталья Александровна Титова</cp:lastModifiedBy>
  <cp:revision>71</cp:revision>
  <dcterms:created xsi:type="dcterms:W3CDTF">2015-04-16T11:16:53Z</dcterms:created>
  <dcterms:modified xsi:type="dcterms:W3CDTF">2018-01-23T05:09:27Z</dcterms:modified>
</cp:coreProperties>
</file>