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1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>
      <p:cViewPr>
        <p:scale>
          <a:sx n="72" d="100"/>
          <a:sy n="72" d="100"/>
        </p:scale>
        <p:origin x="-56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E90955-4F85-4A53-963D-8DC528DF2358}" type="datetimeFigureOut">
              <a:rPr lang="ru-RU" smtClean="0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7B686-2AA5-408F-A5D2-E148D570C4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672C67-A977-47F3-9217-3FAC4E804496}" type="datetimeFigureOut">
              <a:rPr lang="ru-RU" smtClean="0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9BD45-7C94-403B-A77A-23F67FCCB9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C16893-9F55-4FD4-BBCF-A5064A4EA326}" type="datetimeFigureOut">
              <a:rPr lang="ru-RU" smtClean="0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957D5-BDCB-4DC5-922B-333BBF63DC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A3BD90-31BD-4B7D-BB82-60AD6476520F}" type="datetimeFigureOut">
              <a:rPr lang="ru-RU" smtClean="0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7C4C4-F257-45A0-9517-C839F96B7B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9C136-35EA-4C8C-AEC0-5F129E5B6D45}" type="datetimeFigureOut">
              <a:rPr lang="ru-RU" smtClean="0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181271D9-94EE-4C4E-A5B2-98FEACD895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B44AE-152A-439F-A8E3-4D6FDBD80F6B}" type="datetimeFigureOut">
              <a:rPr lang="ru-RU" smtClean="0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C4BD6-4D39-4C46-B322-D458682D03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59A206-3655-47D6-BB76-1BABB2D0FAC6}" type="datetimeFigureOut">
              <a:rPr lang="ru-RU" smtClean="0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7ED69-4B25-4A36-9EEE-A6E6B15D02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C50668-DDA7-4988-B095-5CFDEE1E48E6}" type="datetimeFigureOut">
              <a:rPr lang="ru-RU" smtClean="0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8CC7F-2AD2-4CF7-95EB-66430A60308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E3BD6E-0C94-4613-B702-F1DFB25947A1}" type="datetimeFigureOut">
              <a:rPr lang="ru-RU" smtClean="0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34A64-5F9A-4B63-877C-8121BEB2A2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B2502-E9B4-4143-9EE8-D8E33F8D0A8B}" type="datetimeFigureOut">
              <a:rPr lang="ru-RU" smtClean="0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20D48-84C7-4FAA-9E5D-94F9380074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71538-7EF1-4B7C-8717-001D32077F04}" type="datetimeFigureOut">
              <a:rPr lang="ru-RU" smtClean="0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3C1CC-BD4F-4D4F-BAD4-0149F0FECC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329590A-EEE8-4154-9C5D-B82F96ED58CF}" type="datetimeFigureOut">
              <a:rPr lang="ru-RU" smtClean="0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59ACAE9-F07E-41D4-96CF-AFEBFEB8D2B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1.gif"/><Relationship Id="rId7" Type="http://schemas.openxmlformats.org/officeDocument/2006/relationships/slide" Target="slid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gif"/><Relationship Id="rId4" Type="http://schemas.openxmlformats.org/officeDocument/2006/relationships/slide" Target="slide10.xml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slide" Target="slide10.xml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4.jpeg"/><Relationship Id="rId5" Type="http://schemas.openxmlformats.org/officeDocument/2006/relationships/image" Target="../media/image39.jpeg"/><Relationship Id="rId10" Type="http://schemas.openxmlformats.org/officeDocument/2006/relationships/image" Target="../media/image43.jpeg"/><Relationship Id="rId4" Type="http://schemas.openxmlformats.org/officeDocument/2006/relationships/image" Target="../media/image38.jpeg"/><Relationship Id="rId9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gif"/><Relationship Id="rId4" Type="http://schemas.openxmlformats.org/officeDocument/2006/relationships/slide" Target="slide10.xml"/><Relationship Id="rId9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slide" Target="slide10.xml"/><Relationship Id="rId7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gital-edu.ru/fcior/" TargetMode="External"/><Relationship Id="rId13" Type="http://schemas.openxmlformats.org/officeDocument/2006/relationships/hyperlink" Target="http://window.edu.ru/catalog/pdf2txt/280/45280/22058" TargetMode="External"/><Relationship Id="rId3" Type="http://schemas.openxmlformats.org/officeDocument/2006/relationships/hyperlink" Target="https://cloud.mail.ru/public/88X3/53LJ2sjVG" TargetMode="External"/><Relationship Id="rId7" Type="http://schemas.openxmlformats.org/officeDocument/2006/relationships/hyperlink" Target="http://www.school.edu.ru/" TargetMode="External"/><Relationship Id="rId12" Type="http://schemas.openxmlformats.org/officeDocument/2006/relationships/hyperlink" Target="http://www.rae.ru/forum2012/pdf/2296.pdf" TargetMode="External"/><Relationship Id="rId2" Type="http://schemas.openxmlformats.org/officeDocument/2006/relationships/image" Target="../media/image2.png"/><Relationship Id="rId16" Type="http://schemas.openxmlformats.org/officeDocument/2006/relationships/image" Target="../media/image65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chool-collection.edu.ru/" TargetMode="External"/><Relationship Id="rId11" Type="http://schemas.openxmlformats.org/officeDocument/2006/relationships/hyperlink" Target="http://www.bestreferat.ru/" TargetMode="External"/><Relationship Id="rId5" Type="http://schemas.openxmlformats.org/officeDocument/2006/relationships/hyperlink" Target="http://www.edu.ru/" TargetMode="External"/><Relationship Id="rId15" Type="http://schemas.openxmlformats.org/officeDocument/2006/relationships/hyperlink" Target="http://kupryanowa-ol.narod.ru/katalog.htm" TargetMode="External"/><Relationship Id="rId10" Type="http://schemas.openxmlformats.org/officeDocument/2006/relationships/hyperlink" Target="http://fcior.edu.ru/" TargetMode="External"/><Relationship Id="rId4" Type="http://schemas.openxmlformats.org/officeDocument/2006/relationships/hyperlink" Target="http://tes.power.nstu.ru/" TargetMode="External"/><Relationship Id="rId9" Type="http://schemas.openxmlformats.org/officeDocument/2006/relationships/hyperlink" Target="http://window.edu.ru/" TargetMode="External"/><Relationship Id="rId14" Type="http://schemas.openxmlformats.org/officeDocument/2006/relationships/hyperlink" Target="http://nauka-pedagogika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-collection.edu.ru/" TargetMode="External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hyperlink" Target="http://window.edu.ru/catalog/pdf2txt/280/45280/2205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0"/>
              </a:srgbClr>
            </a:gs>
            <a:gs pos="100000">
              <a:srgbClr val="99CCFF"/>
            </a:gs>
            <a:gs pos="9000">
              <a:srgbClr val="9966FF"/>
            </a:gs>
            <a:gs pos="61000">
              <a:srgbClr val="CC99FF">
                <a:alpha val="0"/>
              </a:srgbClr>
            </a:gs>
            <a:gs pos="95000">
              <a:srgbClr val="99CCFF"/>
            </a:gs>
            <a:gs pos="28000">
              <a:srgbClr val="CCCCF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428605"/>
            <a:ext cx="7427936" cy="128588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Государственное бюджетное профессиональное образовательное учреждение Новосибирской области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«Новосибирский промышленно-энергетический колледж»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ОСлепцова\Рабочий стол\Профориентация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185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214818"/>
            <a:ext cx="1861740" cy="2357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857224" y="1357298"/>
            <a:ext cx="792961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.</a:t>
            </a:r>
            <a:endParaRPr lang="ru-RU" b="1" dirty="0" smtClean="0"/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Тема: </a:t>
            </a:r>
            <a:r>
              <a:rPr lang="ru-RU" sz="2800" b="1" dirty="0" smtClean="0">
                <a:solidFill>
                  <a:srgbClr val="002060"/>
                </a:solidFill>
              </a:rPr>
              <a:t>Актуальность использования и применения цифровых образовательных ресурсов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  в  начальном и среднем профессиональном образовании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4500570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Выполнила: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преподаватель иностранного языка ВКК Преснецова А. Ю.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6143644"/>
            <a:ext cx="267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НОВОСИБИРСК - 2017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0"/>
              </a:srgbClr>
            </a:gs>
            <a:gs pos="100000">
              <a:srgbClr val="99CCFF"/>
            </a:gs>
            <a:gs pos="9000">
              <a:srgbClr val="9966FF"/>
            </a:gs>
            <a:gs pos="61000">
              <a:srgbClr val="CC99FF">
                <a:alpha val="0"/>
              </a:srgbClr>
            </a:gs>
            <a:gs pos="95000">
              <a:srgbClr val="99CCFF"/>
            </a:gs>
            <a:gs pos="28000">
              <a:srgbClr val="CCCCF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Слепцова\Рабочий стол\Профориентация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185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19672" y="188640"/>
            <a:ext cx="6675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Цифровое образовательное пространство  НПЭК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915816" y="1916832"/>
            <a:ext cx="3888432" cy="33843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Социальная зона.</a:t>
            </a:r>
          </a:p>
          <a:p>
            <a:pPr marL="342900" indent="-34290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1.Работа с родителями.</a:t>
            </a:r>
          </a:p>
          <a:p>
            <a:pPr marL="342900" indent="-34290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2.Зона охраны.</a:t>
            </a:r>
          </a:p>
          <a:p>
            <a:pPr marL="342900" indent="-34290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3.Зона питания.</a:t>
            </a:r>
          </a:p>
          <a:p>
            <a:pPr marL="342900" indent="-34290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4.Здравоохранение.</a:t>
            </a:r>
          </a:p>
          <a:p>
            <a:pPr marL="342900" indent="-34290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5.Психологическая поддержка учащихся.</a:t>
            </a:r>
          </a:p>
          <a:p>
            <a:pPr marL="342900" indent="-34290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6.Зона социального педагога.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412776"/>
            <a:ext cx="2592288" cy="51845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Административная зона.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Начальное и основное обучение.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Профильное обучение.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Дистанционное обучение.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Дополнительное образование.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Воспитательная и досуговая деятельность</a:t>
            </a:r>
            <a:r>
              <a:rPr lang="ru-RU" dirty="0" smtClean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48264" y="1412776"/>
            <a:ext cx="1944216" cy="51125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Предме-тные кабинеты.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Компьютерные лаборатории.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Издательский комплекс - медиа-центр.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Веб-студия.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Сайт колледжа.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620688"/>
            <a:ext cx="439248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Методический блок : Учительская-методкабинет.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824" y="5805264"/>
            <a:ext cx="388843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Зона технической и информационной поддержки.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572000" y="1484784"/>
            <a:ext cx="576064" cy="43204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верх 9"/>
          <p:cNvSpPr/>
          <p:nvPr/>
        </p:nvSpPr>
        <p:spPr>
          <a:xfrm>
            <a:off x="4644008" y="5373216"/>
            <a:ext cx="648072" cy="36004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915816" y="1844824"/>
            <a:ext cx="720080" cy="21602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915816" y="5229200"/>
            <a:ext cx="792088" cy="21602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6012160" y="1772816"/>
            <a:ext cx="720080" cy="21602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лево 13"/>
          <p:cNvSpPr/>
          <p:nvPr/>
        </p:nvSpPr>
        <p:spPr>
          <a:xfrm>
            <a:off x="6156176" y="5229200"/>
            <a:ext cx="720080" cy="21602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265" name="Picture 1" descr="E:\к нов.году2015\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92696"/>
            <a:ext cx="454149" cy="520452"/>
          </a:xfrm>
          <a:prstGeom prst="rect">
            <a:avLst/>
          </a:prstGeom>
          <a:noFill/>
        </p:spPr>
      </p:pic>
      <p:sp>
        <p:nvSpPr>
          <p:cNvPr id="16" name="Управляющая кнопка: далее 15">
            <a:hlinkClick r:id="rId4" action="ppaction://hlinksldjump" highlightClick="1"/>
          </p:cNvPr>
          <p:cNvSpPr/>
          <p:nvPr/>
        </p:nvSpPr>
        <p:spPr>
          <a:xfrm>
            <a:off x="899592" y="6093296"/>
            <a:ext cx="1008112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Управляющая кнопка: далее 16">
            <a:hlinkClick r:id="rId5" action="ppaction://hlinksldjump" highlightClick="1"/>
          </p:cNvPr>
          <p:cNvSpPr/>
          <p:nvPr/>
        </p:nvSpPr>
        <p:spPr>
          <a:xfrm>
            <a:off x="4932040" y="1124744"/>
            <a:ext cx="792088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Управляющая кнопка: далее 17">
            <a:hlinkClick r:id="rId6" action="ppaction://hlinksldjump" highlightClick="1"/>
          </p:cNvPr>
          <p:cNvSpPr/>
          <p:nvPr/>
        </p:nvSpPr>
        <p:spPr>
          <a:xfrm>
            <a:off x="5652120" y="4293096"/>
            <a:ext cx="720080" cy="216024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Управляющая кнопка: далее 18">
            <a:hlinkClick r:id="rId7" action="ppaction://hlinksldjump" highlightClick="1"/>
          </p:cNvPr>
          <p:cNvSpPr/>
          <p:nvPr/>
        </p:nvSpPr>
        <p:spPr>
          <a:xfrm>
            <a:off x="7596336" y="6165304"/>
            <a:ext cx="792088" cy="144016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Управляющая кнопка: далее 19">
            <a:hlinkClick r:id="rId8" action="ppaction://hlinksldjump" highlightClick="1"/>
          </p:cNvPr>
          <p:cNvSpPr/>
          <p:nvPr/>
        </p:nvSpPr>
        <p:spPr>
          <a:xfrm>
            <a:off x="5796136" y="5949280"/>
            <a:ext cx="720080" cy="144016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0"/>
              </a:srgbClr>
            </a:gs>
            <a:gs pos="100000">
              <a:srgbClr val="99CCFF"/>
            </a:gs>
            <a:gs pos="9000">
              <a:srgbClr val="9966FF"/>
            </a:gs>
            <a:gs pos="61000">
              <a:srgbClr val="CC99FF">
                <a:alpha val="0"/>
              </a:srgbClr>
            </a:gs>
            <a:gs pos="95000">
              <a:srgbClr val="99CCFF"/>
            </a:gs>
            <a:gs pos="28000">
              <a:srgbClr val="CCCCF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Слепцова\Рабочий стол\Профориентация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185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 descr="V:\Алла\мы-фото\65-колледж\2015\фото-день открытых дверей 18.03.2015\DSCF0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0718"/>
            <a:ext cx="3423043" cy="2567282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7740352" y="260648"/>
            <a:ext cx="864096" cy="216024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D:\колледж\фото колледжа 2013-2014-2015 г\преснецова-репортаж одного дня аудитории колледжа\кабинеты и лаборатории2012-2013\холл-вход\DSCF63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326434"/>
            <a:ext cx="4500562" cy="2531566"/>
          </a:xfrm>
          <a:prstGeom prst="rect">
            <a:avLst/>
          </a:prstGeom>
          <a:noFill/>
        </p:spPr>
      </p:pic>
      <p:pic>
        <p:nvPicPr>
          <p:cNvPr id="2051" name="Picture 3" descr="D:\колледж\2014-2015\2-й семестр\помещения\медкабинет\DSC04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48824">
            <a:off x="2994138" y="3202960"/>
            <a:ext cx="4003614" cy="3002835"/>
          </a:xfrm>
          <a:prstGeom prst="rect">
            <a:avLst/>
          </a:prstGeom>
          <a:noFill/>
        </p:spPr>
      </p:pic>
      <p:pic>
        <p:nvPicPr>
          <p:cNvPr id="2052" name="Picture 4" descr="D:\колледж\2014-2015\2-й семестр\помещения\медкабинет\DSC045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2214554"/>
            <a:ext cx="2857488" cy="2143205"/>
          </a:xfrm>
          <a:prstGeom prst="rect">
            <a:avLst/>
          </a:prstGeom>
          <a:noFill/>
        </p:spPr>
      </p:pic>
      <p:pic>
        <p:nvPicPr>
          <p:cNvPr id="2053" name="Picture 5" descr="D:\колледж\преподаватели\гордеева-все\НПЭК 03-2015\DSC087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74011">
            <a:off x="2576918" y="790525"/>
            <a:ext cx="4207478" cy="3155739"/>
          </a:xfrm>
          <a:prstGeom prst="rect">
            <a:avLst/>
          </a:prstGeom>
          <a:noFill/>
        </p:spPr>
      </p:pic>
      <p:pic>
        <p:nvPicPr>
          <p:cNvPr id="2054" name="Picture 6" descr="D:\колледж\2014-2015\2-й семестр\помещения\столовая\DSC046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065960">
            <a:off x="427757" y="1250006"/>
            <a:ext cx="3789300" cy="2842093"/>
          </a:xfrm>
          <a:prstGeom prst="rect">
            <a:avLst/>
          </a:prstGeom>
          <a:noFill/>
        </p:spPr>
      </p:pic>
      <p:pic>
        <p:nvPicPr>
          <p:cNvPr id="2" name="Picture 2" descr="I:\к нов.году2015\1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96" y="1071546"/>
            <a:ext cx="876300" cy="6667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14414" y="428604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Связь с родителями по электронной почте, в контакте и т.п.</a:t>
            </a:r>
          </a:p>
          <a:p>
            <a:pPr marL="342900" indent="-342900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Хранение и сбор информации в других областях </a:t>
            </a:r>
          </a:p>
          <a:p>
            <a:pPr marL="342900" indent="-342900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 электронном виде и т. д.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0"/>
              </a:srgbClr>
            </a:gs>
            <a:gs pos="100000">
              <a:srgbClr val="99CCFF"/>
            </a:gs>
            <a:gs pos="9000">
              <a:srgbClr val="9966FF"/>
            </a:gs>
            <a:gs pos="61000">
              <a:srgbClr val="CC99FF">
                <a:alpha val="0"/>
              </a:srgbClr>
            </a:gs>
            <a:gs pos="95000">
              <a:srgbClr val="99CCFF"/>
            </a:gs>
            <a:gs pos="28000">
              <a:srgbClr val="CCCCF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Слепцова\Рабочий стол\Профориентация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185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V:\Алла\мы-фото\65-колледж\преподаватели1\DSCF6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888" y="4008312"/>
            <a:ext cx="5066112" cy="2849688"/>
          </a:xfrm>
          <a:prstGeom prst="rect">
            <a:avLst/>
          </a:prstGeom>
          <a:noFill/>
        </p:spPr>
      </p:pic>
      <p:pic>
        <p:nvPicPr>
          <p:cNvPr id="9219" name="Picture 3" descr="V:\Алла\мы-фото\65-колледж\преподаватели1\DSCF64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73446">
            <a:off x="2294884" y="3404677"/>
            <a:ext cx="3674605" cy="2066965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7812360" y="260648"/>
            <a:ext cx="1008112" cy="216024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D:\колледж\фото колледжа 2013-2014-2015 г\преснецова-репортаж одного дня аудитории колледжа\учебная часть\P111214_12.29[02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4357694"/>
            <a:ext cx="3333741" cy="2500306"/>
          </a:xfrm>
          <a:prstGeom prst="rect">
            <a:avLst/>
          </a:prstGeom>
          <a:noFill/>
        </p:spPr>
      </p:pic>
      <p:pic>
        <p:nvPicPr>
          <p:cNvPr id="1028" name="Picture 4" descr="D:\колледж\преподаватели\Сафонова\DSC086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68015">
            <a:off x="2199761" y="503049"/>
            <a:ext cx="4051314" cy="3038611"/>
          </a:xfrm>
          <a:prstGeom prst="rect">
            <a:avLst/>
          </a:prstGeom>
          <a:noFill/>
        </p:spPr>
      </p:pic>
      <p:pic>
        <p:nvPicPr>
          <p:cNvPr id="1029" name="Picture 5" descr="D:\колледж\преподаватели\костина и костин\DSC086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143380"/>
            <a:ext cx="3619344" cy="2714620"/>
          </a:xfrm>
          <a:prstGeom prst="rect">
            <a:avLst/>
          </a:prstGeom>
          <a:noFill/>
        </p:spPr>
      </p:pic>
      <p:pic>
        <p:nvPicPr>
          <p:cNvPr id="2050" name="Picture 2" descr="I:\к нов.году2015\613850343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214290"/>
            <a:ext cx="952500" cy="762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00166" y="285728"/>
            <a:ext cx="77352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Сбор и хранение информации в электронном виде.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Использование интернет-ресурсов для методической работы.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Подготовка и сдача документации в электронном виде и т. д.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6" name="Рисунок 15" descr="2017-11-30 10.16.5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3504" y="1214422"/>
            <a:ext cx="4000496" cy="3000396"/>
          </a:xfrm>
          <a:prstGeom prst="rect">
            <a:avLst/>
          </a:prstGeom>
        </p:spPr>
      </p:pic>
      <p:pic>
        <p:nvPicPr>
          <p:cNvPr id="17" name="Рисунок 16" descr="2017-11-30 10.26.5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500174"/>
            <a:ext cx="3714776" cy="25631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0"/>
              </a:srgbClr>
            </a:gs>
            <a:gs pos="100000">
              <a:srgbClr val="99CCFF"/>
            </a:gs>
            <a:gs pos="9000">
              <a:srgbClr val="9966FF"/>
            </a:gs>
            <a:gs pos="61000">
              <a:srgbClr val="CC99FF">
                <a:alpha val="0"/>
              </a:srgbClr>
            </a:gs>
            <a:gs pos="95000">
              <a:srgbClr val="99CCFF"/>
            </a:gs>
            <a:gs pos="28000">
              <a:srgbClr val="CCCCF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Слепцова\Рабочий стол\Профориентация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185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V:\Алла\мы-фото\65-колледж\2015\охрана правопорядка\7a3cbef22fe6496748c7450ba57e2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36709">
            <a:off x="292971" y="2110412"/>
            <a:ext cx="3550816" cy="2478517"/>
          </a:xfrm>
          <a:prstGeom prst="rect">
            <a:avLst/>
          </a:prstGeom>
          <a:noFill/>
        </p:spPr>
      </p:pic>
      <p:pic>
        <p:nvPicPr>
          <p:cNvPr id="8195" name="Picture 3" descr="E:\Цифровые образ-е ресурсы в нач.и сред.проф. образ-и\в коллледже\организация выставок конкурсов игр экскурсий\DSC055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37438"/>
            <a:ext cx="3093954" cy="2320562"/>
          </a:xfrm>
          <a:prstGeom prst="rect">
            <a:avLst/>
          </a:prstGeom>
          <a:noFill/>
        </p:spPr>
      </p:pic>
      <p:pic>
        <p:nvPicPr>
          <p:cNvPr id="8197" name="Picture 5" descr="E:\Цифровые образ-е ресурсы в нач.и сред.проф. образ-и\в коллледже\DSCF0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725145"/>
            <a:ext cx="3491880" cy="2132856"/>
          </a:xfrm>
          <a:prstGeom prst="rect">
            <a:avLst/>
          </a:prstGeom>
          <a:noFill/>
        </p:spPr>
      </p:pic>
      <p:pic>
        <p:nvPicPr>
          <p:cNvPr id="8198" name="Picture 6" descr="V:\Алла\мы-фото\65-колледж\2015\в интернет-грибоедов\DSCF03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7636" y="3571876"/>
            <a:ext cx="3036364" cy="1838100"/>
          </a:xfrm>
          <a:prstGeom prst="rect">
            <a:avLst/>
          </a:prstGeom>
          <a:noFill/>
        </p:spPr>
      </p:pic>
      <p:pic>
        <p:nvPicPr>
          <p:cNvPr id="8199" name="Picture 7" descr="E:\к нов.году2015\44212756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62920" y="1000108"/>
            <a:ext cx="781080" cy="732263"/>
          </a:xfrm>
          <a:prstGeom prst="rect">
            <a:avLst/>
          </a:prstGeom>
          <a:noFill/>
        </p:spPr>
      </p:pic>
      <p:pic>
        <p:nvPicPr>
          <p:cNvPr id="8200" name="Picture 8" descr="V:\Алла\мы-фото\65-колледж\2015\олимпиада по физике17.02.2015\DSCF05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54879">
            <a:off x="2888670" y="2390015"/>
            <a:ext cx="2809196" cy="2106897"/>
          </a:xfrm>
          <a:prstGeom prst="rect">
            <a:avLst/>
          </a:prstGeom>
          <a:noFill/>
        </p:spPr>
      </p:pic>
      <p:sp>
        <p:nvSpPr>
          <p:cNvPr id="11" name="Управляющая кнопка: назад 10">
            <a:hlinkClick r:id="rId9" action="ppaction://hlinksldjump" highlightClick="1"/>
          </p:cNvPr>
          <p:cNvSpPr/>
          <p:nvPr/>
        </p:nvSpPr>
        <p:spPr>
          <a:xfrm>
            <a:off x="8135888" y="357166"/>
            <a:ext cx="1008112" cy="216024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42976" y="214290"/>
            <a:ext cx="7712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Использование цифровых аудио и видео источников для </a:t>
            </a:r>
          </a:p>
          <a:p>
            <a:pPr marL="342900" indent="-342900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создания и проведения различного рода мероприятий.</a:t>
            </a:r>
          </a:p>
          <a:p>
            <a:pPr marL="342900" indent="-342900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2. Хранение и сбор информации в электронном виде.</a:t>
            </a:r>
          </a:p>
          <a:p>
            <a:pPr marL="342900" indent="-342900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3. Использование интернет – источников для поиска нужной </a:t>
            </a:r>
          </a:p>
          <a:p>
            <a:pPr marL="342900" indent="-342900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информации и в целях распространения личного опыт аи т. д.</a:t>
            </a:r>
          </a:p>
          <a:p>
            <a:pPr marL="342900" indent="-342900"/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3" name="Рисунок 12" descr="QAloAILohGc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57422" y="4284791"/>
            <a:ext cx="3929058" cy="2573209"/>
          </a:xfrm>
          <a:prstGeom prst="rect">
            <a:avLst/>
          </a:prstGeom>
        </p:spPr>
      </p:pic>
      <p:pic>
        <p:nvPicPr>
          <p:cNvPr id="14" name="Рисунок 13" descr="DSCF329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0628" y="1857364"/>
            <a:ext cx="4143372" cy="23345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0"/>
              </a:srgbClr>
            </a:gs>
            <a:gs pos="100000">
              <a:srgbClr val="99CCFF"/>
            </a:gs>
            <a:gs pos="9000">
              <a:srgbClr val="9966FF"/>
            </a:gs>
            <a:gs pos="61000">
              <a:srgbClr val="CC99FF">
                <a:alpha val="0"/>
              </a:srgbClr>
            </a:gs>
            <a:gs pos="95000">
              <a:srgbClr val="99CCFF"/>
            </a:gs>
            <a:gs pos="28000">
              <a:srgbClr val="CCCCF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Слепцова\Рабочий стол\Профориентация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185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 descr="E:\с флешки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0526" y="3493368"/>
            <a:ext cx="2523474" cy="3364632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7884368" y="188640"/>
            <a:ext cx="864096" cy="216024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D:\колледж\2014-2015\1 -й семестр\открытые уроки\святкина\Новая папка\DSCF0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576521"/>
            <a:ext cx="3929058" cy="2281479"/>
          </a:xfrm>
          <a:prstGeom prst="rect">
            <a:avLst/>
          </a:prstGeom>
          <a:noFill/>
        </p:spPr>
      </p:pic>
      <p:pic>
        <p:nvPicPr>
          <p:cNvPr id="3075" name="Picture 3" descr="D:\колледж\2014-2015\2-й семестр\помещения\библиотека\DSC045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80609">
            <a:off x="5791935" y="1595631"/>
            <a:ext cx="3010863" cy="2258241"/>
          </a:xfrm>
          <a:prstGeom prst="rect">
            <a:avLst/>
          </a:prstGeom>
          <a:noFill/>
        </p:spPr>
      </p:pic>
      <p:pic>
        <p:nvPicPr>
          <p:cNvPr id="3076" name="Picture 4" descr="D:\колледж\2014-2015\2-й семестр\помещения\библиотека\DSC045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37026">
            <a:off x="3001028" y="2697011"/>
            <a:ext cx="4075028" cy="3056398"/>
          </a:xfrm>
          <a:prstGeom prst="rect">
            <a:avLst/>
          </a:prstGeom>
          <a:noFill/>
        </p:spPr>
      </p:pic>
      <p:pic>
        <p:nvPicPr>
          <p:cNvPr id="3077" name="Picture 5" descr="D:\колледж\2014-2015\2-й семестр\помещения\кабинет географии\DSC046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669655">
            <a:off x="282933" y="2128311"/>
            <a:ext cx="3448010" cy="2586115"/>
          </a:xfrm>
          <a:prstGeom prst="rect">
            <a:avLst/>
          </a:prstGeom>
          <a:noFill/>
        </p:spPr>
      </p:pic>
      <p:pic>
        <p:nvPicPr>
          <p:cNvPr id="3078" name="Picture 6" descr="D:\колледж\2014-2015\2-й семестр\помещения\кабинет ОБЖ\DSC0438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4766037"/>
            <a:ext cx="2789168" cy="2091963"/>
          </a:xfrm>
          <a:prstGeom prst="rect">
            <a:avLst/>
          </a:prstGeom>
          <a:noFill/>
        </p:spPr>
      </p:pic>
      <p:pic>
        <p:nvPicPr>
          <p:cNvPr id="3" name="Picture 3" descr="I:\к нов.году2015\Next_Gekleurd_Groen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64" y="214290"/>
            <a:ext cx="657225" cy="2667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00166" y="357166"/>
            <a:ext cx="7191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Использование веб-студии для информационной работы</a:t>
            </a:r>
          </a:p>
          <a:p>
            <a:pPr marL="342900" indent="-34290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(создание электронной газеты «Импульс» и т. п.)</a:t>
            </a:r>
          </a:p>
          <a:p>
            <a:pPr marL="342900" indent="-34290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2. Использование интернет-источников для  оформления</a:t>
            </a:r>
          </a:p>
          <a:p>
            <a:pPr marL="342900" indent="-34290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кабинетов, лабораторий, организации мероприятий и т. д.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0"/>
              </a:srgbClr>
            </a:gs>
            <a:gs pos="100000">
              <a:srgbClr val="99CCFF"/>
            </a:gs>
            <a:gs pos="9000">
              <a:srgbClr val="9966FF"/>
            </a:gs>
            <a:gs pos="61000">
              <a:srgbClr val="CC99FF">
                <a:alpha val="0"/>
              </a:srgbClr>
            </a:gs>
            <a:gs pos="95000">
              <a:srgbClr val="99CCFF"/>
            </a:gs>
            <a:gs pos="28000">
              <a:srgbClr val="CCCCF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Слепцова\Рабочий стол\Профориентация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185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7812360" y="188640"/>
            <a:ext cx="936104" cy="216024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D:\колледж\преподаватели\Сафонова\DSC03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162" y="4000504"/>
            <a:ext cx="3809837" cy="2857496"/>
          </a:xfrm>
          <a:prstGeom prst="rect">
            <a:avLst/>
          </a:prstGeom>
          <a:noFill/>
        </p:spPr>
      </p:pic>
      <p:pic>
        <p:nvPicPr>
          <p:cNvPr id="4099" name="Picture 3" descr="D:\колледж\преподаватели\рыжов\DSC078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4752"/>
            <a:ext cx="4190823" cy="3143248"/>
          </a:xfrm>
          <a:prstGeom prst="rect">
            <a:avLst/>
          </a:prstGeom>
          <a:noFill/>
        </p:spPr>
      </p:pic>
      <p:pic>
        <p:nvPicPr>
          <p:cNvPr id="4100" name="Picture 4" descr="D:\колледж\2015-2016\февраль-март-апрель 2016\DSC078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49414">
            <a:off x="5469155" y="1556008"/>
            <a:ext cx="3436489" cy="2577473"/>
          </a:xfrm>
          <a:prstGeom prst="rect">
            <a:avLst/>
          </a:prstGeom>
          <a:noFill/>
        </p:spPr>
      </p:pic>
      <p:pic>
        <p:nvPicPr>
          <p:cNvPr id="4101" name="Picture 5" descr="D:\колледж\2015-2016\2 сем. 2015-2016\22.04.2016-всероссийск. олимпиада\DSCF24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528" y="1556086"/>
            <a:ext cx="4006606" cy="2257454"/>
          </a:xfrm>
          <a:prstGeom prst="rect">
            <a:avLst/>
          </a:prstGeom>
          <a:noFill/>
        </p:spPr>
      </p:pic>
      <p:pic>
        <p:nvPicPr>
          <p:cNvPr id="4102" name="Picture 6" descr="I:\Цифровые образ-е ресурсы в нач.и сред.проф. образ-и\сайт колледжа\Структура управлен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101872">
            <a:off x="3501670" y="2819849"/>
            <a:ext cx="2778045" cy="2651772"/>
          </a:xfrm>
          <a:prstGeom prst="rect">
            <a:avLst/>
          </a:prstGeom>
          <a:noFill/>
        </p:spPr>
      </p:pic>
      <p:pic>
        <p:nvPicPr>
          <p:cNvPr id="2" name="Picture 2" descr="I:\к нов.году2015\3computer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214290"/>
            <a:ext cx="1485900" cy="11811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00166" y="285728"/>
            <a:ext cx="5566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Оформление сайта колледжа.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Своевременное и качественное устранение</a:t>
            </a:r>
          </a:p>
          <a:p>
            <a:pPr marL="342900" indent="-342900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информационно-технических неполадок </a:t>
            </a:r>
          </a:p>
          <a:p>
            <a:pPr marL="342900" indent="-342900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 сбоев и т. д.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0"/>
              </a:srgbClr>
            </a:gs>
            <a:gs pos="100000">
              <a:srgbClr val="99CCFF"/>
            </a:gs>
            <a:gs pos="9000">
              <a:srgbClr val="9966FF"/>
            </a:gs>
            <a:gs pos="61000">
              <a:srgbClr val="CC99FF">
                <a:alpha val="0"/>
              </a:srgbClr>
            </a:gs>
            <a:gs pos="95000">
              <a:srgbClr val="99CCFF"/>
            </a:gs>
            <a:gs pos="28000">
              <a:srgbClr val="CCCCF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Слепцова\Рабочий стол\Профориентация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185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3108" y="428604"/>
            <a:ext cx="3382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Страницы сайта НПЭК…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 descr="I:\Цифровые образ-е ресурсы в нач.и сред.проф. образ-и\сайт колледжа\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28604"/>
            <a:ext cx="6143668" cy="5430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I:\Цифровые образ-е ресурсы в нач.и сред.проф. образ-и\сайт колледжа\4е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28604"/>
            <a:ext cx="6103859" cy="5901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I:\Цифровые образ-е ресурсы в нач.и сред.проф. образ-и\сайт колледжа\Работодателя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500042"/>
            <a:ext cx="6000792" cy="5729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I:\Цифровые образ-е ресурсы в нач.и сред.проф. образ-и\сайт колледжа\6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28604"/>
            <a:ext cx="6707646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I:\Цифровые образ-е ресурсы в нач.и сред.проф. образ-и\сайт колледжа\7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357166"/>
            <a:ext cx="6929486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 descr="I:\Цифровые образ-е ресурсы в нач.и сред.проф. образ-и\сайт колледжа\Образовательные ресурсы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28" y="142852"/>
            <a:ext cx="7358114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 descr="I:\к нов.году2015\13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5500702"/>
            <a:ext cx="11430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0"/>
              </a:srgbClr>
            </a:gs>
            <a:gs pos="100000">
              <a:srgbClr val="99CCFF"/>
            </a:gs>
            <a:gs pos="9000">
              <a:srgbClr val="9966FF"/>
            </a:gs>
            <a:gs pos="61000">
              <a:srgbClr val="CC99FF">
                <a:alpha val="0"/>
              </a:srgbClr>
            </a:gs>
            <a:gs pos="95000">
              <a:srgbClr val="99CCFF"/>
            </a:gs>
            <a:gs pos="28000">
              <a:srgbClr val="CCCCF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Слепцова\Рабочий стол\Профориентация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185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3108" y="642918"/>
            <a:ext cx="3056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Интернет – источники:</a:t>
            </a:r>
          </a:p>
          <a:p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428736"/>
            <a:ext cx="60722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3"/>
              </a:rPr>
              <a:t>https://cloud.mail.ru/public/88X3/53LJ2sjVG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http://tes.power.nstu.ru/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http://www.edu.ru/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6"/>
              </a:rPr>
              <a:t>http://school-collection.edu.ru/</a:t>
            </a:r>
            <a:endParaRPr lang="ru-RU" dirty="0" smtClean="0"/>
          </a:p>
          <a:p>
            <a:r>
              <a:rPr lang="ru-RU" u="sng" dirty="0" smtClean="0">
                <a:hlinkClick r:id="rId7"/>
              </a:rPr>
              <a:t>http://www.school.edu.ru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8"/>
              </a:rPr>
              <a:t>http://www.digital-edu.ru/fcior/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9"/>
              </a:rPr>
              <a:t>http://window.edu.ru/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10"/>
              </a:rPr>
              <a:t>http://fcior.edu.ru/</a:t>
            </a:r>
            <a:endParaRPr lang="ru-RU" dirty="0" smtClean="0"/>
          </a:p>
          <a:p>
            <a:r>
              <a:rPr lang="ru-RU" u="sng" dirty="0" smtClean="0">
                <a:hlinkClick r:id="rId11"/>
              </a:rPr>
              <a:t>http://www.bestreferat.ru/</a:t>
            </a:r>
            <a:endParaRPr lang="ru-RU" dirty="0" smtClean="0"/>
          </a:p>
          <a:p>
            <a:r>
              <a:rPr lang="ru-RU" u="sng" dirty="0" smtClean="0">
                <a:hlinkClick r:id="rId12"/>
              </a:rPr>
              <a:t>http://www.rae.ru/forum2012/pdf/2296.pdf</a:t>
            </a:r>
            <a:endParaRPr lang="ru-RU" dirty="0" smtClean="0"/>
          </a:p>
          <a:p>
            <a:r>
              <a:rPr lang="ru-RU" b="1" u="sng" dirty="0" smtClean="0">
                <a:hlinkClick r:id="rId13"/>
              </a:rPr>
              <a:t>http://window.edu.ru/catalog/pdf2txt/280/45280/22058</a:t>
            </a:r>
            <a:endParaRPr lang="ru-RU" b="1" dirty="0" smtClean="0"/>
          </a:p>
          <a:p>
            <a:r>
              <a:rPr lang="ru-RU" u="sng" dirty="0" smtClean="0">
                <a:hlinkClick r:id="rId9"/>
              </a:rPr>
              <a:t>http://window.edu.ru/</a:t>
            </a:r>
            <a:endParaRPr lang="ru-RU" dirty="0" smtClean="0"/>
          </a:p>
          <a:p>
            <a:r>
              <a:rPr lang="ru-RU" u="sng" dirty="0" smtClean="0">
                <a:hlinkClick r:id="rId14"/>
              </a:rPr>
              <a:t>http://nauka-pedagogika.com/</a:t>
            </a:r>
            <a:r>
              <a:rPr lang="ru-RU" dirty="0" smtClean="0"/>
              <a:t> </a:t>
            </a:r>
          </a:p>
          <a:p>
            <a:r>
              <a:rPr lang="ru-RU" dirty="0" smtClean="0"/>
              <a:t> </a:t>
            </a:r>
            <a:r>
              <a:rPr lang="ru-RU" u="sng" dirty="0" smtClean="0">
                <a:hlinkClick r:id="rId15"/>
              </a:rPr>
              <a:t>http://kupryanowa-ol.narod.ru/katalog.htm</a:t>
            </a:r>
            <a:r>
              <a:rPr lang="ru-RU" dirty="0" smtClean="0"/>
              <a:t>  </a:t>
            </a:r>
          </a:p>
          <a:p>
            <a:endParaRPr lang="ru-RU" dirty="0"/>
          </a:p>
        </p:txBody>
      </p:sp>
      <p:pic>
        <p:nvPicPr>
          <p:cNvPr id="6146" name="Picture 2" descr="I:\к нов.году2015\4computers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16" y="4857760"/>
            <a:ext cx="15525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0"/>
              </a:srgbClr>
            </a:gs>
            <a:gs pos="100000">
              <a:srgbClr val="99CCFF"/>
            </a:gs>
            <a:gs pos="9000">
              <a:srgbClr val="9966FF"/>
            </a:gs>
            <a:gs pos="61000">
              <a:srgbClr val="CC99FF">
                <a:alpha val="0"/>
              </a:srgbClr>
            </a:gs>
            <a:gs pos="95000">
              <a:srgbClr val="99CCFF"/>
            </a:gs>
            <a:gs pos="28000">
              <a:srgbClr val="CCCCF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Слепцова\Рабочий стол\Профориентация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185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357166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_AlbionicTitulNrCm" pitchFamily="82" charset="-52"/>
              </a:rPr>
              <a:t>Спасибо за внимание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a_AlbionicTitulNrCm" pitchFamily="82" charset="-52"/>
            </a:endParaRPr>
          </a:p>
        </p:txBody>
      </p:sp>
      <p:pic>
        <p:nvPicPr>
          <p:cNvPr id="2" name="Picture 2" descr="D:\колледж\фото колледжа 2013-2014-2015 г\DSC07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03457"/>
            <a:ext cx="7539078" cy="5654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0"/>
              </a:srgbClr>
            </a:gs>
            <a:gs pos="100000">
              <a:srgbClr val="99CCFF"/>
            </a:gs>
            <a:gs pos="9000">
              <a:srgbClr val="9966FF"/>
            </a:gs>
            <a:gs pos="61000">
              <a:srgbClr val="CC99FF">
                <a:alpha val="0"/>
              </a:srgbClr>
            </a:gs>
            <a:gs pos="95000">
              <a:srgbClr val="99CCFF"/>
            </a:gs>
            <a:gs pos="28000">
              <a:srgbClr val="CCCCF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Слепцова\Рабочий стол\Профориентация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185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1538" y="1285860"/>
            <a:ext cx="75009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Цифровые образовательные ресурсы – это представленные в цифровой форме фотографии, видеофрагменты, статические и динамические модели,  объекты  виртуальной  реальности  и  интерактивного  моделирования, картографические  материалы,  звукозаписи,  символьные  объекты  и  деловая графика, текстовые документы и иные учебные материалы, необходимые для организации учебного процесса.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2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88565">
            <a:off x="5195641" y="5372949"/>
            <a:ext cx="1586448" cy="1756424"/>
          </a:xfrm>
          <a:prstGeom prst="rect">
            <a:avLst/>
          </a:prstGeom>
        </p:spPr>
      </p:pic>
      <p:pic>
        <p:nvPicPr>
          <p:cNvPr id="5" name="Рисунок 4" descr="0007-007-Sajt-edinoj-kollektsii-TS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1000108"/>
            <a:ext cx="7429552" cy="450059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image1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928670"/>
            <a:ext cx="7429552" cy="47863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d0b3d0b0d0b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1000108"/>
            <a:ext cx="7786742" cy="46434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otvertka.co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8662" y="785794"/>
            <a:ext cx="7786742" cy="50006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Управляющая кнопка: в конец 9">
            <a:hlinkClick r:id="rId8" highlightClick="1"/>
          </p:cNvPr>
          <p:cNvSpPr/>
          <p:nvPr/>
        </p:nvSpPr>
        <p:spPr>
          <a:xfrm>
            <a:off x="7452320" y="6309320"/>
            <a:ext cx="1214446" cy="357190"/>
          </a:xfrm>
          <a:prstGeom prst="actionButtonE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I:\к нов.году2015\850888558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1758" y="5643578"/>
            <a:ext cx="1003585" cy="12144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2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2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2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2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0"/>
              </a:srgbClr>
            </a:gs>
            <a:gs pos="100000">
              <a:srgbClr val="99CCFF"/>
            </a:gs>
            <a:gs pos="9000">
              <a:srgbClr val="9966FF"/>
            </a:gs>
            <a:gs pos="61000">
              <a:srgbClr val="CC99FF">
                <a:alpha val="0"/>
              </a:srgbClr>
            </a:gs>
            <a:gs pos="95000">
              <a:srgbClr val="99CCFF"/>
            </a:gs>
            <a:gs pos="28000">
              <a:srgbClr val="CCCCF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Слепцова\Рабочий стол\Профориентация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185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85852" y="428604"/>
            <a:ext cx="7858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034" y="642918"/>
            <a:ext cx="86439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  ЦОР в профессиональном образовании ведут к: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Инновационному развитию профессионального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образования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Как основы нового качества подготовки кадров,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результате совершенствования информационного пространства  в образовательных  учреждениях     профессионального образования </a:t>
            </a:r>
          </a:p>
        </p:txBody>
      </p:sp>
      <p:sp>
        <p:nvSpPr>
          <p:cNvPr id="44" name="Стрелка вниз 43"/>
          <p:cNvSpPr/>
          <p:nvPr/>
        </p:nvSpPr>
        <p:spPr>
          <a:xfrm>
            <a:off x="4143372" y="1142984"/>
            <a:ext cx="642942" cy="57150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>
            <a:off x="2285984" y="2285992"/>
            <a:ext cx="571504" cy="57150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трелка вниз 45"/>
          <p:cNvSpPr/>
          <p:nvPr/>
        </p:nvSpPr>
        <p:spPr>
          <a:xfrm>
            <a:off x="7429520" y="3286124"/>
            <a:ext cx="500066" cy="42862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7" name="Рисунок 46" descr="edinaja_kollekcija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745762"/>
            <a:ext cx="4786346" cy="1940411"/>
          </a:xfrm>
          <a:prstGeom prst="rect">
            <a:avLst/>
          </a:prstGeom>
        </p:spPr>
      </p:pic>
      <p:sp>
        <p:nvSpPr>
          <p:cNvPr id="51" name="Управляющая кнопка: в конец 50">
            <a:hlinkClick r:id="rId4" highlightClick="1"/>
          </p:cNvPr>
          <p:cNvSpPr/>
          <p:nvPr/>
        </p:nvSpPr>
        <p:spPr>
          <a:xfrm>
            <a:off x="7092280" y="5373216"/>
            <a:ext cx="1643074" cy="432048"/>
          </a:xfrm>
          <a:prstGeom prst="actionButtonE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433" name="Picture 1" descr="V:\Алла\к нов.году2015\10computer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5301208"/>
            <a:ext cx="1428750" cy="742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0"/>
              </a:srgbClr>
            </a:gs>
            <a:gs pos="100000">
              <a:srgbClr val="99CCFF"/>
            </a:gs>
            <a:gs pos="9000">
              <a:srgbClr val="9966FF"/>
            </a:gs>
            <a:gs pos="61000">
              <a:srgbClr val="CC99FF">
                <a:alpha val="0"/>
              </a:srgbClr>
            </a:gs>
            <a:gs pos="95000">
              <a:srgbClr val="99CCFF"/>
            </a:gs>
            <a:gs pos="28000">
              <a:srgbClr val="CCCCF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Слепцова\Рабочий стол\Профориентация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185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8858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Принципы формирования  Единой коллекции ЦОР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        в системе профессионального образования: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/>
              <a:t>     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072066" y="1428736"/>
            <a:ext cx="4071934" cy="135732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предметно тематический принцип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-  совокупность элементарных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информационных источников и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источников сложной структуры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1285860"/>
            <a:ext cx="350046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Соответствие современным требованиям в системе современного профессионального образования</a:t>
            </a:r>
            <a:endParaRPr lang="ru-RU" b="1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000100" y="5286388"/>
            <a:ext cx="4572032" cy="114300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Соответствие требованиям работодателей в системе практического обучения учащихся</a:t>
            </a:r>
            <a:endParaRPr lang="ru-RU" b="1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57158" y="3214686"/>
            <a:ext cx="2428892" cy="35719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Доступность </a:t>
            </a:r>
            <a:endParaRPr lang="ru-RU" b="1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572264" y="3143248"/>
            <a:ext cx="2286016" cy="50006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Комплексность</a:t>
            </a:r>
            <a:endParaRPr lang="ru-RU" b="1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428992" y="3214686"/>
            <a:ext cx="2857520" cy="135732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Профессионально-творческая </a:t>
            </a:r>
          </a:p>
          <a:p>
            <a:pPr algn="ctr"/>
            <a:r>
              <a:rPr lang="ru-RU" b="1" dirty="0" smtClean="0"/>
              <a:t>компетентность</a:t>
            </a:r>
            <a:endParaRPr lang="ru-RU" b="1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357290" y="4214818"/>
            <a:ext cx="1785950" cy="571504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Объёмность </a:t>
            </a:r>
            <a:endParaRPr lang="ru-RU" b="1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715140" y="4429132"/>
            <a:ext cx="2214578" cy="7143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Качественность </a:t>
            </a:r>
            <a:endParaRPr lang="ru-RU" b="1" dirty="0"/>
          </a:p>
        </p:txBody>
      </p:sp>
      <p:sp>
        <p:nvSpPr>
          <p:cNvPr id="16" name="Управляющая кнопка: в конец 15">
            <a:hlinkClick r:id="rId3" highlightClick="1"/>
          </p:cNvPr>
          <p:cNvSpPr/>
          <p:nvPr/>
        </p:nvSpPr>
        <p:spPr>
          <a:xfrm>
            <a:off x="7092280" y="5877272"/>
            <a:ext cx="1571636" cy="500066"/>
          </a:xfrm>
          <a:prstGeom prst="actionButtonE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 descr="00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021288"/>
            <a:ext cx="285750" cy="2667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0"/>
              </a:srgbClr>
            </a:gs>
            <a:gs pos="100000">
              <a:srgbClr val="99CCFF"/>
            </a:gs>
            <a:gs pos="9000">
              <a:srgbClr val="9966FF"/>
            </a:gs>
            <a:gs pos="61000">
              <a:srgbClr val="CC99FF">
                <a:alpha val="0"/>
              </a:srgbClr>
            </a:gs>
            <a:gs pos="95000">
              <a:srgbClr val="99CCFF"/>
            </a:gs>
            <a:gs pos="28000">
              <a:srgbClr val="CCCCF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Слепцова\Рабочий стол\Профориентация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185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43042" y="357166"/>
            <a:ext cx="7281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Существуют различные виды классификаций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        ЦОР в среднем профессиональном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образовании: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1928802"/>
            <a:ext cx="5786478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Виды ЦОР по образовательно-методическим функциям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3357562"/>
            <a:ext cx="5857916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Классификация ЦОР в соответствии с традиционными формами обучения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34" y="5000636"/>
            <a:ext cx="5786478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Общая расширенная классификация ЦОР</a:t>
            </a:r>
            <a:endParaRPr lang="ru-RU" sz="2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28860" y="6143644"/>
            <a:ext cx="2143140" cy="3571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 другие …</a:t>
            </a:r>
            <a:endParaRPr lang="ru-RU" b="1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6786578" y="2071678"/>
            <a:ext cx="1500198" cy="428628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Управляющая кнопка: далее 15">
            <a:hlinkClick r:id="rId3" action="ppaction://hlinksldjump" highlightClick="1"/>
          </p:cNvPr>
          <p:cNvSpPr/>
          <p:nvPr/>
        </p:nvSpPr>
        <p:spPr>
          <a:xfrm>
            <a:off x="6786578" y="3643314"/>
            <a:ext cx="1571636" cy="500066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Управляющая кнопка: далее 16">
            <a:hlinkClick r:id="rId4" action="ppaction://hlinksldjump" highlightClick="1"/>
          </p:cNvPr>
          <p:cNvSpPr/>
          <p:nvPr/>
        </p:nvSpPr>
        <p:spPr>
          <a:xfrm>
            <a:off x="6929454" y="5214950"/>
            <a:ext cx="1500198" cy="428628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385" name="Picture 1" descr="V:\Алла\к нов.году2015\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165304"/>
            <a:ext cx="1162050" cy="323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0"/>
              </a:srgbClr>
            </a:gs>
            <a:gs pos="100000">
              <a:srgbClr val="99CCFF"/>
            </a:gs>
            <a:gs pos="9000">
              <a:srgbClr val="9966FF"/>
            </a:gs>
            <a:gs pos="61000">
              <a:srgbClr val="CC99FF">
                <a:alpha val="0"/>
              </a:srgbClr>
            </a:gs>
            <a:gs pos="95000">
              <a:srgbClr val="99CCFF"/>
            </a:gs>
            <a:gs pos="28000">
              <a:srgbClr val="CCCCF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Слепцова\Рабочий стол\Профориентация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185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m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85728"/>
            <a:ext cx="7643866" cy="5732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1214446" cy="357190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361" name="Picture 1" descr="V:\Алла\к нов.году2015\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949280"/>
            <a:ext cx="600075" cy="514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0"/>
              </a:srgbClr>
            </a:gs>
            <a:gs pos="100000">
              <a:srgbClr val="99CCFF"/>
            </a:gs>
            <a:gs pos="9000">
              <a:srgbClr val="9966FF"/>
            </a:gs>
            <a:gs pos="61000">
              <a:srgbClr val="CC99FF">
                <a:alpha val="0"/>
              </a:srgbClr>
            </a:gs>
            <a:gs pos="95000">
              <a:srgbClr val="99CCFF"/>
            </a:gs>
            <a:gs pos="28000">
              <a:srgbClr val="CCCCF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Слепцова\Рабочий стол\Профориентация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185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mg3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14290"/>
            <a:ext cx="7548614" cy="566146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7143768" y="6215082"/>
            <a:ext cx="1357322" cy="357190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337" name="Picture 1" descr="V:\Алла\к нов.году2015\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661248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0"/>
              </a:srgbClr>
            </a:gs>
            <a:gs pos="100000">
              <a:srgbClr val="99CCFF"/>
            </a:gs>
            <a:gs pos="9000">
              <a:srgbClr val="9966FF"/>
            </a:gs>
            <a:gs pos="61000">
              <a:srgbClr val="CC99FF">
                <a:alpha val="0"/>
              </a:srgbClr>
            </a:gs>
            <a:gs pos="95000">
              <a:srgbClr val="99CCFF"/>
            </a:gs>
            <a:gs pos="28000">
              <a:srgbClr val="CCCCF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Слепцова\Рабочий стол\Профориентация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185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4417_html_m6a893c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2421" y="285728"/>
            <a:ext cx="7727297" cy="538778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7215206" y="6143644"/>
            <a:ext cx="1357322" cy="428628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313" name="Picture 1" descr="V:\Алла\к нов.году2015\Button1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6021288"/>
            <a:ext cx="1333500" cy="400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0"/>
              </a:srgbClr>
            </a:gs>
            <a:gs pos="100000">
              <a:srgbClr val="99CCFF"/>
            </a:gs>
            <a:gs pos="9000">
              <a:srgbClr val="9966FF"/>
            </a:gs>
            <a:gs pos="61000">
              <a:srgbClr val="CC99FF">
                <a:alpha val="0"/>
              </a:srgbClr>
            </a:gs>
            <a:gs pos="95000">
              <a:srgbClr val="99CCFF"/>
            </a:gs>
            <a:gs pos="28000">
              <a:srgbClr val="CCCCF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Слепцова\Рабочий стол\Профориентация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185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14480" y="500042"/>
            <a:ext cx="6557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Актуальность использования ЦОР в начальном 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среднем профессиональном образовании: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1556792"/>
            <a:ext cx="3816424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Значительное повышение  интереса к обучению(повышение мотивации обучения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7984" y="1412776"/>
            <a:ext cx="4320480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Более качественное и ускоренное формирование  навыков самостоятельной  учебной деятельности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2852936"/>
            <a:ext cx="4104456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Значительное расширение и ускорение в освоении всех областей и разделов обучения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6016" y="2786058"/>
            <a:ext cx="4142264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Комплексное использование информационных технологий с другими учебными предметами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536" y="4149080"/>
            <a:ext cx="4104456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Помощь в усвоении учебного материала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9552" y="5085184"/>
            <a:ext cx="3603820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Повышение качества обучения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1472" y="5949280"/>
            <a:ext cx="3857652" cy="551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Формирование умений учебно-творческой деятельности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2303" name="Picture 15" descr="E:\к нов.году2015\4m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6072206"/>
            <a:ext cx="1905000" cy="962025"/>
          </a:xfrm>
          <a:prstGeom prst="rect">
            <a:avLst/>
          </a:prstGeom>
          <a:noFill/>
        </p:spPr>
      </p:pic>
      <p:sp>
        <p:nvSpPr>
          <p:cNvPr id="25" name="Скругленный прямоугольник 24"/>
          <p:cNvSpPr/>
          <p:nvPr/>
        </p:nvSpPr>
        <p:spPr>
          <a:xfrm>
            <a:off x="4857752" y="4143380"/>
            <a:ext cx="3929090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В значительной мере способствует процессу информатизации обучения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4876" y="5214950"/>
            <a:ext cx="421484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В значительной мере способствует процессу снижения загруженности преподавателя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9061</TotalTime>
  <Words>556</Words>
  <Application>Microsoft Office PowerPoint</Application>
  <PresentationFormat>Экран (4:3)</PresentationFormat>
  <Paragraphs>112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 Государственное бюджетное профессиональное образовательное учреждение Новосибирской области  «Новосибирский промышленно-энергетический колледж»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Государственное бюджетное профессиональное образовательное учреждение Новосибирской области  «Новосибирский промышленно-энергетический колледж»</dc:title>
  <cp:lastModifiedBy>АПреснецова</cp:lastModifiedBy>
  <cp:revision>16</cp:revision>
  <dcterms:created xsi:type="dcterms:W3CDTF">2013-06-11T02:18:25Z</dcterms:created>
  <dcterms:modified xsi:type="dcterms:W3CDTF">2018-01-30T02:51:24Z</dcterms:modified>
</cp:coreProperties>
</file>