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0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8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877888"/>
            <a:ext cx="4473575" cy="316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40275" cy="3511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212148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0450" y="4349750"/>
            <a:ext cx="4741863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8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84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7800" y="503238"/>
            <a:ext cx="1951038" cy="5722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513" y="503238"/>
            <a:ext cx="5703887" cy="5722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084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503238"/>
            <a:ext cx="78073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45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503238"/>
            <a:ext cx="78073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71513" y="1906588"/>
            <a:ext cx="3827462" cy="4319587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51375" y="1906588"/>
            <a:ext cx="3827463" cy="43195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9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0048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65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3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68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2508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908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368300" y="1717675"/>
            <a:ext cx="8775700" cy="5140325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525" cap="flat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503238"/>
            <a:ext cx="7807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5577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2160588"/>
            <a:ext cx="165100" cy="833437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106045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082551"/>
          </a:xfrm>
        </p:spPr>
        <p:txBody>
          <a:bodyPr/>
          <a:lstStyle/>
          <a:p>
            <a:pPr algn="r"/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Титова Маргарита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Вячеславна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ГАПОУ «Самарский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металлургический колледж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Самара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презентация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3402" y="1628800"/>
            <a:ext cx="660668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Экстремумы</a:t>
            </a:r>
          </a:p>
          <a:p>
            <a:pPr algn="ctr"/>
            <a:r>
              <a:rPr lang="ru-RU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функции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8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638800"/>
          </a:xfrm>
          <a:solidFill>
            <a:srgbClr val="3DEB3D"/>
          </a:solidFill>
          <a:effectLst>
            <a:outerShdw algn="ctr" rotWithShape="0">
              <a:srgbClr val="808080"/>
            </a:outerShdw>
          </a:effectLst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3200" dirty="0" smtClean="0"/>
              <a:t>Верно ли обратное утверждение:</a:t>
            </a:r>
            <a:br>
              <a:rPr lang="ru-RU" altLang="ru-RU" sz="3200" dirty="0" smtClean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dirty="0" smtClean="0"/>
              <a:t>если х= х</a:t>
            </a:r>
            <a:r>
              <a:rPr lang="ru-RU" altLang="ru-RU" baseline="-25000" dirty="0" smtClean="0"/>
              <a:t>0 </a:t>
            </a:r>
            <a:r>
              <a:rPr lang="ru-RU" altLang="ru-RU" dirty="0" smtClean="0"/>
              <a:t>критическая точка</a:t>
            </a:r>
            <a:br>
              <a:rPr lang="ru-RU" altLang="ru-RU" dirty="0" smtClean="0"/>
            </a:br>
            <a:r>
              <a:rPr lang="ru-RU" altLang="ru-RU" dirty="0" smtClean="0"/>
              <a:t> функции </a:t>
            </a:r>
            <a:r>
              <a:rPr lang="en-US" altLang="ru-RU" dirty="0" smtClean="0"/>
              <a:t>f(x)</a:t>
            </a:r>
            <a:r>
              <a:rPr lang="ru-RU" altLang="ru-RU" dirty="0" smtClean="0"/>
              <a:t>,</a:t>
            </a:r>
            <a:r>
              <a:rPr lang="en-US" altLang="ru-RU" dirty="0" smtClean="0"/>
              <a:t> </a:t>
            </a:r>
            <a:r>
              <a:rPr lang="ru-RU" altLang="ru-RU" dirty="0" smtClean="0"/>
              <a:t>то в этой точке функция имеет экстремум?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CC99"/>
          </a:solidFill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dirty="0" smtClean="0">
                <a:solidFill>
                  <a:srgbClr val="000000"/>
                </a:solidFill>
              </a:rPr>
              <a:t>Проанализируйте график данной функции.</a:t>
            </a:r>
            <a:br>
              <a:rPr lang="ru-RU" altLang="ru-RU" sz="1600" dirty="0" smtClean="0">
                <a:solidFill>
                  <a:srgbClr val="000000"/>
                </a:solidFill>
              </a:rPr>
            </a:br>
            <a:r>
              <a:rPr lang="ru-RU" altLang="ru-RU" sz="1600" dirty="0" smtClean="0">
                <a:solidFill>
                  <a:srgbClr val="000000"/>
                </a:solidFill>
              </a:rPr>
              <a:t>Какие точки графика обращают на себя  особое внимание? Почему?</a:t>
            </a:r>
            <a:br>
              <a:rPr lang="ru-RU" altLang="ru-RU" sz="1600" dirty="0" smtClean="0">
                <a:solidFill>
                  <a:srgbClr val="000000"/>
                </a:solidFill>
              </a:rPr>
            </a:br>
            <a:r>
              <a:rPr lang="ru-RU" altLang="ru-RU" sz="1600" dirty="0" smtClean="0">
                <a:solidFill>
                  <a:srgbClr val="000000"/>
                </a:solidFill>
              </a:rPr>
              <a:t>Сформулируйте свои выводы о поведении функции в этих точках графика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19625"/>
          </a:xfrm>
        </p:spPr>
        <p:txBody>
          <a:bodyPr lIns="90000" tIns="46800" rIns="90000" bIns="46800"/>
          <a:lstStyle/>
          <a:p>
            <a:pPr eaLnBrk="1"/>
            <a:endParaRPr lang="ru-RU" altLang="ru-RU" smtClean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457200" y="1524000"/>
            <a:ext cx="8229600" cy="5029200"/>
          </a:xfrm>
          <a:prstGeom prst="rect">
            <a:avLst/>
          </a:prstGeom>
          <a:solidFill>
            <a:srgbClr val="FFCCFF">
              <a:alpha val="27843"/>
            </a:srgbClr>
          </a:solidFill>
          <a:ln w="2844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457200" y="1600200"/>
            <a:ext cx="83820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 flipV="1">
            <a:off x="4267200" y="1827213"/>
            <a:ext cx="1588" cy="45751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1676400" y="4267200"/>
            <a:ext cx="5105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7" name="Freeform 8"/>
          <p:cNvSpPr>
            <a:spLocks noChangeArrowheads="1"/>
          </p:cNvSpPr>
          <p:nvPr/>
        </p:nvSpPr>
        <p:spPr bwMode="auto">
          <a:xfrm>
            <a:off x="4495800" y="3352800"/>
            <a:ext cx="1828800" cy="3048000"/>
          </a:xfrm>
          <a:custGeom>
            <a:avLst/>
            <a:gdLst>
              <a:gd name="T0" fmla="*/ 0 w 720"/>
              <a:gd name="T1" fmla="*/ 2016 h 2016"/>
              <a:gd name="T2" fmla="*/ 96 w 720"/>
              <a:gd name="T3" fmla="*/ 432 h 2016"/>
              <a:gd name="T4" fmla="*/ 480 w 720"/>
              <a:gd name="T5" fmla="*/ 192 h 2016"/>
              <a:gd name="T6" fmla="*/ 720 w 720"/>
              <a:gd name="T7" fmla="*/ 0 h 20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016"/>
              <a:gd name="T14" fmla="*/ 720 w 720"/>
              <a:gd name="T15" fmla="*/ 2016 h 20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016">
                <a:moveTo>
                  <a:pt x="0" y="2016"/>
                </a:moveTo>
                <a:cubicBezTo>
                  <a:pt x="8" y="1376"/>
                  <a:pt x="16" y="736"/>
                  <a:pt x="96" y="432"/>
                </a:cubicBezTo>
                <a:cubicBezTo>
                  <a:pt x="176" y="128"/>
                  <a:pt x="376" y="264"/>
                  <a:pt x="480" y="192"/>
                </a:cubicBezTo>
                <a:cubicBezTo>
                  <a:pt x="584" y="120"/>
                  <a:pt x="672" y="32"/>
                  <a:pt x="720" y="0"/>
                </a:cubicBezTo>
              </a:path>
            </a:pathLst>
          </a:custGeom>
          <a:noFill/>
          <a:ln w="9360" cap="flat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 flipV="1">
            <a:off x="4876800" y="762000"/>
            <a:ext cx="2895600" cy="25908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</a:path>
            </a:pathLst>
          </a:custGeom>
          <a:noFill/>
          <a:ln w="9360" cap="sq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>
            <a:off x="5410200" y="3733800"/>
            <a:ext cx="158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>
            <a:off x="5257800" y="3733800"/>
            <a:ext cx="1588" cy="5334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6324600" y="3352800"/>
            <a:ext cx="1588" cy="9144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5111750" y="4191000"/>
            <a:ext cx="3683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  <a:r>
              <a:rPr lang="ru-RU" altLang="ru-RU" baseline="-25000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6180138" y="4191000"/>
            <a:ext cx="3683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  <a:r>
              <a:rPr lang="ru-RU" altLang="ru-RU" baseline="-25000">
                <a:solidFill>
                  <a:srgbClr val="000000"/>
                </a:solidFill>
                <a:ea typeface="Droid Sans" charset="0"/>
                <a:cs typeface="Droid Sans" charset="0"/>
              </a:rPr>
              <a:t>2</a:t>
            </a:r>
          </a:p>
        </p:txBody>
      </p:sp>
      <p:sp>
        <p:nvSpPr>
          <p:cNvPr id="12304" name="Text Box 15"/>
          <p:cNvSpPr txBox="1">
            <a:spLocks noChangeArrowheads="1"/>
          </p:cNvSpPr>
          <p:nvPr/>
        </p:nvSpPr>
        <p:spPr bwMode="auto">
          <a:xfrm>
            <a:off x="7697788" y="2133600"/>
            <a:ext cx="822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y=h(x)</a:t>
            </a:r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6615113" y="42275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x</a:t>
            </a:r>
          </a:p>
        </p:txBody>
      </p:sp>
      <p:sp>
        <p:nvSpPr>
          <p:cNvPr id="12306" name="Text Box 17"/>
          <p:cNvSpPr txBox="1">
            <a:spLocks noChangeArrowheads="1"/>
          </p:cNvSpPr>
          <p:nvPr/>
        </p:nvSpPr>
        <p:spPr bwMode="auto">
          <a:xfrm>
            <a:off x="3963988" y="16764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90500"/>
            <a:ext cx="8610600" cy="1311275"/>
          </a:xfrm>
          <a:solidFill>
            <a:srgbClr val="FFCC99">
              <a:alpha val="81960"/>
            </a:srgbClr>
          </a:solidFill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smtClean="0">
                <a:solidFill>
                  <a:srgbClr val="000000"/>
                </a:solidFill>
              </a:rPr>
              <a:t>Вывод:</a:t>
            </a:r>
            <a:br>
              <a:rPr lang="ru-RU" altLang="ru-RU" sz="1600" smtClean="0">
                <a:solidFill>
                  <a:srgbClr val="000000"/>
                </a:solidFill>
              </a:rPr>
            </a:br>
            <a:r>
              <a:rPr lang="ru-RU" altLang="ru-RU" sz="1600" smtClean="0">
                <a:solidFill>
                  <a:srgbClr val="000000"/>
                </a:solidFill>
              </a:rPr>
              <a:t>У данной функции, как и у предыдущих функций, есть точки в которых производная либо равна 0, либо не существует, но ни одна из них не является точкой </a:t>
            </a:r>
            <a:r>
              <a:rPr lang="ru-RU" altLang="ru-RU" sz="1600" smtClean="0">
                <a:solidFill>
                  <a:srgbClr val="FF5050"/>
                </a:solidFill>
              </a:rPr>
              <a:t>экстремума</a:t>
            </a:r>
            <a:r>
              <a:rPr lang="ru-RU" altLang="ru-RU" sz="1600" smtClean="0">
                <a:solidFill>
                  <a:srgbClr val="000000"/>
                </a:solidFill>
              </a:rPr>
              <a:t>. </a:t>
            </a:r>
            <a:br>
              <a:rPr lang="ru-RU" altLang="ru-RU" sz="1600" smtClean="0">
                <a:solidFill>
                  <a:srgbClr val="000000"/>
                </a:solidFill>
              </a:rPr>
            </a:br>
            <a:r>
              <a:rPr lang="ru-RU" altLang="ru-RU" sz="1600" smtClean="0">
                <a:solidFill>
                  <a:srgbClr val="000000"/>
                </a:solidFill>
              </a:rPr>
              <a:t>Обратное  утверждение не верно.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  <a:solidFill>
            <a:srgbClr val="FFCCFF">
              <a:alpha val="27843"/>
            </a:srgbClr>
          </a:solidFill>
          <a:ln w="2844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1313" indent="-341313" eaLnBrk="1" hangingPunct="1">
              <a:lnSpc>
                <a:spcPct val="100000"/>
              </a:lnSpc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2400" smtClean="0">
              <a:ea typeface="Droid Sans" charset="0"/>
              <a:cs typeface="Droid Sans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 flipV="1">
            <a:off x="4267200" y="1827213"/>
            <a:ext cx="1588" cy="45751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1676400" y="4267200"/>
            <a:ext cx="5105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Freeform 7"/>
          <p:cNvSpPr>
            <a:spLocks noChangeArrowheads="1"/>
          </p:cNvSpPr>
          <p:nvPr/>
        </p:nvSpPr>
        <p:spPr bwMode="auto">
          <a:xfrm>
            <a:off x="4495800" y="3352800"/>
            <a:ext cx="1828800" cy="3048000"/>
          </a:xfrm>
          <a:custGeom>
            <a:avLst/>
            <a:gdLst>
              <a:gd name="T0" fmla="*/ 0 w 720"/>
              <a:gd name="T1" fmla="*/ 2016 h 2016"/>
              <a:gd name="T2" fmla="*/ 96 w 720"/>
              <a:gd name="T3" fmla="*/ 432 h 2016"/>
              <a:gd name="T4" fmla="*/ 480 w 720"/>
              <a:gd name="T5" fmla="*/ 192 h 2016"/>
              <a:gd name="T6" fmla="*/ 720 w 720"/>
              <a:gd name="T7" fmla="*/ 0 h 20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016"/>
              <a:gd name="T14" fmla="*/ 720 w 720"/>
              <a:gd name="T15" fmla="*/ 2016 h 20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016">
                <a:moveTo>
                  <a:pt x="0" y="2016"/>
                </a:moveTo>
                <a:cubicBezTo>
                  <a:pt x="8" y="1376"/>
                  <a:pt x="16" y="736"/>
                  <a:pt x="96" y="432"/>
                </a:cubicBezTo>
                <a:cubicBezTo>
                  <a:pt x="176" y="128"/>
                  <a:pt x="376" y="264"/>
                  <a:pt x="480" y="192"/>
                </a:cubicBezTo>
                <a:cubicBezTo>
                  <a:pt x="584" y="120"/>
                  <a:pt x="672" y="32"/>
                  <a:pt x="720" y="0"/>
                </a:cubicBezTo>
              </a:path>
            </a:pathLst>
          </a:custGeom>
          <a:noFill/>
          <a:ln w="9360" cap="flat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8"/>
          <p:cNvSpPr>
            <a:spLocks noChangeArrowheads="1"/>
          </p:cNvSpPr>
          <p:nvPr/>
        </p:nvSpPr>
        <p:spPr bwMode="auto">
          <a:xfrm flipV="1">
            <a:off x="4876800" y="762000"/>
            <a:ext cx="2895600" cy="25908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</a:path>
            </a:pathLst>
          </a:custGeom>
          <a:noFill/>
          <a:ln w="9360" cap="sq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5410200" y="3733800"/>
            <a:ext cx="158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>
            <a:off x="5257800" y="3733800"/>
            <a:ext cx="1588" cy="5334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1"/>
          <p:cNvSpPr>
            <a:spLocks noChangeShapeType="1"/>
          </p:cNvSpPr>
          <p:nvPr/>
        </p:nvSpPr>
        <p:spPr bwMode="auto">
          <a:xfrm>
            <a:off x="6324600" y="3352800"/>
            <a:ext cx="1588" cy="9144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5111750" y="4191000"/>
            <a:ext cx="3683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  <a:r>
              <a:rPr lang="ru-RU" altLang="ru-RU" baseline="-25000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6180138" y="4191000"/>
            <a:ext cx="3683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  <a:r>
              <a:rPr lang="ru-RU" altLang="ru-RU" baseline="-25000">
                <a:solidFill>
                  <a:srgbClr val="000000"/>
                </a:solidFill>
                <a:ea typeface="Droid Sans" charset="0"/>
                <a:cs typeface="Droid Sans" charset="0"/>
              </a:rPr>
              <a:t>2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7697788" y="2133600"/>
            <a:ext cx="822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y=h(x)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6615113" y="42275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x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3963988" y="16764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 rot="-5400000">
            <a:off x="5646738" y="4946650"/>
            <a:ext cx="1144587" cy="24606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000">
                <a:solidFill>
                  <a:srgbClr val="000000"/>
                </a:solidFill>
                <a:ea typeface="Droid Sans" charset="0"/>
                <a:cs typeface="Droid Sans" charset="0"/>
              </a:rPr>
              <a:t>точка излома</a:t>
            </a: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 rot="-5400000">
            <a:off x="4658519" y="4942681"/>
            <a:ext cx="1139825" cy="24606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000">
                <a:solidFill>
                  <a:srgbClr val="000000"/>
                </a:solidFill>
                <a:ea typeface="Droid Sans" charset="0"/>
                <a:cs typeface="Droid Sans" charset="0"/>
              </a:rPr>
              <a:t>точка перегиба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5897562"/>
          </a:xfrm>
          <a:gradFill rotWithShape="0">
            <a:gsLst>
              <a:gs pos="0">
                <a:srgbClr val="75755E"/>
              </a:gs>
              <a:gs pos="100000">
                <a:srgbClr val="FFFFCC"/>
              </a:gs>
            </a:gsLst>
            <a:lin ang="5400000" scaled="1"/>
          </a:gradFill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dirty="0" smtClean="0"/>
              <a:t>При каких условиях критическая точка будет  является точкой экстремума?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90600"/>
            <a:ext cx="31242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5819775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0" y="4343400"/>
            <a:ext cx="9144000" cy="1922463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ea typeface="Droid Sans" charset="0"/>
                <a:cs typeface="Droid Sans" charset="0"/>
              </a:rPr>
              <a:t>обращая внимание на характер монотонности каждой  функции при переходе через ее критические точки и сделайте вывод при каких условиях критическая точка функции будет точкой </a:t>
            </a:r>
            <a:r>
              <a:rPr lang="ru-RU" altLang="ru-RU" sz="2400" u="sng" dirty="0">
                <a:solidFill>
                  <a:srgbClr val="000000"/>
                </a:solidFill>
                <a:ea typeface="Droid Sans" charset="0"/>
                <a:cs typeface="Droid Sans" charset="0"/>
              </a:rPr>
              <a:t>экстремума</a:t>
            </a:r>
            <a:r>
              <a:rPr lang="ru-RU" altLang="ru-RU" sz="2400" dirty="0">
                <a:solidFill>
                  <a:srgbClr val="000000"/>
                </a:solidFill>
                <a:ea typeface="Droid Sans" charset="0"/>
                <a:cs typeface="Droid Sans" charset="0"/>
              </a:rPr>
              <a:t>.</a:t>
            </a:r>
          </a:p>
          <a:p>
            <a:pPr eaLnBrk="1" hangingPunct="1">
              <a:buClrTx/>
              <a:buFontTx/>
              <a:buNone/>
            </a:pPr>
            <a:endParaRPr lang="en-US" altLang="ru-RU" sz="2400" dirty="0">
              <a:solidFill>
                <a:srgbClr val="000000"/>
              </a:solidFill>
              <a:ea typeface="Droid Sans" charset="0"/>
              <a:cs typeface="Droid Sans" charset="0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0" y="188913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0" y="265113"/>
            <a:ext cx="9144000" cy="733425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algn="ctr" eaLnBrk="1" hangingPunct="1">
              <a:buClrTx/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ea typeface="Droid Sans" charset="0"/>
                <a:cs typeface="Droid Sans" charset="0"/>
              </a:rPr>
              <a:t>Проанализируйте еще раз графики  данных функций,</a:t>
            </a:r>
          </a:p>
        </p:txBody>
      </p:sp>
      <p:pic>
        <p:nvPicPr>
          <p:cNvPr id="1536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2971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9" name="Picture 8"/>
          <p:cNvPicPr>
            <a:picLocks noChangeAspect="1" noChangeArrowheads="1"/>
          </p:cNvPicPr>
          <p:nvPr/>
        </p:nvPicPr>
        <p:blipFill>
          <a:blip r:embed="rId5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90600"/>
            <a:ext cx="3048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5946775"/>
          </a:xfrm>
          <a:solidFill>
            <a:srgbClr val="FFFFCC"/>
          </a:solidFill>
        </p:spPr>
        <p:txBody>
          <a:bodyPr lIns="90000" tIns="46800" rIns="90000" bIns="46800" anchor="t"/>
          <a:lstStyle/>
          <a:p>
            <a:pPr eaLnBrk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2400" dirty="0" smtClean="0">
                <a:solidFill>
                  <a:srgbClr val="000000"/>
                </a:solidFill>
              </a:rPr>
              <a:t>                             </a:t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r>
              <a:rPr lang="ru-RU" altLang="ru-RU" sz="2400" dirty="0" smtClean="0">
                <a:solidFill>
                  <a:srgbClr val="000000"/>
                </a:solidFill>
              </a:rPr>
              <a:t>Выводы: </a:t>
            </a:r>
            <a:r>
              <a:rPr lang="ru-RU" altLang="ru-RU" sz="2400" dirty="0" smtClean="0">
                <a:solidFill>
                  <a:srgbClr val="000000"/>
                </a:solidFill>
              </a:rPr>
              <a:t/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r>
              <a:rPr lang="ru-RU" altLang="ru-RU" sz="2400" dirty="0" smtClean="0">
                <a:solidFill>
                  <a:srgbClr val="000000"/>
                </a:solidFill>
              </a:rPr>
              <a:t/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r>
              <a:rPr lang="ru-RU" altLang="ru-RU" sz="2400" dirty="0" smtClean="0">
                <a:solidFill>
                  <a:srgbClr val="000000"/>
                </a:solidFill>
              </a:rPr>
              <a:t>1. если </a:t>
            </a:r>
            <a:r>
              <a:rPr lang="ru-RU" altLang="ru-RU" sz="2400" dirty="0" smtClean="0">
                <a:solidFill>
                  <a:srgbClr val="000000"/>
                </a:solidFill>
              </a:rPr>
              <a:t>при переходе через критическую точку графика монотонность функции изменяется, (т.е. </a:t>
            </a:r>
            <a:r>
              <a:rPr lang="ru-RU" altLang="ru-RU" sz="2400" u="sng" dirty="0" smtClean="0">
                <a:solidFill>
                  <a:srgbClr val="000000"/>
                </a:solidFill>
              </a:rPr>
              <a:t>производная меняет свой знак</a:t>
            </a:r>
            <a:r>
              <a:rPr lang="ru-RU" altLang="ru-RU" sz="2400" dirty="0" smtClean="0">
                <a:solidFill>
                  <a:srgbClr val="000000"/>
                </a:solidFill>
              </a:rPr>
              <a:t> на противоположный), то такая критическая точка </a:t>
            </a:r>
            <a:r>
              <a:rPr lang="ru-RU" altLang="ru-RU" sz="2400" dirty="0" smtClean="0">
                <a:solidFill>
                  <a:srgbClr val="FF0066"/>
                </a:solidFill>
              </a:rPr>
              <a:t>будет</a:t>
            </a:r>
            <a:r>
              <a:rPr lang="ru-RU" altLang="ru-RU" sz="2400" dirty="0" smtClean="0">
                <a:solidFill>
                  <a:srgbClr val="000000"/>
                </a:solidFill>
              </a:rPr>
              <a:t> являться </a:t>
            </a:r>
            <a:r>
              <a:rPr lang="ru-RU" altLang="ru-RU" sz="2400" dirty="0" smtClean="0">
                <a:solidFill>
                  <a:srgbClr val="FF0066"/>
                </a:solidFill>
              </a:rPr>
              <a:t>точкой экстремума</a:t>
            </a:r>
            <a:r>
              <a:rPr lang="ru-RU" altLang="ru-RU" sz="2400" dirty="0" smtClean="0">
                <a:solidFill>
                  <a:srgbClr val="000000"/>
                </a:solidFill>
              </a:rPr>
              <a:t>; </a:t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r>
              <a:rPr lang="ru-RU" altLang="ru-RU" sz="2400" dirty="0" smtClean="0">
                <a:solidFill>
                  <a:srgbClr val="000000"/>
                </a:solidFill>
              </a:rPr>
              <a:t/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r>
              <a:rPr lang="ru-RU" altLang="ru-RU" sz="2400" dirty="0" smtClean="0">
                <a:solidFill>
                  <a:srgbClr val="000000"/>
                </a:solidFill>
              </a:rPr>
              <a:t>2. если </a:t>
            </a:r>
            <a:r>
              <a:rPr lang="ru-RU" altLang="ru-RU" sz="2400" dirty="0" smtClean="0">
                <a:solidFill>
                  <a:srgbClr val="000000"/>
                </a:solidFill>
              </a:rPr>
              <a:t>при переходе через критическую точку графика монотонность функции не изменяется, (т.е. </a:t>
            </a:r>
            <a:r>
              <a:rPr lang="ru-RU" altLang="ru-RU" sz="2400" u="sng" dirty="0" smtClean="0">
                <a:solidFill>
                  <a:srgbClr val="000000"/>
                </a:solidFill>
              </a:rPr>
              <a:t>производная не меняет свой знак</a:t>
            </a:r>
            <a:r>
              <a:rPr lang="ru-RU" altLang="ru-RU" sz="2400" dirty="0" smtClean="0">
                <a:solidFill>
                  <a:srgbClr val="000000"/>
                </a:solidFill>
              </a:rPr>
              <a:t> на противоположный), то такая критическая точка </a:t>
            </a:r>
            <a:r>
              <a:rPr lang="ru-RU" altLang="ru-RU" sz="2400" dirty="0" smtClean="0">
                <a:solidFill>
                  <a:srgbClr val="FF0066"/>
                </a:solidFill>
              </a:rPr>
              <a:t>не будет</a:t>
            </a:r>
            <a:r>
              <a:rPr lang="ru-RU" altLang="ru-RU" sz="2400" dirty="0" smtClean="0">
                <a:solidFill>
                  <a:srgbClr val="000000"/>
                </a:solidFill>
              </a:rPr>
              <a:t> являться </a:t>
            </a:r>
            <a:r>
              <a:rPr lang="ru-RU" altLang="ru-RU" sz="2400" dirty="0" smtClean="0">
                <a:solidFill>
                  <a:srgbClr val="FF0066"/>
                </a:solidFill>
              </a:rPr>
              <a:t>точкой экстремума.</a:t>
            </a:r>
            <a:br>
              <a:rPr lang="ru-RU" altLang="ru-RU" sz="2400" dirty="0" smtClean="0">
                <a:solidFill>
                  <a:srgbClr val="FF0066"/>
                </a:solidFill>
              </a:rPr>
            </a:br>
            <a:r>
              <a:rPr lang="ru-RU" altLang="ru-RU" sz="2400" dirty="0" smtClean="0">
                <a:solidFill>
                  <a:srgbClr val="000000"/>
                </a:solidFill>
              </a:rPr>
              <a:t/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endParaRPr lang="ru-RU" altLang="ru-RU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10600" cy="1143000"/>
          </a:xfrm>
          <a:solidFill>
            <a:srgbClr val="FFCC99">
              <a:alpha val="81960"/>
            </a:srgbClr>
          </a:solidFill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2000" dirty="0" smtClean="0"/>
              <a:t>Полученные, </a:t>
            </a:r>
            <a:r>
              <a:rPr lang="ru-RU" altLang="ru-RU" sz="2000" dirty="0" smtClean="0"/>
              <a:t>нами </a:t>
            </a:r>
            <a:r>
              <a:rPr lang="ru-RU" altLang="ru-RU" sz="2000" dirty="0" smtClean="0"/>
              <a:t>при рассуждении, выводы подтверждаются теоремой </a:t>
            </a:r>
            <a:br>
              <a:rPr lang="ru-RU" altLang="ru-RU" sz="2000" dirty="0" smtClean="0"/>
            </a:br>
            <a:r>
              <a:rPr lang="ru-RU" altLang="ru-RU" sz="2000" dirty="0" smtClean="0"/>
              <a:t>(</a:t>
            </a:r>
            <a:r>
              <a:rPr lang="ru-RU" altLang="ru-RU" sz="2000" i="1" dirty="0" smtClean="0"/>
              <a:t>достаточным</a:t>
            </a:r>
            <a:r>
              <a:rPr lang="ru-RU" altLang="ru-RU" sz="2000" dirty="0" smtClean="0"/>
              <a:t> условием существования экстремума функции): 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605463"/>
          </a:xfrm>
          <a:solidFill>
            <a:srgbClr val="FFCCFF">
              <a:alpha val="81175"/>
            </a:srgbClr>
          </a:solidFill>
          <a:ln w="2844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609600" indent="-608013" eaLnBrk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400" dirty="0" smtClean="0"/>
              <a:t>Пусть функция </a:t>
            </a:r>
            <a:r>
              <a:rPr lang="en-US" altLang="ru-RU" sz="2400" dirty="0" smtClean="0"/>
              <a:t>f(x)</a:t>
            </a:r>
            <a:r>
              <a:rPr lang="ru-RU" altLang="ru-RU" sz="2400" dirty="0" smtClean="0"/>
              <a:t> дифференцируема на интервале (</a:t>
            </a:r>
            <a:r>
              <a:rPr lang="en-US" altLang="ru-RU" sz="2400" dirty="0" smtClean="0"/>
              <a:t>a</a:t>
            </a:r>
            <a:r>
              <a:rPr lang="ru-RU" altLang="ru-RU" sz="2400" dirty="0" smtClean="0"/>
              <a:t>;</a:t>
            </a:r>
            <a:r>
              <a:rPr lang="en-US" altLang="ru-RU" sz="2400" dirty="0" smtClean="0"/>
              <a:t>b</a:t>
            </a:r>
            <a:r>
              <a:rPr lang="ru-RU" altLang="ru-RU" sz="2400" dirty="0" smtClean="0"/>
              <a:t>),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>
                <a:cs typeface="Arial" charset="0"/>
              </a:rPr>
              <a:t>є </a:t>
            </a:r>
            <a:r>
              <a:rPr lang="ru-RU" altLang="ru-RU" sz="2400" dirty="0" smtClean="0"/>
              <a:t>(</a:t>
            </a:r>
            <a:r>
              <a:rPr lang="en-US" altLang="ru-RU" sz="2400" dirty="0" smtClean="0"/>
              <a:t>a</a:t>
            </a:r>
            <a:r>
              <a:rPr lang="ru-RU" altLang="ru-RU" sz="2400" dirty="0" smtClean="0"/>
              <a:t>;</a:t>
            </a:r>
            <a:r>
              <a:rPr lang="en-US" altLang="ru-RU" sz="2400" dirty="0" smtClean="0"/>
              <a:t>b</a:t>
            </a:r>
            <a:r>
              <a:rPr lang="ru-RU" altLang="ru-RU" sz="2400" dirty="0" smtClean="0"/>
              <a:t>)и </a:t>
            </a:r>
            <a:r>
              <a:rPr lang="en-US" altLang="ru-RU" sz="2400" dirty="0" smtClean="0"/>
              <a:t>f</a:t>
            </a:r>
            <a:r>
              <a:rPr lang="en-US" altLang="ru-RU" sz="2400" b="1" baseline="50000" dirty="0" smtClean="0">
                <a:cs typeface="Arial" charset="0"/>
              </a:rPr>
              <a:t>'</a:t>
            </a:r>
            <a:r>
              <a:rPr lang="en-US" altLang="ru-RU" sz="2400" dirty="0" smtClean="0"/>
              <a:t>(</a:t>
            </a:r>
            <a:r>
              <a:rPr lang="ru-RU" altLang="ru-RU" sz="2400" dirty="0" smtClean="0"/>
              <a:t>х</a:t>
            </a:r>
            <a:r>
              <a:rPr lang="ru-RU" altLang="ru-RU" sz="2400" baseline="-25000" dirty="0" smtClean="0"/>
              <a:t>0</a:t>
            </a:r>
            <a:r>
              <a:rPr lang="en-US" altLang="ru-RU" sz="2400" dirty="0" smtClean="0"/>
              <a:t>)</a:t>
            </a:r>
            <a:r>
              <a:rPr lang="ru-RU" altLang="ru-RU" sz="2400" dirty="0" smtClean="0"/>
              <a:t>=0 или </a:t>
            </a:r>
            <a:r>
              <a:rPr lang="en-US" altLang="ru-RU" sz="2400" dirty="0" smtClean="0"/>
              <a:t>f</a:t>
            </a:r>
            <a:r>
              <a:rPr lang="en-US" altLang="ru-RU" sz="2400" b="1" baseline="50000" dirty="0" smtClean="0">
                <a:cs typeface="Arial" charset="0"/>
              </a:rPr>
              <a:t>'</a:t>
            </a:r>
            <a:r>
              <a:rPr lang="en-US" altLang="ru-RU" sz="2400" dirty="0" smtClean="0"/>
              <a:t>(</a:t>
            </a:r>
            <a:r>
              <a:rPr lang="ru-RU" altLang="ru-RU" sz="2400" dirty="0" smtClean="0"/>
              <a:t>х</a:t>
            </a:r>
            <a:r>
              <a:rPr lang="ru-RU" altLang="ru-RU" sz="2400" baseline="-25000" dirty="0" smtClean="0"/>
              <a:t>0</a:t>
            </a:r>
            <a:r>
              <a:rPr lang="en-US" altLang="ru-RU" sz="2400" dirty="0" smtClean="0"/>
              <a:t>)</a:t>
            </a:r>
            <a:r>
              <a:rPr lang="ru-RU" altLang="ru-RU" sz="2400" dirty="0" smtClean="0"/>
              <a:t>- не существует. Тогда:</a:t>
            </a:r>
          </a:p>
          <a:p>
            <a:pPr marL="609600" indent="-608013" eaLnBrk="1">
              <a:lnSpc>
                <a:spcPct val="100000"/>
              </a:lnSpc>
              <a:spcBef>
                <a:spcPts val="600"/>
              </a:spcBef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400" dirty="0" smtClean="0"/>
              <a:t>Если при переходе через критическую точку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/>
              <a:t>функции </a:t>
            </a:r>
            <a:r>
              <a:rPr lang="en-US" altLang="ru-RU" sz="2400" dirty="0" smtClean="0"/>
              <a:t>f(x)</a:t>
            </a:r>
            <a:r>
              <a:rPr lang="ru-RU" altLang="ru-RU" sz="2400" dirty="0" smtClean="0"/>
              <a:t> ее производная меняет знак с «+» на «-», то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/>
              <a:t>– точка максимума функции </a:t>
            </a:r>
            <a:r>
              <a:rPr lang="en-US" altLang="ru-RU" sz="2400" dirty="0" smtClean="0"/>
              <a:t>f(x)</a:t>
            </a:r>
            <a:r>
              <a:rPr lang="ru-RU" altLang="ru-RU" sz="2400" dirty="0" smtClean="0"/>
              <a:t>.</a:t>
            </a:r>
          </a:p>
          <a:p>
            <a:pPr marL="609600" indent="-608013" eaLnBrk="1">
              <a:lnSpc>
                <a:spcPct val="100000"/>
              </a:lnSpc>
              <a:spcBef>
                <a:spcPts val="600"/>
              </a:spcBef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400" dirty="0" smtClean="0"/>
              <a:t>Если при переходе через критическую точку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/>
              <a:t>функции </a:t>
            </a:r>
            <a:r>
              <a:rPr lang="en-US" altLang="ru-RU" sz="2400" dirty="0" smtClean="0"/>
              <a:t>f(x)</a:t>
            </a:r>
            <a:r>
              <a:rPr lang="ru-RU" altLang="ru-RU" sz="2400" dirty="0" smtClean="0"/>
              <a:t> ее производная меняет знак с «-» на «+», то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/>
              <a:t>– точка минимума функции </a:t>
            </a:r>
            <a:r>
              <a:rPr lang="en-US" altLang="ru-RU" sz="2400" dirty="0" smtClean="0"/>
              <a:t>f(x)</a:t>
            </a:r>
            <a:r>
              <a:rPr lang="ru-RU" altLang="ru-RU" sz="2400" dirty="0" smtClean="0"/>
              <a:t>.</a:t>
            </a:r>
          </a:p>
          <a:p>
            <a:pPr marL="609600" indent="-608013" eaLnBrk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400" dirty="0" smtClean="0"/>
              <a:t>3)     Если при переходе через критическую точку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/>
              <a:t>функции </a:t>
            </a:r>
            <a:r>
              <a:rPr lang="en-US" altLang="ru-RU" sz="2400" dirty="0" smtClean="0"/>
              <a:t>f(x)</a:t>
            </a:r>
            <a:r>
              <a:rPr lang="ru-RU" altLang="ru-RU" sz="2400" dirty="0" smtClean="0"/>
              <a:t> ее производная не меняет знака, то в точке х</a:t>
            </a:r>
            <a:r>
              <a:rPr lang="ru-RU" altLang="ru-RU" sz="2400" baseline="-25000" dirty="0" smtClean="0"/>
              <a:t>0 </a:t>
            </a:r>
            <a:r>
              <a:rPr lang="ru-RU" altLang="ru-RU" sz="2400" dirty="0" smtClean="0"/>
              <a:t> экстремума нет.</a:t>
            </a:r>
          </a:p>
          <a:p>
            <a:pPr marL="609600" indent="-608013" eaLnBrk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altLang="ru-RU" sz="2400" dirty="0" smtClean="0"/>
          </a:p>
          <a:p>
            <a:pPr marL="609600" indent="-608013" eaLnBrk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altLang="ru-RU" sz="24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33400" y="1676400"/>
            <a:ext cx="3276600" cy="838200"/>
          </a:xfrm>
          <a:prstGeom prst="rect">
            <a:avLst/>
          </a:prstGeom>
          <a:gradFill flip="none" rotWithShape="1">
            <a:gsLst>
              <a:gs pos="0">
                <a:srgbClr val="2F5E75">
                  <a:alpha val="75000"/>
                </a:srgbClr>
              </a:gs>
              <a:gs pos="50000">
                <a:srgbClr val="66CCFF"/>
              </a:gs>
              <a:gs pos="100000">
                <a:srgbClr val="2F5E75">
                  <a:alpha val="75000"/>
                </a:srgbClr>
              </a:gs>
            </a:gsLst>
            <a:path path="circle">
              <a:fillToRect l="50000" t="50000" r="50000" b="50000"/>
            </a:path>
            <a:tileRect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производная равна нулю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ru-RU" sz="1000" dirty="0">
                <a:solidFill>
                  <a:srgbClr val="000000"/>
                </a:solidFill>
                <a:ea typeface="Droid Sans" charset="0"/>
                <a:cs typeface="Droid Sans" charset="0"/>
              </a:rPr>
              <a:t>(</a:t>
            </a:r>
            <a:r>
              <a:rPr lang="ru-RU" altLang="ru-RU" sz="1000" dirty="0">
                <a:solidFill>
                  <a:srgbClr val="000000"/>
                </a:solidFill>
                <a:ea typeface="Droid Sans" charset="0"/>
                <a:cs typeface="Droid Sans" charset="0"/>
              </a:rPr>
              <a:t>стационарные точки)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895600" y="152400"/>
            <a:ext cx="3276600" cy="1143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tint val="66000"/>
                  <a:satMod val="160000"/>
                </a:schemeClr>
              </a:gs>
              <a:gs pos="50000">
                <a:schemeClr val="accent1">
                  <a:lumMod val="50000"/>
                  <a:tint val="44500"/>
                  <a:satMod val="160000"/>
                </a:schemeClr>
              </a:gs>
              <a:gs pos="100000">
                <a:schemeClr val="accent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ea typeface="Droid Sans" charset="0"/>
                <a:cs typeface="Droid Sans" charset="0"/>
              </a:rPr>
              <a:t>критические</a:t>
            </a:r>
            <a:r>
              <a:rPr lang="ru-RU" altLang="ru-RU" i="1" dirty="0">
                <a:solidFill>
                  <a:srgbClr val="000000"/>
                </a:solidFill>
                <a:ea typeface="Droid Sans" charset="0"/>
                <a:cs typeface="Droid Sans" charset="0"/>
              </a:rPr>
              <a:t> </a:t>
            </a:r>
            <a:r>
              <a:rPr lang="ru-RU" altLang="ru-RU" sz="2000" i="1" dirty="0">
                <a:solidFill>
                  <a:srgbClr val="000000"/>
                </a:solidFill>
                <a:ea typeface="Droid Sans" charset="0"/>
                <a:cs typeface="Droid Sans" charset="0"/>
              </a:rPr>
              <a:t>точки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105400" y="1676400"/>
            <a:ext cx="3276600" cy="838200"/>
          </a:xfrm>
          <a:prstGeom prst="rect">
            <a:avLst/>
          </a:prstGeom>
          <a:gradFill flip="none" rotWithShape="1">
            <a:gsLst>
              <a:gs pos="0">
                <a:srgbClr val="2F5E75">
                  <a:alpha val="75000"/>
                </a:srgbClr>
              </a:gs>
              <a:gs pos="50000">
                <a:srgbClr val="66CCFF"/>
              </a:gs>
              <a:gs pos="100000">
                <a:srgbClr val="2F5E75">
                  <a:alpha val="75000"/>
                </a:srgbClr>
              </a:gs>
            </a:gsLst>
            <a:path path="circle">
              <a:fillToRect l="50000" t="50000" r="50000" b="50000"/>
            </a:path>
            <a:tileRect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производная не существует</a:t>
            </a:r>
          </a:p>
        </p:txBody>
      </p:sp>
      <p:sp>
        <p:nvSpPr>
          <p:cNvPr id="19467" name="Rectangle 4"/>
          <p:cNvSpPr>
            <a:spLocks noChangeArrowheads="1"/>
          </p:cNvSpPr>
          <p:nvPr/>
        </p:nvSpPr>
        <p:spPr bwMode="auto">
          <a:xfrm>
            <a:off x="533400" y="2971800"/>
            <a:ext cx="1295400" cy="1676400"/>
          </a:xfrm>
          <a:prstGeom prst="rect">
            <a:avLst/>
          </a:prstGeom>
          <a:gradFill rotWithShape="0">
            <a:gsLst>
              <a:gs pos="0">
                <a:srgbClr val="985B98"/>
              </a:gs>
              <a:gs pos="50000">
                <a:srgbClr val="FF99FF"/>
              </a:gs>
              <a:gs pos="100000">
                <a:srgbClr val="985B98"/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1400" u="sng">
                <a:solidFill>
                  <a:srgbClr val="000000"/>
                </a:solidFill>
                <a:ea typeface="Droid Sans" charset="0"/>
                <a:cs typeface="Droid Sans" charset="0"/>
              </a:rPr>
              <a:t>максимума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«+» на «-»</a:t>
            </a:r>
          </a:p>
          <a:p>
            <a:pPr algn="ctr" eaLnBrk="1" hangingPunct="1">
              <a:buClrTx/>
              <a:buFontTx/>
              <a:buNone/>
            </a:pPr>
            <a:endParaRPr lang="ru-RU" altLang="ru-RU" sz="1400">
              <a:solidFill>
                <a:srgbClr val="000000"/>
              </a:solidFill>
              <a:ea typeface="Droid Sans" charset="0"/>
              <a:cs typeface="Droid Sans" charset="0"/>
            </a:endParaRPr>
          </a:p>
        </p:txBody>
      </p:sp>
      <p:sp>
        <p:nvSpPr>
          <p:cNvPr id="19468" name="Rectangle 5"/>
          <p:cNvSpPr>
            <a:spLocks noChangeArrowheads="1"/>
          </p:cNvSpPr>
          <p:nvPr/>
        </p:nvSpPr>
        <p:spPr bwMode="auto">
          <a:xfrm>
            <a:off x="1676400" y="3886200"/>
            <a:ext cx="1295400" cy="1676400"/>
          </a:xfrm>
          <a:prstGeom prst="rect">
            <a:avLst/>
          </a:prstGeom>
          <a:gradFill rotWithShape="0">
            <a:gsLst>
              <a:gs pos="0">
                <a:srgbClr val="00906C"/>
              </a:gs>
              <a:gs pos="50000">
                <a:srgbClr val="00CC99"/>
              </a:gs>
              <a:gs pos="100000">
                <a:srgbClr val="00906C"/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1400" u="sng">
                <a:solidFill>
                  <a:srgbClr val="000000"/>
                </a:solidFill>
                <a:ea typeface="Droid Sans" charset="0"/>
                <a:cs typeface="Droid Sans" charset="0"/>
              </a:rPr>
              <a:t>минимума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«-» на «+»</a:t>
            </a:r>
          </a:p>
          <a:p>
            <a:pPr algn="ctr" eaLnBrk="1" hangingPunct="1">
              <a:buClrTx/>
              <a:buFontTx/>
              <a:buNone/>
            </a:pPr>
            <a:endParaRPr lang="ru-RU" altLang="ru-RU" sz="1400">
              <a:solidFill>
                <a:srgbClr val="000000"/>
              </a:solidFill>
              <a:ea typeface="Droid Sans" charset="0"/>
              <a:cs typeface="Droid Sans" charset="0"/>
            </a:endParaRPr>
          </a:p>
        </p:txBody>
      </p:sp>
      <p:sp>
        <p:nvSpPr>
          <p:cNvPr id="19469" name="Rectangle 6"/>
          <p:cNvSpPr>
            <a:spLocks noChangeArrowheads="1"/>
          </p:cNvSpPr>
          <p:nvPr/>
        </p:nvSpPr>
        <p:spPr bwMode="auto">
          <a:xfrm>
            <a:off x="2819400" y="4953000"/>
            <a:ext cx="1219200" cy="1676400"/>
          </a:xfrm>
          <a:prstGeom prst="rect">
            <a:avLst/>
          </a:prstGeom>
          <a:gradFill rotWithShape="0">
            <a:gsLst>
              <a:gs pos="0">
                <a:srgbClr val="757546"/>
              </a:gs>
              <a:gs pos="50000">
                <a:srgbClr val="FFFF99"/>
              </a:gs>
              <a:gs pos="100000">
                <a:srgbClr val="757546"/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1400" u="sng">
                <a:solidFill>
                  <a:srgbClr val="000000"/>
                </a:solidFill>
                <a:ea typeface="Droid Sans" charset="0"/>
                <a:cs typeface="Droid Sans" charset="0"/>
              </a:rPr>
              <a:t>перегиба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знак 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не меняется</a:t>
            </a:r>
          </a:p>
        </p:txBody>
      </p:sp>
      <p:sp>
        <p:nvSpPr>
          <p:cNvPr id="19470" name="Line 7"/>
          <p:cNvSpPr>
            <a:spLocks noChangeShapeType="1"/>
          </p:cNvSpPr>
          <p:nvPr/>
        </p:nvSpPr>
        <p:spPr bwMode="auto">
          <a:xfrm>
            <a:off x="1143000" y="2514600"/>
            <a:ext cx="1588" cy="457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1" name="Line 8"/>
          <p:cNvSpPr>
            <a:spLocks noChangeShapeType="1"/>
          </p:cNvSpPr>
          <p:nvPr/>
        </p:nvSpPr>
        <p:spPr bwMode="auto">
          <a:xfrm>
            <a:off x="2286000" y="2514600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2" name="Line 9"/>
          <p:cNvSpPr>
            <a:spLocks noChangeShapeType="1"/>
          </p:cNvSpPr>
          <p:nvPr/>
        </p:nvSpPr>
        <p:spPr bwMode="auto">
          <a:xfrm>
            <a:off x="3429000" y="2514600"/>
            <a:ext cx="1588" cy="24384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3" name="Oval 10"/>
          <p:cNvSpPr>
            <a:spLocks noChangeArrowheads="1"/>
          </p:cNvSpPr>
          <p:nvPr/>
        </p:nvSpPr>
        <p:spPr bwMode="auto">
          <a:xfrm rot="2100000">
            <a:off x="-304800" y="3275013"/>
            <a:ext cx="5402263" cy="3059112"/>
          </a:xfrm>
          <a:prstGeom prst="ellipse">
            <a:avLst/>
          </a:prstGeom>
          <a:solidFill>
            <a:srgbClr val="66CCFF">
              <a:alpha val="21960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9474" name="Oval 11"/>
          <p:cNvSpPr>
            <a:spLocks noChangeArrowheads="1"/>
          </p:cNvSpPr>
          <p:nvPr/>
        </p:nvSpPr>
        <p:spPr bwMode="auto">
          <a:xfrm rot="2280000">
            <a:off x="4127500" y="3232150"/>
            <a:ext cx="5257800" cy="3059113"/>
          </a:xfrm>
          <a:prstGeom prst="ellipse">
            <a:avLst/>
          </a:prstGeom>
          <a:solidFill>
            <a:srgbClr val="66CCFF">
              <a:alpha val="21960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9475" name="Line 12"/>
          <p:cNvSpPr>
            <a:spLocks noChangeShapeType="1"/>
          </p:cNvSpPr>
          <p:nvPr/>
        </p:nvSpPr>
        <p:spPr bwMode="auto">
          <a:xfrm flipV="1">
            <a:off x="838200" y="3960813"/>
            <a:ext cx="304800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6" name="Line 13"/>
          <p:cNvSpPr>
            <a:spLocks noChangeShapeType="1"/>
          </p:cNvSpPr>
          <p:nvPr/>
        </p:nvSpPr>
        <p:spPr bwMode="auto">
          <a:xfrm>
            <a:off x="1219200" y="3962400"/>
            <a:ext cx="304800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7" name="Line 14"/>
          <p:cNvSpPr>
            <a:spLocks noChangeShapeType="1"/>
          </p:cNvSpPr>
          <p:nvPr/>
        </p:nvSpPr>
        <p:spPr bwMode="auto">
          <a:xfrm>
            <a:off x="1981200" y="4876800"/>
            <a:ext cx="304800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8" name="Line 15"/>
          <p:cNvSpPr>
            <a:spLocks noChangeShapeType="1"/>
          </p:cNvSpPr>
          <p:nvPr/>
        </p:nvSpPr>
        <p:spPr bwMode="auto">
          <a:xfrm flipV="1">
            <a:off x="2362200" y="4875213"/>
            <a:ext cx="304800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9" name="Rectangle 16"/>
          <p:cNvSpPr>
            <a:spLocks noChangeArrowheads="1"/>
          </p:cNvSpPr>
          <p:nvPr/>
        </p:nvSpPr>
        <p:spPr bwMode="auto">
          <a:xfrm>
            <a:off x="4953000" y="2971800"/>
            <a:ext cx="1295400" cy="1676400"/>
          </a:xfrm>
          <a:prstGeom prst="rect">
            <a:avLst/>
          </a:prstGeom>
          <a:gradFill rotWithShape="0">
            <a:gsLst>
              <a:gs pos="0">
                <a:srgbClr val="A362A3"/>
              </a:gs>
              <a:gs pos="50000">
                <a:srgbClr val="FF99FF"/>
              </a:gs>
              <a:gs pos="100000">
                <a:srgbClr val="A362A3"/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1400" u="sng">
                <a:solidFill>
                  <a:srgbClr val="000000"/>
                </a:solidFill>
                <a:ea typeface="Droid Sans" charset="0"/>
                <a:cs typeface="Droid Sans" charset="0"/>
              </a:rPr>
              <a:t>максимума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«+» на «-»</a:t>
            </a:r>
          </a:p>
          <a:p>
            <a:pPr algn="ctr" eaLnBrk="1" hangingPunct="1">
              <a:buClrTx/>
              <a:buFontTx/>
              <a:buNone/>
            </a:pPr>
            <a:endParaRPr lang="ru-RU" altLang="ru-RU" sz="1400">
              <a:solidFill>
                <a:srgbClr val="000000"/>
              </a:solidFill>
              <a:ea typeface="Droid Sans" charset="0"/>
              <a:cs typeface="Droid Sans" charset="0"/>
            </a:endParaRPr>
          </a:p>
        </p:txBody>
      </p:sp>
      <p:sp>
        <p:nvSpPr>
          <p:cNvPr id="19480" name="Rectangle 17"/>
          <p:cNvSpPr>
            <a:spLocks noChangeArrowheads="1"/>
          </p:cNvSpPr>
          <p:nvPr/>
        </p:nvSpPr>
        <p:spPr bwMode="auto">
          <a:xfrm>
            <a:off x="6096000" y="3886200"/>
            <a:ext cx="1295400" cy="1676400"/>
          </a:xfrm>
          <a:prstGeom prst="rect">
            <a:avLst/>
          </a:prstGeom>
          <a:gradFill rotWithShape="0">
            <a:gsLst>
              <a:gs pos="0">
                <a:srgbClr val="008765"/>
              </a:gs>
              <a:gs pos="50000">
                <a:srgbClr val="00CC99"/>
              </a:gs>
              <a:gs pos="100000">
                <a:srgbClr val="008765"/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1400" u="sng">
                <a:solidFill>
                  <a:srgbClr val="000000"/>
                </a:solidFill>
                <a:ea typeface="Droid Sans" charset="0"/>
                <a:cs typeface="Droid Sans" charset="0"/>
              </a:rPr>
              <a:t>минимума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«-» на «+»</a:t>
            </a:r>
          </a:p>
          <a:p>
            <a:pPr algn="ctr" eaLnBrk="1" hangingPunct="1">
              <a:buClrTx/>
              <a:buFontTx/>
              <a:buNone/>
            </a:pPr>
            <a:endParaRPr lang="ru-RU" altLang="ru-RU" sz="1400">
              <a:solidFill>
                <a:srgbClr val="000000"/>
              </a:solidFill>
              <a:ea typeface="Droid Sans" charset="0"/>
              <a:cs typeface="Droid Sans" charset="0"/>
            </a:endParaRPr>
          </a:p>
        </p:txBody>
      </p:sp>
      <p:sp>
        <p:nvSpPr>
          <p:cNvPr id="19481" name="Rectangle 18"/>
          <p:cNvSpPr>
            <a:spLocks noChangeArrowheads="1"/>
          </p:cNvSpPr>
          <p:nvPr/>
        </p:nvSpPr>
        <p:spPr bwMode="auto">
          <a:xfrm>
            <a:off x="7239000" y="4953000"/>
            <a:ext cx="1219200" cy="1676400"/>
          </a:xfrm>
          <a:prstGeom prst="rect">
            <a:avLst/>
          </a:prstGeom>
          <a:gradFill rotWithShape="0">
            <a:gsLst>
              <a:gs pos="0">
                <a:srgbClr val="757546"/>
              </a:gs>
              <a:gs pos="50000">
                <a:srgbClr val="FFFF99"/>
              </a:gs>
              <a:gs pos="100000">
                <a:srgbClr val="757546"/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1400" u="sng">
                <a:solidFill>
                  <a:srgbClr val="000000"/>
                </a:solidFill>
                <a:ea typeface="Droid Sans" charset="0"/>
                <a:cs typeface="Droid Sans" charset="0"/>
              </a:rPr>
              <a:t>излома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знак 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не меняется</a:t>
            </a:r>
          </a:p>
        </p:txBody>
      </p:sp>
      <p:sp>
        <p:nvSpPr>
          <p:cNvPr id="19482" name="Line 19"/>
          <p:cNvSpPr>
            <a:spLocks noChangeShapeType="1"/>
          </p:cNvSpPr>
          <p:nvPr/>
        </p:nvSpPr>
        <p:spPr bwMode="auto">
          <a:xfrm>
            <a:off x="5562600" y="2514600"/>
            <a:ext cx="1588" cy="457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3" name="Line 20"/>
          <p:cNvSpPr>
            <a:spLocks noChangeShapeType="1"/>
          </p:cNvSpPr>
          <p:nvPr/>
        </p:nvSpPr>
        <p:spPr bwMode="auto">
          <a:xfrm>
            <a:off x="6705600" y="2514600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4" name="Line 21"/>
          <p:cNvSpPr>
            <a:spLocks noChangeShapeType="1"/>
          </p:cNvSpPr>
          <p:nvPr/>
        </p:nvSpPr>
        <p:spPr bwMode="auto">
          <a:xfrm>
            <a:off x="7848600" y="2514600"/>
            <a:ext cx="1588" cy="24384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5" name="Text Box 22"/>
          <p:cNvSpPr txBox="1">
            <a:spLocks noChangeArrowheads="1"/>
          </p:cNvSpPr>
          <p:nvPr/>
        </p:nvSpPr>
        <p:spPr bwMode="auto">
          <a:xfrm>
            <a:off x="2057400" y="5867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9488" name="Text Box 25"/>
          <p:cNvSpPr txBox="1">
            <a:spLocks noChangeArrowheads="1"/>
          </p:cNvSpPr>
          <p:nvPr/>
        </p:nvSpPr>
        <p:spPr bwMode="auto">
          <a:xfrm>
            <a:off x="1981200" y="4191000"/>
            <a:ext cx="631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точка</a:t>
            </a:r>
          </a:p>
        </p:txBody>
      </p:sp>
      <p:sp>
        <p:nvSpPr>
          <p:cNvPr id="19489" name="Text Box 26"/>
          <p:cNvSpPr txBox="1">
            <a:spLocks noChangeArrowheads="1"/>
          </p:cNvSpPr>
          <p:nvPr/>
        </p:nvSpPr>
        <p:spPr bwMode="auto">
          <a:xfrm>
            <a:off x="838200" y="3276600"/>
            <a:ext cx="631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400" dirty="0">
                <a:solidFill>
                  <a:srgbClr val="000000"/>
                </a:solidFill>
                <a:ea typeface="Droid Sans" charset="0"/>
                <a:cs typeface="Droid Sans" charset="0"/>
              </a:rPr>
              <a:t>точка</a:t>
            </a:r>
          </a:p>
        </p:txBody>
      </p:sp>
      <p:sp>
        <p:nvSpPr>
          <p:cNvPr id="19490" name="Text Box 27"/>
          <p:cNvSpPr txBox="1">
            <a:spLocks noChangeArrowheads="1"/>
          </p:cNvSpPr>
          <p:nvPr/>
        </p:nvSpPr>
        <p:spPr bwMode="auto">
          <a:xfrm>
            <a:off x="3124200" y="5257800"/>
            <a:ext cx="631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точка</a:t>
            </a:r>
          </a:p>
        </p:txBody>
      </p:sp>
      <p:sp>
        <p:nvSpPr>
          <p:cNvPr id="19491" name="Text Box 28"/>
          <p:cNvSpPr txBox="1">
            <a:spLocks noChangeArrowheads="1"/>
          </p:cNvSpPr>
          <p:nvPr/>
        </p:nvSpPr>
        <p:spPr bwMode="auto">
          <a:xfrm>
            <a:off x="5257800" y="3276600"/>
            <a:ext cx="631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точка</a:t>
            </a:r>
          </a:p>
        </p:txBody>
      </p:sp>
      <p:sp>
        <p:nvSpPr>
          <p:cNvPr id="19492" name="Text Box 29"/>
          <p:cNvSpPr txBox="1">
            <a:spLocks noChangeArrowheads="1"/>
          </p:cNvSpPr>
          <p:nvPr/>
        </p:nvSpPr>
        <p:spPr bwMode="auto">
          <a:xfrm>
            <a:off x="6324600" y="4191000"/>
            <a:ext cx="631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точка</a:t>
            </a:r>
          </a:p>
        </p:txBody>
      </p:sp>
      <p:sp>
        <p:nvSpPr>
          <p:cNvPr id="19493" name="Text Box 30"/>
          <p:cNvSpPr txBox="1">
            <a:spLocks noChangeArrowheads="1"/>
          </p:cNvSpPr>
          <p:nvPr/>
        </p:nvSpPr>
        <p:spPr bwMode="auto">
          <a:xfrm>
            <a:off x="7543800" y="5257800"/>
            <a:ext cx="631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ea typeface="Droid Sans" charset="0"/>
                <a:cs typeface="Droid Sans" charset="0"/>
              </a:rPr>
              <a:t>точка</a:t>
            </a:r>
          </a:p>
        </p:txBody>
      </p:sp>
      <p:sp>
        <p:nvSpPr>
          <p:cNvPr id="19494" name="Line 31"/>
          <p:cNvSpPr>
            <a:spLocks noChangeShapeType="1"/>
          </p:cNvSpPr>
          <p:nvPr/>
        </p:nvSpPr>
        <p:spPr bwMode="auto">
          <a:xfrm flipV="1">
            <a:off x="6781800" y="4951413"/>
            <a:ext cx="304800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5" name="Line 32"/>
          <p:cNvSpPr>
            <a:spLocks noChangeShapeType="1"/>
          </p:cNvSpPr>
          <p:nvPr/>
        </p:nvSpPr>
        <p:spPr bwMode="auto">
          <a:xfrm flipV="1">
            <a:off x="5181600" y="4037013"/>
            <a:ext cx="304800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6" name="Line 33"/>
          <p:cNvSpPr>
            <a:spLocks noChangeShapeType="1"/>
          </p:cNvSpPr>
          <p:nvPr/>
        </p:nvSpPr>
        <p:spPr bwMode="auto">
          <a:xfrm>
            <a:off x="5562600" y="4038600"/>
            <a:ext cx="304800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7" name="Line 34"/>
          <p:cNvSpPr>
            <a:spLocks noChangeShapeType="1"/>
          </p:cNvSpPr>
          <p:nvPr/>
        </p:nvSpPr>
        <p:spPr bwMode="auto">
          <a:xfrm>
            <a:off x="6400800" y="4953000"/>
            <a:ext cx="304800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8" name="AutoShape 35"/>
          <p:cNvSpPr>
            <a:spLocks noChangeArrowheads="1"/>
          </p:cNvSpPr>
          <p:nvPr/>
        </p:nvSpPr>
        <p:spPr bwMode="auto">
          <a:xfrm rot="16200000" flipH="1">
            <a:off x="3582988" y="1524000"/>
            <a:ext cx="990600" cy="533400"/>
          </a:xfrm>
          <a:custGeom>
            <a:avLst/>
            <a:gdLst>
              <a:gd name="T0" fmla="*/ 709471 w 21600"/>
              <a:gd name="T1" fmla="*/ 0 h 21600"/>
              <a:gd name="T2" fmla="*/ 428343 w 21600"/>
              <a:gd name="T3" fmla="*/ 177800 h 21600"/>
              <a:gd name="T4" fmla="*/ 0 w 21600"/>
              <a:gd name="T5" fmla="*/ 446031 h 21600"/>
              <a:gd name="T6" fmla="*/ 424215 w 21600"/>
              <a:gd name="T7" fmla="*/ 533400 h 21600"/>
              <a:gd name="T8" fmla="*/ 848431 w 21600"/>
              <a:gd name="T9" fmla="*/ 370491 h 21600"/>
              <a:gd name="T10" fmla="*/ 990600 w 21600"/>
              <a:gd name="T11" fmla="*/ 1778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525 h 21600"/>
              <a:gd name="T20" fmla="*/ 185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70" y="0"/>
                </a:moveTo>
                <a:lnTo>
                  <a:pt x="9340" y="7200"/>
                </a:lnTo>
                <a:lnTo>
                  <a:pt x="12440" y="7200"/>
                </a:lnTo>
                <a:lnTo>
                  <a:pt x="12440" y="14525"/>
                </a:lnTo>
                <a:lnTo>
                  <a:pt x="0" y="14525"/>
                </a:lnTo>
                <a:lnTo>
                  <a:pt x="0" y="21600"/>
                </a:lnTo>
                <a:lnTo>
                  <a:pt x="18500" y="21600"/>
                </a:lnTo>
                <a:lnTo>
                  <a:pt x="18500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BBE0E3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99" name="AutoShape 36"/>
          <p:cNvSpPr>
            <a:spLocks noChangeArrowheads="1"/>
          </p:cNvSpPr>
          <p:nvPr/>
        </p:nvSpPr>
        <p:spPr bwMode="auto">
          <a:xfrm rot="5400000">
            <a:off x="4383088" y="1562100"/>
            <a:ext cx="990600" cy="457200"/>
          </a:xfrm>
          <a:custGeom>
            <a:avLst/>
            <a:gdLst>
              <a:gd name="T0" fmla="*/ 709471 w 21600"/>
              <a:gd name="T1" fmla="*/ 0 h 21600"/>
              <a:gd name="T2" fmla="*/ 428343 w 21600"/>
              <a:gd name="T3" fmla="*/ 152400 h 21600"/>
              <a:gd name="T4" fmla="*/ 0 w 21600"/>
              <a:gd name="T5" fmla="*/ 382312 h 21600"/>
              <a:gd name="T6" fmla="*/ 424215 w 21600"/>
              <a:gd name="T7" fmla="*/ 457200 h 21600"/>
              <a:gd name="T8" fmla="*/ 848431 w 21600"/>
              <a:gd name="T9" fmla="*/ 317563 h 21600"/>
              <a:gd name="T10" fmla="*/ 990600 w 21600"/>
              <a:gd name="T11" fmla="*/ 1524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525 h 21600"/>
              <a:gd name="T20" fmla="*/ 185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70" y="0"/>
                </a:moveTo>
                <a:lnTo>
                  <a:pt x="9340" y="7200"/>
                </a:lnTo>
                <a:lnTo>
                  <a:pt x="12440" y="7200"/>
                </a:lnTo>
                <a:lnTo>
                  <a:pt x="12440" y="14525"/>
                </a:lnTo>
                <a:lnTo>
                  <a:pt x="0" y="14525"/>
                </a:lnTo>
                <a:lnTo>
                  <a:pt x="0" y="21600"/>
                </a:lnTo>
                <a:lnTo>
                  <a:pt x="18500" y="21600"/>
                </a:lnTo>
                <a:lnTo>
                  <a:pt x="18500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BBE0E3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714375" y="500063"/>
            <a:ext cx="7807325" cy="1143000"/>
          </a:xfrm>
        </p:spPr>
        <p:txBody>
          <a:bodyPr/>
          <a:lstStyle/>
          <a:p>
            <a:pPr eaLnBrk="1"/>
            <a:r>
              <a:rPr lang="ru-RU" altLang="ru-RU" sz="2400" i="1" dirty="0" smtClean="0"/>
              <a:t>По графику определите точки экстремума функции, ответ обоснуйте.</a:t>
            </a:r>
            <a:br>
              <a:rPr lang="ru-RU" altLang="ru-RU" sz="2400" i="1" dirty="0" smtClean="0"/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dirty="0" smtClean="0"/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3" y="1143000"/>
            <a:ext cx="8643937" cy="2565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786188"/>
            <a:ext cx="2928938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 noTextEdit="1"/>
          </p:cNvSpPr>
          <p:nvPr>
            <p:ph type="clipArt"/>
          </p:nvPr>
        </p:nvSpPr>
        <p:spPr>
          <a:xfrm>
            <a:off x="533400" y="476672"/>
            <a:ext cx="4724400" cy="6096000"/>
          </a:xfrm>
        </p:spPr>
      </p:sp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381000" y="3962400"/>
            <a:ext cx="411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 flipV="1">
            <a:off x="2362200" y="1751013"/>
            <a:ext cx="1588" cy="4498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Freeform 4"/>
          <p:cNvSpPr>
            <a:spLocks noChangeArrowheads="1"/>
          </p:cNvSpPr>
          <p:nvPr/>
        </p:nvSpPr>
        <p:spPr bwMode="auto">
          <a:xfrm>
            <a:off x="1524000" y="2286000"/>
            <a:ext cx="2743200" cy="3886200"/>
          </a:xfrm>
          <a:custGeom>
            <a:avLst/>
            <a:gdLst>
              <a:gd name="T0" fmla="*/ 0 w 1728"/>
              <a:gd name="T1" fmla="*/ 2448 h 2448"/>
              <a:gd name="T2" fmla="*/ 192 w 1728"/>
              <a:gd name="T3" fmla="*/ 1056 h 2448"/>
              <a:gd name="T4" fmla="*/ 576 w 1728"/>
              <a:gd name="T5" fmla="*/ 1728 h 2448"/>
              <a:gd name="T6" fmla="*/ 1728 w 1728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448"/>
              <a:gd name="T14" fmla="*/ 1728 w 1728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448">
                <a:moveTo>
                  <a:pt x="0" y="2448"/>
                </a:moveTo>
                <a:cubicBezTo>
                  <a:pt x="48" y="1812"/>
                  <a:pt x="96" y="1176"/>
                  <a:pt x="192" y="1056"/>
                </a:cubicBezTo>
                <a:cubicBezTo>
                  <a:pt x="288" y="936"/>
                  <a:pt x="320" y="1904"/>
                  <a:pt x="576" y="1728"/>
                </a:cubicBezTo>
                <a:cubicBezTo>
                  <a:pt x="832" y="1552"/>
                  <a:pt x="1552" y="280"/>
                  <a:pt x="1728" y="0"/>
                </a:cubicBezTo>
              </a:path>
            </a:pathLst>
          </a:custGeom>
          <a:noFill/>
          <a:ln w="936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2362200" y="4495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2819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24399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2668588" y="40386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20589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23622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20589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4268788" y="39624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2058988" y="16002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16017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title" idx="1"/>
          </p:nvPr>
        </p:nvSpPr>
        <p:spPr>
          <a:xfrm>
            <a:off x="457200" y="322499"/>
            <a:ext cx="8229600" cy="1133476"/>
          </a:xfrm>
        </p:spPr>
        <p:txBody>
          <a:bodyPr lIns="90000" tIns="46800" rIns="90000" bIns="46800" anchor="ctr"/>
          <a:lstStyle/>
          <a:p>
            <a:pPr algn="ctr" eaLnBrk="1">
              <a:defRPr/>
            </a:pPr>
            <a:r>
              <a:rPr lang="ru-RU" altLang="ru-RU" sz="2400" dirty="0">
                <a:ea typeface="Droid Sans" charset="0"/>
                <a:cs typeface="Droid Sans" charset="0"/>
              </a:rPr>
              <a:t>Рассмотрите график некоторой функции, изображенный на данном рисунке</a:t>
            </a:r>
            <a:endParaRPr lang="ru-RU" sz="2400" dirty="0" smtClean="0"/>
          </a:p>
        </p:txBody>
      </p:sp>
      <p:sp>
        <p:nvSpPr>
          <p:cNvPr id="3089" name="Text Box 16"/>
          <p:cNvSpPr txBox="1">
            <a:spLocks noChangeArrowheads="1"/>
          </p:cNvSpPr>
          <p:nvPr/>
        </p:nvSpPr>
        <p:spPr bwMode="auto">
          <a:xfrm>
            <a:off x="5562600" y="14478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90" name="Text Box 17"/>
          <p:cNvSpPr txBox="1">
            <a:spLocks noChangeArrowheads="1"/>
          </p:cNvSpPr>
          <p:nvPr/>
        </p:nvSpPr>
        <p:spPr bwMode="auto">
          <a:xfrm>
            <a:off x="5280025" y="16684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5307781" y="2059822"/>
            <a:ext cx="3368675" cy="424949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ru-RU" altLang="ru-RU" dirty="0" smtClean="0">
                <a:solidFill>
                  <a:srgbClr val="000000"/>
                </a:solidFill>
                <a:ea typeface="Droid Sans" charset="0"/>
                <a:cs typeface="Droid Sans" charset="0"/>
              </a:rPr>
              <a:t>Какие </a:t>
            </a: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точки графика обращают на себя  особое внимание? Почему?</a:t>
            </a: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Сформулируйте свои выводы о поведении функции в этих точках графика.</a:t>
            </a: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dirty="0">
              <a:solidFill>
                <a:srgbClr val="000000"/>
              </a:solidFill>
              <a:ea typeface="Droid Sans" charset="0"/>
              <a:cs typeface="Droid Sans" charset="0"/>
            </a:endParaRPr>
          </a:p>
        </p:txBody>
      </p:sp>
      <p:sp>
        <p:nvSpPr>
          <p:cNvPr id="3092" name="Rectangle 19"/>
          <p:cNvSpPr>
            <a:spLocks noChangeArrowheads="1"/>
          </p:cNvSpPr>
          <p:nvPr/>
        </p:nvSpPr>
        <p:spPr bwMode="auto">
          <a:xfrm>
            <a:off x="3963988" y="2590800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y=f(x)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800" decel="100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800" decel="100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00" decel="100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800" decel="100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1600200"/>
            <a:ext cx="8229600" cy="4619625"/>
          </a:xfrm>
        </p:spPr>
        <p:txBody>
          <a:bodyPr lIns="90000" tIns="46800" rIns="90000" bIns="46800" anchor="t"/>
          <a:lstStyle/>
          <a:p>
            <a:pPr eaLnBrk="1">
              <a:defRPr/>
            </a:pPr>
            <a:endParaRPr lang="ru-RU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5105400" y="533400"/>
            <a:ext cx="3581400" cy="6096000"/>
          </a:xfrm>
          <a:solidFill>
            <a:srgbClr val="FFCCFF"/>
          </a:solidFill>
        </p:spPr>
        <p:txBody>
          <a:bodyPr lIns="91440" tIns="45720" rIns="91440" bIns="45720" anchor="ctr"/>
          <a:lstStyle/>
          <a:p>
            <a:pPr marL="0" indent="0" eaLnBrk="1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ru-RU" altLang="ru-RU" sz="1400" b="1" dirty="0" smtClean="0">
                <a:solidFill>
                  <a:srgbClr val="333333"/>
                </a:solidFill>
              </a:rPr>
              <a:t>Выводы: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en-US" altLang="ru-RU" sz="1400" b="1" dirty="0" smtClean="0">
                <a:solidFill>
                  <a:srgbClr val="333333"/>
                </a:solidFill>
              </a:rPr>
              <a:t/>
            </a:r>
            <a:br>
              <a:rPr lang="en-US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>некоторые точки графика определяют его структуру: 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en-US" altLang="ru-RU" sz="1400" b="1" dirty="0" smtClean="0">
                <a:solidFill>
                  <a:srgbClr val="333333"/>
                </a:solidFill>
              </a:rPr>
              <a:t>1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)в одних точках графика функция достигает значение большее по сравнению с другими близлежащими точками, а в других – меньшее;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en-US" altLang="ru-RU" sz="1400" b="1" dirty="0" smtClean="0">
                <a:solidFill>
                  <a:srgbClr val="333333"/>
                </a:solidFill>
              </a:rPr>
              <a:t>2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) в этих точках графика происходит изменение характера монотонности функции: слева от такой точки графика функция убывает, а справа – возрастает ( или наоборот);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en-US" altLang="ru-RU" sz="1400" b="1" dirty="0" smtClean="0">
                <a:solidFill>
                  <a:srgbClr val="333333"/>
                </a:solidFill>
              </a:rPr>
              <a:t>3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) касательная в такой точке графика параллельна оси ОХ.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228600" y="332656"/>
            <a:ext cx="4876800" cy="60960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533400" y="4114800"/>
            <a:ext cx="411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 flipV="1">
            <a:off x="2514600" y="1827213"/>
            <a:ext cx="1588" cy="4498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Freeform 6"/>
          <p:cNvSpPr>
            <a:spLocks noChangeArrowheads="1"/>
          </p:cNvSpPr>
          <p:nvPr/>
        </p:nvSpPr>
        <p:spPr bwMode="auto">
          <a:xfrm>
            <a:off x="1676400" y="2438400"/>
            <a:ext cx="2743200" cy="3886200"/>
          </a:xfrm>
          <a:custGeom>
            <a:avLst/>
            <a:gdLst>
              <a:gd name="T0" fmla="*/ 0 w 1728"/>
              <a:gd name="T1" fmla="*/ 2448 h 2448"/>
              <a:gd name="T2" fmla="*/ 192 w 1728"/>
              <a:gd name="T3" fmla="*/ 1056 h 2448"/>
              <a:gd name="T4" fmla="*/ 576 w 1728"/>
              <a:gd name="T5" fmla="*/ 1728 h 2448"/>
              <a:gd name="T6" fmla="*/ 1728 w 1728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448"/>
              <a:gd name="T14" fmla="*/ 1728 w 1728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448">
                <a:moveTo>
                  <a:pt x="0" y="2448"/>
                </a:moveTo>
                <a:cubicBezTo>
                  <a:pt x="48" y="1812"/>
                  <a:pt x="96" y="1176"/>
                  <a:pt x="192" y="1056"/>
                </a:cubicBezTo>
                <a:cubicBezTo>
                  <a:pt x="288" y="936"/>
                  <a:pt x="320" y="1904"/>
                  <a:pt x="576" y="1728"/>
                </a:cubicBezTo>
                <a:cubicBezTo>
                  <a:pt x="832" y="1552"/>
                  <a:pt x="1552" y="280"/>
                  <a:pt x="1728" y="0"/>
                </a:cubicBezTo>
              </a:path>
            </a:pathLst>
          </a:custGeom>
          <a:noFill/>
          <a:ln w="936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2514600" y="46482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2971800" y="41148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2592388" y="33528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2820988" y="41910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4108" name="Text Box 11"/>
          <p:cNvSpPr txBox="1">
            <a:spLocks noChangeArrowheads="1"/>
          </p:cNvSpPr>
          <p:nvPr/>
        </p:nvSpPr>
        <p:spPr bwMode="auto">
          <a:xfrm>
            <a:off x="2211388" y="44196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>
            <a:off x="2514600" y="35052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2211388" y="40386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4111" name="Text Box 14"/>
          <p:cNvSpPr txBox="1">
            <a:spLocks noChangeArrowheads="1"/>
          </p:cNvSpPr>
          <p:nvPr/>
        </p:nvSpPr>
        <p:spPr bwMode="auto">
          <a:xfrm>
            <a:off x="4405313" y="40751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2211388" y="17526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1754188" y="37338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4114" name="Rectangle 17"/>
          <p:cNvSpPr>
            <a:spLocks noChangeArrowheads="1"/>
          </p:cNvSpPr>
          <p:nvPr/>
        </p:nvSpPr>
        <p:spPr bwMode="auto">
          <a:xfrm>
            <a:off x="609600" y="4270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15" name="Text Box 18"/>
          <p:cNvSpPr txBox="1">
            <a:spLocks noChangeArrowheads="1"/>
          </p:cNvSpPr>
          <p:nvPr/>
        </p:nvSpPr>
        <p:spPr bwMode="auto">
          <a:xfrm>
            <a:off x="4176713" y="2703513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y=f(x)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 noTextEdit="1"/>
          </p:cNvSpPr>
          <p:nvPr>
            <p:ph type="clipArt"/>
          </p:nvPr>
        </p:nvSpPr>
        <p:spPr>
          <a:xfrm>
            <a:off x="457200" y="1447800"/>
            <a:ext cx="4114800" cy="5181600"/>
          </a:xfrm>
        </p:spPr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48200" y="1447800"/>
            <a:ext cx="4114800" cy="5284788"/>
          </a:xfrm>
          <a:solidFill>
            <a:srgbClr val="FFFF66"/>
          </a:solidFill>
          <a:ln w="9360" cap="sq">
            <a:solidFill>
              <a:srgbClr val="FFFFCC"/>
            </a:solidFill>
            <a:miter lim="800000"/>
            <a:headEnd/>
            <a:tailEnd/>
          </a:ln>
        </p:spPr>
        <p:txBody>
          <a:bodyPr lIns="94680" tIns="51480" rIns="94680" bIns="51480"/>
          <a:lstStyle/>
          <a:p>
            <a:pPr eaLnBrk="1"/>
            <a:endParaRPr lang="ru-RU" altLang="ru-RU" dirty="0" smtClean="0"/>
          </a:p>
        </p:txBody>
      </p:sp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381000" y="3962400"/>
            <a:ext cx="411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 flipV="1">
            <a:off x="2362200" y="1674813"/>
            <a:ext cx="1588" cy="4498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Freeform 5"/>
          <p:cNvSpPr>
            <a:spLocks noChangeArrowheads="1"/>
          </p:cNvSpPr>
          <p:nvPr/>
        </p:nvSpPr>
        <p:spPr bwMode="auto">
          <a:xfrm>
            <a:off x="1524000" y="2286000"/>
            <a:ext cx="2743200" cy="3886200"/>
          </a:xfrm>
          <a:custGeom>
            <a:avLst/>
            <a:gdLst>
              <a:gd name="T0" fmla="*/ 0 w 1728"/>
              <a:gd name="T1" fmla="*/ 2448 h 2448"/>
              <a:gd name="T2" fmla="*/ 192 w 1728"/>
              <a:gd name="T3" fmla="*/ 1056 h 2448"/>
              <a:gd name="T4" fmla="*/ 576 w 1728"/>
              <a:gd name="T5" fmla="*/ 1728 h 2448"/>
              <a:gd name="T6" fmla="*/ 1728 w 1728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448"/>
              <a:gd name="T14" fmla="*/ 1728 w 1728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448">
                <a:moveTo>
                  <a:pt x="0" y="2448"/>
                </a:moveTo>
                <a:cubicBezTo>
                  <a:pt x="48" y="1812"/>
                  <a:pt x="96" y="1176"/>
                  <a:pt x="192" y="1056"/>
                </a:cubicBezTo>
                <a:cubicBezTo>
                  <a:pt x="288" y="936"/>
                  <a:pt x="320" y="1904"/>
                  <a:pt x="576" y="1728"/>
                </a:cubicBezTo>
                <a:cubicBezTo>
                  <a:pt x="832" y="1552"/>
                  <a:pt x="1552" y="280"/>
                  <a:pt x="1728" y="0"/>
                </a:cubicBezTo>
              </a:path>
            </a:pathLst>
          </a:custGeom>
          <a:noFill/>
          <a:ln w="936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Line 6"/>
          <p:cNvSpPr>
            <a:spLocks noChangeShapeType="1"/>
          </p:cNvSpPr>
          <p:nvPr/>
        </p:nvSpPr>
        <p:spPr bwMode="auto">
          <a:xfrm>
            <a:off x="2362200" y="4495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>
            <a:off x="2819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24399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668588" y="40386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20589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>
            <a:off x="23622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20589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42529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058988" y="16002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16017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flipV="1">
            <a:off x="6781800" y="1598613"/>
            <a:ext cx="1588" cy="47275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8" name="Line 17"/>
          <p:cNvSpPr>
            <a:spLocks noChangeShapeType="1"/>
          </p:cNvSpPr>
          <p:nvPr/>
        </p:nvSpPr>
        <p:spPr bwMode="auto">
          <a:xfrm>
            <a:off x="4648200" y="3962400"/>
            <a:ext cx="40386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9" name="Line 18"/>
          <p:cNvSpPr>
            <a:spLocks noChangeShapeType="1"/>
          </p:cNvSpPr>
          <p:nvPr/>
        </p:nvSpPr>
        <p:spPr bwMode="auto">
          <a:xfrm>
            <a:off x="61722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0" name="Line 19"/>
          <p:cNvSpPr>
            <a:spLocks noChangeShapeType="1"/>
          </p:cNvSpPr>
          <p:nvPr/>
        </p:nvSpPr>
        <p:spPr bwMode="auto">
          <a:xfrm>
            <a:off x="6781800" y="44196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1" name="Line 20"/>
          <p:cNvSpPr>
            <a:spLocks noChangeShapeType="1"/>
          </p:cNvSpPr>
          <p:nvPr/>
        </p:nvSpPr>
        <p:spPr bwMode="auto">
          <a:xfrm>
            <a:off x="7391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2" name="Line 21"/>
          <p:cNvSpPr>
            <a:spLocks noChangeShapeType="1"/>
          </p:cNvSpPr>
          <p:nvPr/>
        </p:nvSpPr>
        <p:spPr bwMode="auto">
          <a:xfrm>
            <a:off x="67818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3" name="AutoShape 22"/>
          <p:cNvSpPr>
            <a:spLocks noChangeArrowheads="1"/>
          </p:cNvSpPr>
          <p:nvPr/>
        </p:nvSpPr>
        <p:spPr bwMode="auto">
          <a:xfrm rot="10800000">
            <a:off x="6172200" y="2973388"/>
            <a:ext cx="1219200" cy="19812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</a:path>
            </a:pathLst>
          </a:cu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Line 23"/>
          <p:cNvSpPr>
            <a:spLocks noChangeShapeType="1"/>
          </p:cNvSpPr>
          <p:nvPr/>
        </p:nvSpPr>
        <p:spPr bwMode="auto">
          <a:xfrm flipV="1">
            <a:off x="6781800" y="2817813"/>
            <a:ext cx="1828800" cy="2136775"/>
          </a:xfrm>
          <a:prstGeom prst="line">
            <a:avLst/>
          </a:pr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5" name="Freeform 24"/>
          <p:cNvSpPr>
            <a:spLocks noChangeArrowheads="1"/>
          </p:cNvSpPr>
          <p:nvPr/>
        </p:nvSpPr>
        <p:spPr bwMode="auto">
          <a:xfrm>
            <a:off x="5181600" y="3962400"/>
            <a:ext cx="990600" cy="2133600"/>
          </a:xfrm>
          <a:custGeom>
            <a:avLst/>
            <a:gdLst>
              <a:gd name="T0" fmla="*/ 624 w 624"/>
              <a:gd name="T1" fmla="*/ 0 h 1344"/>
              <a:gd name="T2" fmla="*/ 384 w 624"/>
              <a:gd name="T3" fmla="*/ 1056 h 1344"/>
              <a:gd name="T4" fmla="*/ 0 w 624"/>
              <a:gd name="T5" fmla="*/ 1344 h 1344"/>
              <a:gd name="T6" fmla="*/ 0 60000 65536"/>
              <a:gd name="T7" fmla="*/ 0 60000 65536"/>
              <a:gd name="T8" fmla="*/ 0 60000 65536"/>
              <a:gd name="T9" fmla="*/ 0 w 624"/>
              <a:gd name="T10" fmla="*/ 0 h 1344"/>
              <a:gd name="T11" fmla="*/ 624 w 624"/>
              <a:gd name="T12" fmla="*/ 1344 h 1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344">
                <a:moveTo>
                  <a:pt x="624" y="0"/>
                </a:moveTo>
                <a:cubicBezTo>
                  <a:pt x="556" y="416"/>
                  <a:pt x="488" y="832"/>
                  <a:pt x="384" y="1056"/>
                </a:cubicBezTo>
                <a:cubicBezTo>
                  <a:pt x="280" y="1280"/>
                  <a:pt x="64" y="1296"/>
                  <a:pt x="0" y="1344"/>
                </a:cubicBezTo>
              </a:path>
            </a:pathLst>
          </a:custGeom>
          <a:noFill/>
          <a:ln w="9360" cap="sq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46" name="Text Box 25"/>
          <p:cNvSpPr txBox="1">
            <a:spLocks noChangeArrowheads="1"/>
          </p:cNvSpPr>
          <p:nvPr/>
        </p:nvSpPr>
        <p:spPr bwMode="auto">
          <a:xfrm>
            <a:off x="6478588" y="14478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5147" name="Text Box 26"/>
          <p:cNvSpPr txBox="1">
            <a:spLocks noChangeArrowheads="1"/>
          </p:cNvSpPr>
          <p:nvPr/>
        </p:nvSpPr>
        <p:spPr bwMode="auto">
          <a:xfrm>
            <a:off x="85201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5148" name="Text Box 27"/>
          <p:cNvSpPr txBox="1">
            <a:spLocks noChangeArrowheads="1"/>
          </p:cNvSpPr>
          <p:nvPr/>
        </p:nvSpPr>
        <p:spPr bwMode="auto">
          <a:xfrm>
            <a:off x="7164388" y="3962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5149" name="Text Box 28"/>
          <p:cNvSpPr txBox="1">
            <a:spLocks noChangeArrowheads="1"/>
          </p:cNvSpPr>
          <p:nvPr/>
        </p:nvSpPr>
        <p:spPr bwMode="auto">
          <a:xfrm>
            <a:off x="65547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5150" name="Text Box 29"/>
          <p:cNvSpPr txBox="1">
            <a:spLocks noChangeArrowheads="1"/>
          </p:cNvSpPr>
          <p:nvPr/>
        </p:nvSpPr>
        <p:spPr bwMode="auto">
          <a:xfrm>
            <a:off x="59451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5151" name="Text Box 30"/>
          <p:cNvSpPr txBox="1">
            <a:spLocks noChangeArrowheads="1"/>
          </p:cNvSpPr>
          <p:nvPr/>
        </p:nvSpPr>
        <p:spPr bwMode="auto">
          <a:xfrm>
            <a:off x="68595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5152" name="Text Box 31"/>
          <p:cNvSpPr txBox="1">
            <a:spLocks noChangeArrowheads="1"/>
          </p:cNvSpPr>
          <p:nvPr/>
        </p:nvSpPr>
        <p:spPr bwMode="auto">
          <a:xfrm>
            <a:off x="64785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7200" name="Rectangle 32"/>
          <p:cNvSpPr>
            <a:spLocks noGrp="1" noChangeArrowheads="1"/>
          </p:cNvSpPr>
          <p:nvPr>
            <p:ph type="title" idx="2"/>
          </p:nvPr>
        </p:nvSpPr>
        <p:spPr>
          <a:xfrm>
            <a:off x="457200" y="274638"/>
            <a:ext cx="8305800" cy="1143000"/>
          </a:xfrm>
          <a:solidFill>
            <a:srgbClr val="CCFFFF"/>
          </a:solidFill>
        </p:spPr>
        <p:txBody>
          <a:bodyPr lIns="90000" tIns="46800" rIns="90000" bIns="46800" anchor="ctr"/>
          <a:lstStyle/>
          <a:p>
            <a:pPr marL="0" indent="0" algn="ctr" eaLnBrk="1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b="1" dirty="0" smtClean="0">
                <a:solidFill>
                  <a:srgbClr val="333333"/>
                </a:solidFill>
              </a:rPr>
              <a:t/>
            </a:r>
            <a:br>
              <a:rPr lang="ru-RU" altLang="ru-RU" sz="1600" b="1" dirty="0" smtClean="0">
                <a:solidFill>
                  <a:srgbClr val="333333"/>
                </a:solidFill>
              </a:rPr>
            </a:br>
            <a:r>
              <a:rPr lang="ru-RU" altLang="ru-RU" sz="1600" b="1" dirty="0" smtClean="0">
                <a:solidFill>
                  <a:srgbClr val="333333"/>
                </a:solidFill>
              </a:rPr>
              <a:t>Сравните графики некоторых функций, изображенных на данных рисунках.</a:t>
            </a:r>
            <a:br>
              <a:rPr lang="ru-RU" altLang="ru-RU" sz="1600" b="1" dirty="0" smtClean="0">
                <a:solidFill>
                  <a:srgbClr val="333333"/>
                </a:solidFill>
              </a:rPr>
            </a:br>
            <a:r>
              <a:rPr lang="ru-RU" altLang="ru-RU" sz="1600" b="1" dirty="0" smtClean="0">
                <a:solidFill>
                  <a:srgbClr val="333333"/>
                </a:solidFill>
              </a:rPr>
              <a:t> </a:t>
            </a:r>
            <a:r>
              <a:rPr lang="ru-RU" altLang="ru-RU" sz="1600" b="1" dirty="0" smtClean="0"/>
              <a:t>Какие точки графиков  обращают на себя  особое внимание? Почему?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Сформулируйте свои выводы о поведении функции в этих точках графика.</a:t>
            </a:r>
            <a:br>
              <a:rPr lang="ru-RU" altLang="ru-RU" sz="1600" b="1" dirty="0" smtClean="0"/>
            </a:br>
            <a:endParaRPr lang="ru-RU" altLang="ru-RU" sz="1600" b="1" dirty="0" smtClean="0"/>
          </a:p>
        </p:txBody>
      </p:sp>
      <p:sp>
        <p:nvSpPr>
          <p:cNvPr id="5154" name="Text Box 33"/>
          <p:cNvSpPr txBox="1">
            <a:spLocks noChangeArrowheads="1"/>
          </p:cNvSpPr>
          <p:nvPr/>
        </p:nvSpPr>
        <p:spPr bwMode="auto">
          <a:xfrm>
            <a:off x="3811588" y="2819400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y=f(x)</a:t>
            </a:r>
          </a:p>
        </p:txBody>
      </p:sp>
      <p:sp>
        <p:nvSpPr>
          <p:cNvPr id="5155" name="Text Box 34"/>
          <p:cNvSpPr txBox="1">
            <a:spLocks noChangeArrowheads="1"/>
          </p:cNvSpPr>
          <p:nvPr/>
        </p:nvSpPr>
        <p:spPr bwMode="auto">
          <a:xfrm>
            <a:off x="5564188" y="5791200"/>
            <a:ext cx="822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y=g(x)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 noTextEdit="1"/>
          </p:cNvSpPr>
          <p:nvPr>
            <p:ph type="clipArt"/>
          </p:nvPr>
        </p:nvSpPr>
        <p:spPr>
          <a:xfrm>
            <a:off x="533400" y="2057400"/>
            <a:ext cx="4114800" cy="4648200"/>
          </a:xfrm>
        </p:spPr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48200" y="2133600"/>
            <a:ext cx="4114800" cy="4675188"/>
          </a:xfrm>
          <a:solidFill>
            <a:srgbClr val="FFFFCC"/>
          </a:solidFill>
          <a:ln w="9360" cap="sq">
            <a:solidFill>
              <a:srgbClr val="FFFFCC"/>
            </a:solidFill>
            <a:miter lim="800000"/>
            <a:headEnd/>
            <a:tailEnd/>
          </a:ln>
        </p:spPr>
        <p:txBody>
          <a:bodyPr lIns="94680" tIns="51480" rIns="94680" bIns="51480"/>
          <a:lstStyle/>
          <a:p>
            <a:pPr eaLnBrk="1"/>
            <a:endParaRPr lang="ru-RU" altLang="ru-RU" dirty="0" smtClean="0"/>
          </a:p>
        </p:txBody>
      </p:sp>
      <p:sp>
        <p:nvSpPr>
          <p:cNvPr id="6148" name="Line 3"/>
          <p:cNvSpPr>
            <a:spLocks noChangeShapeType="1"/>
          </p:cNvSpPr>
          <p:nvPr/>
        </p:nvSpPr>
        <p:spPr bwMode="auto">
          <a:xfrm>
            <a:off x="381000" y="3962400"/>
            <a:ext cx="411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 flipV="1">
            <a:off x="2362200" y="1674813"/>
            <a:ext cx="1588" cy="4498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0" name="Freeform 5"/>
          <p:cNvSpPr>
            <a:spLocks noChangeArrowheads="1"/>
          </p:cNvSpPr>
          <p:nvPr/>
        </p:nvSpPr>
        <p:spPr bwMode="auto">
          <a:xfrm>
            <a:off x="1524000" y="2286000"/>
            <a:ext cx="2743200" cy="3886200"/>
          </a:xfrm>
          <a:custGeom>
            <a:avLst/>
            <a:gdLst>
              <a:gd name="T0" fmla="*/ 0 w 1728"/>
              <a:gd name="T1" fmla="*/ 2448 h 2448"/>
              <a:gd name="T2" fmla="*/ 192 w 1728"/>
              <a:gd name="T3" fmla="*/ 1056 h 2448"/>
              <a:gd name="T4" fmla="*/ 576 w 1728"/>
              <a:gd name="T5" fmla="*/ 1728 h 2448"/>
              <a:gd name="T6" fmla="*/ 1728 w 1728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448"/>
              <a:gd name="T14" fmla="*/ 1728 w 1728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448">
                <a:moveTo>
                  <a:pt x="0" y="2448"/>
                </a:moveTo>
                <a:cubicBezTo>
                  <a:pt x="48" y="1812"/>
                  <a:pt x="96" y="1176"/>
                  <a:pt x="192" y="1056"/>
                </a:cubicBezTo>
                <a:cubicBezTo>
                  <a:pt x="288" y="936"/>
                  <a:pt x="320" y="1904"/>
                  <a:pt x="576" y="1728"/>
                </a:cubicBezTo>
                <a:cubicBezTo>
                  <a:pt x="832" y="1552"/>
                  <a:pt x="1552" y="280"/>
                  <a:pt x="1728" y="0"/>
                </a:cubicBezTo>
              </a:path>
            </a:pathLst>
          </a:custGeom>
          <a:noFill/>
          <a:ln w="936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2362200" y="4495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2819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24399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2668588" y="40386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20589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6156" name="Line 11"/>
          <p:cNvSpPr>
            <a:spLocks noChangeShapeType="1"/>
          </p:cNvSpPr>
          <p:nvPr/>
        </p:nvSpPr>
        <p:spPr bwMode="auto">
          <a:xfrm>
            <a:off x="23622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Text Box 12"/>
          <p:cNvSpPr txBox="1">
            <a:spLocks noChangeArrowheads="1"/>
          </p:cNvSpPr>
          <p:nvPr/>
        </p:nvSpPr>
        <p:spPr bwMode="auto">
          <a:xfrm>
            <a:off x="20589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42529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2058988" y="16002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16017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6161" name="Line 16"/>
          <p:cNvSpPr>
            <a:spLocks noChangeShapeType="1"/>
          </p:cNvSpPr>
          <p:nvPr/>
        </p:nvSpPr>
        <p:spPr bwMode="auto">
          <a:xfrm flipV="1">
            <a:off x="6781800" y="1598613"/>
            <a:ext cx="1588" cy="47275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Line 17"/>
          <p:cNvSpPr>
            <a:spLocks noChangeShapeType="1"/>
          </p:cNvSpPr>
          <p:nvPr/>
        </p:nvSpPr>
        <p:spPr bwMode="auto">
          <a:xfrm>
            <a:off x="4648200" y="3962400"/>
            <a:ext cx="40386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Line 18"/>
          <p:cNvSpPr>
            <a:spLocks noChangeShapeType="1"/>
          </p:cNvSpPr>
          <p:nvPr/>
        </p:nvSpPr>
        <p:spPr bwMode="auto">
          <a:xfrm>
            <a:off x="61722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Line 19"/>
          <p:cNvSpPr>
            <a:spLocks noChangeShapeType="1"/>
          </p:cNvSpPr>
          <p:nvPr/>
        </p:nvSpPr>
        <p:spPr bwMode="auto">
          <a:xfrm>
            <a:off x="6781800" y="44196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Line 20"/>
          <p:cNvSpPr>
            <a:spLocks noChangeShapeType="1"/>
          </p:cNvSpPr>
          <p:nvPr/>
        </p:nvSpPr>
        <p:spPr bwMode="auto">
          <a:xfrm>
            <a:off x="7391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Line 21"/>
          <p:cNvSpPr>
            <a:spLocks noChangeShapeType="1"/>
          </p:cNvSpPr>
          <p:nvPr/>
        </p:nvSpPr>
        <p:spPr bwMode="auto">
          <a:xfrm>
            <a:off x="67818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AutoShape 22"/>
          <p:cNvSpPr>
            <a:spLocks noChangeArrowheads="1"/>
          </p:cNvSpPr>
          <p:nvPr/>
        </p:nvSpPr>
        <p:spPr bwMode="auto">
          <a:xfrm rot="10800000">
            <a:off x="6172200" y="2973388"/>
            <a:ext cx="1219200" cy="19812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</a:path>
            </a:pathLst>
          </a:cu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8" name="Line 23"/>
          <p:cNvSpPr>
            <a:spLocks noChangeShapeType="1"/>
          </p:cNvSpPr>
          <p:nvPr/>
        </p:nvSpPr>
        <p:spPr bwMode="auto">
          <a:xfrm flipV="1">
            <a:off x="6781800" y="2817813"/>
            <a:ext cx="1828800" cy="2136775"/>
          </a:xfrm>
          <a:prstGeom prst="line">
            <a:avLst/>
          </a:pr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9" name="Freeform 24"/>
          <p:cNvSpPr>
            <a:spLocks noChangeArrowheads="1"/>
          </p:cNvSpPr>
          <p:nvPr/>
        </p:nvSpPr>
        <p:spPr bwMode="auto">
          <a:xfrm>
            <a:off x="5181600" y="3962400"/>
            <a:ext cx="990600" cy="2133600"/>
          </a:xfrm>
          <a:custGeom>
            <a:avLst/>
            <a:gdLst>
              <a:gd name="T0" fmla="*/ 624 w 624"/>
              <a:gd name="T1" fmla="*/ 0 h 1344"/>
              <a:gd name="T2" fmla="*/ 384 w 624"/>
              <a:gd name="T3" fmla="*/ 1056 h 1344"/>
              <a:gd name="T4" fmla="*/ 0 w 624"/>
              <a:gd name="T5" fmla="*/ 1344 h 1344"/>
              <a:gd name="T6" fmla="*/ 0 60000 65536"/>
              <a:gd name="T7" fmla="*/ 0 60000 65536"/>
              <a:gd name="T8" fmla="*/ 0 60000 65536"/>
              <a:gd name="T9" fmla="*/ 0 w 624"/>
              <a:gd name="T10" fmla="*/ 0 h 1344"/>
              <a:gd name="T11" fmla="*/ 624 w 624"/>
              <a:gd name="T12" fmla="*/ 1344 h 1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344">
                <a:moveTo>
                  <a:pt x="624" y="0"/>
                </a:moveTo>
                <a:cubicBezTo>
                  <a:pt x="556" y="416"/>
                  <a:pt x="488" y="832"/>
                  <a:pt x="384" y="1056"/>
                </a:cubicBezTo>
                <a:cubicBezTo>
                  <a:pt x="280" y="1280"/>
                  <a:pt x="64" y="1296"/>
                  <a:pt x="0" y="1344"/>
                </a:cubicBezTo>
              </a:path>
            </a:pathLst>
          </a:custGeom>
          <a:noFill/>
          <a:ln w="9360" cap="sq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70" name="Text Box 25"/>
          <p:cNvSpPr txBox="1">
            <a:spLocks noChangeArrowheads="1"/>
          </p:cNvSpPr>
          <p:nvPr/>
        </p:nvSpPr>
        <p:spPr bwMode="auto">
          <a:xfrm>
            <a:off x="6478588" y="14478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6171" name="Text Box 26"/>
          <p:cNvSpPr txBox="1">
            <a:spLocks noChangeArrowheads="1"/>
          </p:cNvSpPr>
          <p:nvPr/>
        </p:nvSpPr>
        <p:spPr bwMode="auto">
          <a:xfrm>
            <a:off x="85201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6172" name="Text Box 27"/>
          <p:cNvSpPr txBox="1">
            <a:spLocks noChangeArrowheads="1"/>
          </p:cNvSpPr>
          <p:nvPr/>
        </p:nvSpPr>
        <p:spPr bwMode="auto">
          <a:xfrm>
            <a:off x="7164388" y="3962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6173" name="Text Box 28"/>
          <p:cNvSpPr txBox="1">
            <a:spLocks noChangeArrowheads="1"/>
          </p:cNvSpPr>
          <p:nvPr/>
        </p:nvSpPr>
        <p:spPr bwMode="auto">
          <a:xfrm>
            <a:off x="65547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6174" name="Text Box 29"/>
          <p:cNvSpPr txBox="1">
            <a:spLocks noChangeArrowheads="1"/>
          </p:cNvSpPr>
          <p:nvPr/>
        </p:nvSpPr>
        <p:spPr bwMode="auto">
          <a:xfrm>
            <a:off x="59451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6175" name="Text Box 30"/>
          <p:cNvSpPr txBox="1">
            <a:spLocks noChangeArrowheads="1"/>
          </p:cNvSpPr>
          <p:nvPr/>
        </p:nvSpPr>
        <p:spPr bwMode="auto">
          <a:xfrm>
            <a:off x="68595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6176" name="Text Box 31"/>
          <p:cNvSpPr txBox="1">
            <a:spLocks noChangeArrowheads="1"/>
          </p:cNvSpPr>
          <p:nvPr/>
        </p:nvSpPr>
        <p:spPr bwMode="auto">
          <a:xfrm>
            <a:off x="64785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8224" name="Rectangle 32"/>
          <p:cNvSpPr>
            <a:spLocks noGrp="1" noChangeArrowheads="1"/>
          </p:cNvSpPr>
          <p:nvPr>
            <p:ph type="title" idx="2"/>
          </p:nvPr>
        </p:nvSpPr>
        <p:spPr>
          <a:xfrm>
            <a:off x="457200" y="152400"/>
            <a:ext cx="8305800" cy="1981200"/>
          </a:xfrm>
          <a:solidFill>
            <a:srgbClr val="FFCCCC"/>
          </a:solidFill>
        </p:spPr>
        <p:txBody>
          <a:bodyPr lIns="90000" tIns="46800" rIns="90000" bIns="46800" anchor="ctr"/>
          <a:lstStyle/>
          <a:p>
            <a:pPr marL="179388" indent="-177800" algn="ctr" eaLnBrk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400" b="1" dirty="0" smtClean="0">
                <a:solidFill>
                  <a:srgbClr val="333333"/>
                </a:solidFill>
              </a:rPr>
              <a:t>Сравнив графики функций, изображенные на данных рисунках, 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можно сделать 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следующие выводы: 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>1. эти графики имеют одни и те же уникальные точки, в которых функция достигает значение большее или меньшее по сравнению с другими близлежащими точками;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>2. происходит изменение характера монотонности функции: слева от такой точки графика функция убывает, а с другой – возрастает ( или наоборот);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>3. на графике, изображенном слева,  касательная в таких точках графика параллельна оси ОХ, а на графике, изображенном справа, в таких точках касательная  не существует.</a:t>
            </a:r>
          </a:p>
        </p:txBody>
      </p:sp>
      <p:sp>
        <p:nvSpPr>
          <p:cNvPr id="6178" name="Rectangle 33"/>
          <p:cNvSpPr>
            <a:spLocks noChangeArrowheads="1"/>
          </p:cNvSpPr>
          <p:nvPr/>
        </p:nvSpPr>
        <p:spPr bwMode="auto">
          <a:xfrm>
            <a:off x="3735388" y="2895600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y=f(x)</a:t>
            </a:r>
          </a:p>
        </p:txBody>
      </p:sp>
      <p:sp>
        <p:nvSpPr>
          <p:cNvPr id="6179" name="Text Box 34"/>
          <p:cNvSpPr txBox="1">
            <a:spLocks noChangeArrowheads="1"/>
          </p:cNvSpPr>
          <p:nvPr/>
        </p:nvSpPr>
        <p:spPr bwMode="auto">
          <a:xfrm>
            <a:off x="5622925" y="5675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180" name="Text Box 35"/>
          <p:cNvSpPr txBox="1">
            <a:spLocks noChangeArrowheads="1"/>
          </p:cNvSpPr>
          <p:nvPr/>
        </p:nvSpPr>
        <p:spPr bwMode="auto">
          <a:xfrm>
            <a:off x="5564188" y="5791200"/>
            <a:ext cx="822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y=g(x)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rotWithShape="0">
            <a:gsLst>
              <a:gs pos="0">
                <a:srgbClr val="FFFFFF"/>
              </a:gs>
              <a:gs pos="50000">
                <a:srgbClr val="FF0000"/>
              </a:gs>
              <a:gs pos="100000">
                <a:srgbClr val="FFFFFF"/>
              </a:gs>
            </a:gsLst>
            <a:lin ang="5400000" scaled="1"/>
          </a:gradFill>
          <a:ln w="9360" cap="sq">
            <a:solidFill>
              <a:srgbClr val="333399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mtClean="0">
                <a:solidFill>
                  <a:srgbClr val="0033CC"/>
                </a:solidFill>
              </a:rPr>
              <a:t>Точки</a:t>
            </a:r>
            <a:r>
              <a:rPr lang="ru-RU" altLang="ru-RU" smtClean="0"/>
              <a:t> </a:t>
            </a:r>
            <a:r>
              <a:rPr lang="ru-RU" altLang="ru-RU" smtClean="0">
                <a:solidFill>
                  <a:srgbClr val="0033CC"/>
                </a:solidFill>
              </a:rPr>
              <a:t>экстремума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52950"/>
          </a:xfrm>
          <a:solidFill>
            <a:srgbClr val="FFCCCC"/>
          </a:solidFill>
        </p:spPr>
        <p:txBody>
          <a:bodyPr lIns="90000" tIns="46800" rIns="90000" bIns="46800"/>
          <a:lstStyle/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dirty="0" smtClean="0"/>
              <a:t>Точка х</a:t>
            </a:r>
            <a:r>
              <a:rPr lang="ru-RU" altLang="ru-RU" sz="1600" baseline="-25000" dirty="0" smtClean="0"/>
              <a:t>0 </a:t>
            </a:r>
            <a:r>
              <a:rPr lang="ru-RU" altLang="ru-RU" sz="1600" dirty="0" smtClean="0"/>
              <a:t>называется </a:t>
            </a:r>
            <a:r>
              <a:rPr lang="ru-RU" altLang="ru-RU" sz="1800" i="1" dirty="0" smtClean="0">
                <a:solidFill>
                  <a:srgbClr val="FF0000"/>
                </a:solidFill>
              </a:rPr>
              <a:t>точкой максимума функции</a:t>
            </a:r>
            <a:r>
              <a:rPr lang="ru-RU" altLang="ru-RU" sz="1800" i="1" baseline="-25000" dirty="0" smtClean="0"/>
              <a:t> </a:t>
            </a:r>
            <a:r>
              <a:rPr lang="en-US" altLang="ru-RU" sz="1800" i="1" dirty="0" smtClean="0"/>
              <a:t>f(x)</a:t>
            </a:r>
            <a:r>
              <a:rPr lang="ru-RU" altLang="ru-RU" sz="1600" dirty="0" smtClean="0"/>
              <a:t>, если существует такая окрестность точки х</a:t>
            </a:r>
            <a:r>
              <a:rPr lang="ru-RU" altLang="ru-RU" sz="1600" baseline="-25000" dirty="0" smtClean="0"/>
              <a:t>0</a:t>
            </a:r>
            <a:r>
              <a:rPr lang="ru-RU" altLang="ru-RU" sz="1600" dirty="0" smtClean="0"/>
              <a:t>, что для всех х (кроме х</a:t>
            </a:r>
            <a:r>
              <a:rPr lang="ru-RU" altLang="ru-RU" sz="1600" baseline="-25000" dirty="0" smtClean="0"/>
              <a:t>0</a:t>
            </a:r>
            <a:r>
              <a:rPr lang="ru-RU" altLang="ru-RU" sz="1600" dirty="0" smtClean="0"/>
              <a:t>) из этой окрестности выполняется неравенство </a:t>
            </a:r>
            <a:r>
              <a:rPr lang="en-US" altLang="ru-RU" sz="1600" dirty="0" smtClean="0"/>
              <a:t>f(x) </a:t>
            </a:r>
            <a:r>
              <a:rPr lang="en-US" altLang="ru-RU" sz="1600" dirty="0" smtClean="0">
                <a:cs typeface="Arial" charset="0"/>
              </a:rPr>
              <a:t>&lt;</a:t>
            </a:r>
            <a:r>
              <a:rPr lang="ru-RU" altLang="ru-RU" sz="1600" dirty="0" smtClean="0">
                <a:cs typeface="Arial" charset="0"/>
              </a:rPr>
              <a:t> </a:t>
            </a:r>
            <a:r>
              <a:rPr lang="en-US" altLang="ru-RU" sz="1600" dirty="0" smtClean="0">
                <a:cs typeface="Arial" charset="0"/>
              </a:rPr>
              <a:t>f(</a:t>
            </a:r>
            <a:r>
              <a:rPr lang="ru-RU" altLang="ru-RU" sz="1600" dirty="0" smtClean="0"/>
              <a:t>х</a:t>
            </a:r>
            <a:r>
              <a:rPr lang="ru-RU" altLang="ru-RU" sz="1600" baseline="-25000" dirty="0" smtClean="0"/>
              <a:t>0</a:t>
            </a:r>
            <a:r>
              <a:rPr lang="en-US" altLang="ru-RU" sz="1600" dirty="0" smtClean="0"/>
              <a:t>)</a:t>
            </a:r>
            <a:r>
              <a:rPr lang="ru-RU" altLang="ru-RU" sz="1600" dirty="0" smtClean="0"/>
              <a:t>.</a:t>
            </a:r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u="sng" dirty="0" smtClean="0"/>
              <a:t>Обозначается</a:t>
            </a:r>
            <a:r>
              <a:rPr lang="ru-RU" altLang="ru-RU" sz="1600" dirty="0" smtClean="0"/>
              <a:t>: </a:t>
            </a:r>
            <a:r>
              <a:rPr lang="en-US" altLang="ru-RU" sz="1600" dirty="0" err="1" smtClean="0"/>
              <a:t>X</a:t>
            </a:r>
            <a:r>
              <a:rPr lang="en-US" altLang="ru-RU" sz="1000" dirty="0" err="1" smtClean="0"/>
              <a:t>max</a:t>
            </a:r>
            <a:r>
              <a:rPr lang="ru-RU" altLang="ru-RU" sz="1600" dirty="0" smtClean="0"/>
              <a:t>, а значение функции  в этой точке – </a:t>
            </a:r>
            <a:r>
              <a:rPr lang="en-US" altLang="ru-RU" sz="1600" dirty="0" err="1" smtClean="0"/>
              <a:t>Y</a:t>
            </a:r>
            <a:r>
              <a:rPr lang="en-US" altLang="ru-RU" sz="1000" dirty="0" err="1" smtClean="0"/>
              <a:t>max</a:t>
            </a:r>
            <a:r>
              <a:rPr lang="en-US" altLang="ru-RU" sz="1600" dirty="0" smtClean="0"/>
              <a:t> ( </a:t>
            </a:r>
            <a:r>
              <a:rPr lang="ru-RU" altLang="ru-RU" sz="1600" dirty="0" smtClean="0"/>
              <a:t>не путать с </a:t>
            </a:r>
            <a:r>
              <a:rPr lang="ru-RU" altLang="ru-RU" sz="1600" dirty="0" err="1" smtClean="0"/>
              <a:t>У</a:t>
            </a:r>
            <a:r>
              <a:rPr lang="ru-RU" altLang="ru-RU" sz="1000" dirty="0" err="1" smtClean="0"/>
              <a:t>наиб</a:t>
            </a:r>
            <a:r>
              <a:rPr lang="ru-RU" altLang="ru-RU" sz="1600" dirty="0" smtClean="0"/>
              <a:t>).</a:t>
            </a:r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altLang="ru-RU" sz="1600" dirty="0" smtClean="0"/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altLang="ru-RU" sz="1600" dirty="0" smtClean="0"/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dirty="0" smtClean="0"/>
              <a:t>Точка х</a:t>
            </a:r>
            <a:r>
              <a:rPr lang="ru-RU" altLang="ru-RU" sz="1600" baseline="-25000" dirty="0" smtClean="0"/>
              <a:t>0 </a:t>
            </a:r>
            <a:r>
              <a:rPr lang="ru-RU" altLang="ru-RU" sz="1600" dirty="0" smtClean="0"/>
              <a:t>называется </a:t>
            </a:r>
            <a:r>
              <a:rPr lang="ru-RU" altLang="ru-RU" sz="1800" i="1" dirty="0" smtClean="0">
                <a:solidFill>
                  <a:srgbClr val="FF0000"/>
                </a:solidFill>
              </a:rPr>
              <a:t>точкой минимума функции</a:t>
            </a:r>
            <a:r>
              <a:rPr lang="ru-RU" altLang="ru-RU" sz="1800" i="1" baseline="-25000" dirty="0" smtClean="0"/>
              <a:t> </a:t>
            </a:r>
            <a:r>
              <a:rPr lang="en-US" altLang="ru-RU" sz="1800" i="1" dirty="0" smtClean="0"/>
              <a:t>f(x)</a:t>
            </a:r>
            <a:r>
              <a:rPr lang="ru-RU" altLang="ru-RU" sz="1600" dirty="0" smtClean="0"/>
              <a:t>, если существует такая окрестность точки х</a:t>
            </a:r>
            <a:r>
              <a:rPr lang="ru-RU" altLang="ru-RU" sz="1600" baseline="-25000" dirty="0" smtClean="0"/>
              <a:t>0</a:t>
            </a:r>
            <a:r>
              <a:rPr lang="ru-RU" altLang="ru-RU" sz="1600" dirty="0" smtClean="0"/>
              <a:t>, что для всех х (кроме х</a:t>
            </a:r>
            <a:r>
              <a:rPr lang="ru-RU" altLang="ru-RU" sz="1600" baseline="-25000" dirty="0" smtClean="0"/>
              <a:t>0</a:t>
            </a:r>
            <a:r>
              <a:rPr lang="ru-RU" altLang="ru-RU" sz="1600" dirty="0" smtClean="0"/>
              <a:t>) из этой окрестности выполняется неравенство </a:t>
            </a:r>
            <a:r>
              <a:rPr lang="en-US" altLang="ru-RU" sz="1600" dirty="0" smtClean="0"/>
              <a:t>f(x) </a:t>
            </a:r>
            <a:r>
              <a:rPr lang="en-US" altLang="ru-RU" sz="1600" dirty="0" smtClean="0">
                <a:cs typeface="Arial" charset="0"/>
              </a:rPr>
              <a:t>&gt;</a:t>
            </a:r>
            <a:r>
              <a:rPr lang="ru-RU" altLang="ru-RU" sz="1600" dirty="0" smtClean="0">
                <a:cs typeface="Arial" charset="0"/>
              </a:rPr>
              <a:t> </a:t>
            </a:r>
            <a:r>
              <a:rPr lang="en-US" altLang="ru-RU" sz="1600" dirty="0" smtClean="0">
                <a:cs typeface="Arial" charset="0"/>
              </a:rPr>
              <a:t>f(</a:t>
            </a:r>
            <a:r>
              <a:rPr lang="ru-RU" altLang="ru-RU" sz="1600" dirty="0" smtClean="0"/>
              <a:t>х</a:t>
            </a:r>
            <a:r>
              <a:rPr lang="ru-RU" altLang="ru-RU" sz="1600" baseline="-25000" dirty="0" smtClean="0"/>
              <a:t>0</a:t>
            </a:r>
            <a:r>
              <a:rPr lang="en-US" altLang="ru-RU" sz="1600" dirty="0" smtClean="0"/>
              <a:t>)</a:t>
            </a:r>
            <a:r>
              <a:rPr lang="ru-RU" altLang="ru-RU" sz="1600" dirty="0" smtClean="0"/>
              <a:t>.</a:t>
            </a:r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u="sng" dirty="0" smtClean="0"/>
              <a:t>Обозначается</a:t>
            </a:r>
            <a:r>
              <a:rPr lang="ru-RU" altLang="ru-RU" sz="1600" dirty="0" smtClean="0"/>
              <a:t>: </a:t>
            </a:r>
            <a:r>
              <a:rPr lang="en-US" altLang="ru-RU" sz="1600" dirty="0" err="1" smtClean="0"/>
              <a:t>X</a:t>
            </a:r>
            <a:r>
              <a:rPr lang="en-US" altLang="ru-RU" sz="1000" dirty="0" err="1" smtClean="0"/>
              <a:t>min</a:t>
            </a:r>
            <a:r>
              <a:rPr lang="ru-RU" altLang="ru-RU" sz="1600" dirty="0" smtClean="0"/>
              <a:t>, а значение функции  в этой точке – </a:t>
            </a:r>
            <a:r>
              <a:rPr lang="en-US" altLang="ru-RU" sz="1600" dirty="0" err="1" smtClean="0"/>
              <a:t>Y</a:t>
            </a:r>
            <a:r>
              <a:rPr lang="en-US" altLang="ru-RU" sz="1000" dirty="0" err="1" smtClean="0"/>
              <a:t>min</a:t>
            </a:r>
            <a:r>
              <a:rPr lang="en-US" altLang="ru-RU" sz="1600" dirty="0" smtClean="0"/>
              <a:t> ( </a:t>
            </a:r>
            <a:r>
              <a:rPr lang="ru-RU" altLang="ru-RU" sz="1600" dirty="0" smtClean="0"/>
              <a:t>не путать с </a:t>
            </a:r>
            <a:r>
              <a:rPr lang="ru-RU" altLang="ru-RU" sz="1600" dirty="0" err="1" smtClean="0"/>
              <a:t>У</a:t>
            </a:r>
            <a:r>
              <a:rPr lang="ru-RU" altLang="ru-RU" sz="1000" dirty="0" err="1" smtClean="0"/>
              <a:t>наим</a:t>
            </a:r>
            <a:r>
              <a:rPr lang="ru-RU" altLang="ru-RU" sz="1600" dirty="0" smtClean="0"/>
              <a:t>).</a:t>
            </a:r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altLang="ru-RU" sz="1600" dirty="0" smtClean="0"/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altLang="ru-RU" sz="1600" dirty="0" smtClean="0"/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altLang="ru-RU" sz="1600" dirty="0" smtClean="0"/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dirty="0" smtClean="0"/>
              <a:t>Точки минимума и точки максимума вместе называются </a:t>
            </a:r>
            <a:r>
              <a:rPr lang="ru-RU" altLang="ru-RU" sz="1800" i="1" dirty="0" smtClean="0">
                <a:solidFill>
                  <a:srgbClr val="FF0000"/>
                </a:solidFill>
              </a:rPr>
              <a:t>точками экстремума</a:t>
            </a:r>
            <a:r>
              <a:rPr lang="ru-RU" altLang="ru-RU" sz="1600" dirty="0" smtClean="0"/>
              <a:t>.</a:t>
            </a:r>
          </a:p>
          <a:p>
            <a:pPr marL="431800" indent="-323850" eaLnBrk="1">
              <a:lnSpc>
                <a:spcPct val="100000"/>
              </a:lnSpc>
              <a:spcBef>
                <a:spcPts val="40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altLang="ru-RU" sz="1600" dirty="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 noTextEdit="1"/>
          </p:cNvSpPr>
          <p:nvPr>
            <p:ph type="clipArt"/>
          </p:nvPr>
        </p:nvSpPr>
        <p:spPr>
          <a:xfrm>
            <a:off x="457200" y="1447800"/>
            <a:ext cx="4114800" cy="5181600"/>
          </a:xfrm>
        </p:spPr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48200" y="1447800"/>
            <a:ext cx="4114800" cy="5284788"/>
          </a:xfrm>
          <a:solidFill>
            <a:srgbClr val="FFFFCC"/>
          </a:solidFill>
          <a:ln w="9360" cap="sq">
            <a:solidFill>
              <a:srgbClr val="FFFFCC"/>
            </a:solidFill>
            <a:miter lim="800000"/>
            <a:headEnd/>
            <a:tailEnd/>
          </a:ln>
        </p:spPr>
        <p:txBody>
          <a:bodyPr lIns="94680" tIns="51480" rIns="94680" bIns="51480"/>
          <a:lstStyle/>
          <a:p>
            <a:pPr eaLnBrk="1"/>
            <a:endParaRPr lang="ru-RU" altLang="ru-RU" smtClean="0"/>
          </a:p>
        </p:txBody>
      </p:sp>
      <p:sp>
        <p:nvSpPr>
          <p:cNvPr id="8196" name="Line 3"/>
          <p:cNvSpPr>
            <a:spLocks noChangeShapeType="1"/>
          </p:cNvSpPr>
          <p:nvPr/>
        </p:nvSpPr>
        <p:spPr bwMode="auto">
          <a:xfrm>
            <a:off x="381000" y="3962400"/>
            <a:ext cx="411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 flipV="1">
            <a:off x="2362200" y="1674813"/>
            <a:ext cx="1588" cy="4498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Freeform 5"/>
          <p:cNvSpPr>
            <a:spLocks noChangeArrowheads="1"/>
          </p:cNvSpPr>
          <p:nvPr/>
        </p:nvSpPr>
        <p:spPr bwMode="auto">
          <a:xfrm>
            <a:off x="1524000" y="2286000"/>
            <a:ext cx="2743200" cy="3886200"/>
          </a:xfrm>
          <a:custGeom>
            <a:avLst/>
            <a:gdLst>
              <a:gd name="T0" fmla="*/ 0 w 1728"/>
              <a:gd name="T1" fmla="*/ 2448 h 2448"/>
              <a:gd name="T2" fmla="*/ 192 w 1728"/>
              <a:gd name="T3" fmla="*/ 1056 h 2448"/>
              <a:gd name="T4" fmla="*/ 576 w 1728"/>
              <a:gd name="T5" fmla="*/ 1728 h 2448"/>
              <a:gd name="T6" fmla="*/ 1728 w 1728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448"/>
              <a:gd name="T14" fmla="*/ 1728 w 1728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448">
                <a:moveTo>
                  <a:pt x="0" y="2448"/>
                </a:moveTo>
                <a:cubicBezTo>
                  <a:pt x="48" y="1812"/>
                  <a:pt x="96" y="1176"/>
                  <a:pt x="192" y="1056"/>
                </a:cubicBezTo>
                <a:cubicBezTo>
                  <a:pt x="288" y="936"/>
                  <a:pt x="320" y="1904"/>
                  <a:pt x="576" y="1728"/>
                </a:cubicBezTo>
                <a:cubicBezTo>
                  <a:pt x="832" y="1552"/>
                  <a:pt x="1552" y="280"/>
                  <a:pt x="1728" y="0"/>
                </a:cubicBezTo>
              </a:path>
            </a:pathLst>
          </a:custGeom>
          <a:noFill/>
          <a:ln w="936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>
            <a:off x="2362200" y="4495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>
            <a:off x="2819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24399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2668588" y="40386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20589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>
            <a:off x="23622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20589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42529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058988" y="16002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16017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8209" name="Line 16"/>
          <p:cNvSpPr>
            <a:spLocks noChangeShapeType="1"/>
          </p:cNvSpPr>
          <p:nvPr/>
        </p:nvSpPr>
        <p:spPr bwMode="auto">
          <a:xfrm flipV="1">
            <a:off x="6781800" y="1598613"/>
            <a:ext cx="1588" cy="47275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>
            <a:off x="4648200" y="3962400"/>
            <a:ext cx="40386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>
            <a:off x="61722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>
            <a:off x="6781800" y="44196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>
            <a:off x="7391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>
            <a:off x="67818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10800000">
            <a:off x="6172200" y="2973388"/>
            <a:ext cx="1219200" cy="19812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</a:path>
            </a:pathLst>
          </a:cu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6" name="Line 23"/>
          <p:cNvSpPr>
            <a:spLocks noChangeShapeType="1"/>
          </p:cNvSpPr>
          <p:nvPr/>
        </p:nvSpPr>
        <p:spPr bwMode="auto">
          <a:xfrm flipV="1">
            <a:off x="6781800" y="2817813"/>
            <a:ext cx="1828800" cy="2136775"/>
          </a:xfrm>
          <a:prstGeom prst="line">
            <a:avLst/>
          </a:pr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7" name="Freeform 24"/>
          <p:cNvSpPr>
            <a:spLocks noChangeArrowheads="1"/>
          </p:cNvSpPr>
          <p:nvPr/>
        </p:nvSpPr>
        <p:spPr bwMode="auto">
          <a:xfrm>
            <a:off x="5181600" y="3962400"/>
            <a:ext cx="990600" cy="2133600"/>
          </a:xfrm>
          <a:custGeom>
            <a:avLst/>
            <a:gdLst>
              <a:gd name="T0" fmla="*/ 624 w 624"/>
              <a:gd name="T1" fmla="*/ 0 h 1344"/>
              <a:gd name="T2" fmla="*/ 384 w 624"/>
              <a:gd name="T3" fmla="*/ 1056 h 1344"/>
              <a:gd name="T4" fmla="*/ 0 w 624"/>
              <a:gd name="T5" fmla="*/ 1344 h 1344"/>
              <a:gd name="T6" fmla="*/ 0 60000 65536"/>
              <a:gd name="T7" fmla="*/ 0 60000 65536"/>
              <a:gd name="T8" fmla="*/ 0 60000 65536"/>
              <a:gd name="T9" fmla="*/ 0 w 624"/>
              <a:gd name="T10" fmla="*/ 0 h 1344"/>
              <a:gd name="T11" fmla="*/ 624 w 624"/>
              <a:gd name="T12" fmla="*/ 1344 h 1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344">
                <a:moveTo>
                  <a:pt x="624" y="0"/>
                </a:moveTo>
                <a:cubicBezTo>
                  <a:pt x="556" y="416"/>
                  <a:pt x="488" y="832"/>
                  <a:pt x="384" y="1056"/>
                </a:cubicBezTo>
                <a:cubicBezTo>
                  <a:pt x="280" y="1280"/>
                  <a:pt x="64" y="1296"/>
                  <a:pt x="0" y="1344"/>
                </a:cubicBezTo>
              </a:path>
            </a:pathLst>
          </a:custGeom>
          <a:noFill/>
          <a:ln w="9360" cap="sq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8" name="Text Box 25"/>
          <p:cNvSpPr txBox="1">
            <a:spLocks noChangeArrowheads="1"/>
          </p:cNvSpPr>
          <p:nvPr/>
        </p:nvSpPr>
        <p:spPr bwMode="auto">
          <a:xfrm>
            <a:off x="6478588" y="14478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8219" name="Text Box 26"/>
          <p:cNvSpPr txBox="1">
            <a:spLocks noChangeArrowheads="1"/>
          </p:cNvSpPr>
          <p:nvPr/>
        </p:nvSpPr>
        <p:spPr bwMode="auto">
          <a:xfrm>
            <a:off x="85201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8220" name="Text Box 27"/>
          <p:cNvSpPr txBox="1">
            <a:spLocks noChangeArrowheads="1"/>
          </p:cNvSpPr>
          <p:nvPr/>
        </p:nvSpPr>
        <p:spPr bwMode="auto">
          <a:xfrm>
            <a:off x="7164388" y="3962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8221" name="Text Box 28"/>
          <p:cNvSpPr txBox="1">
            <a:spLocks noChangeArrowheads="1"/>
          </p:cNvSpPr>
          <p:nvPr/>
        </p:nvSpPr>
        <p:spPr bwMode="auto">
          <a:xfrm>
            <a:off x="65547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8222" name="Text Box 29"/>
          <p:cNvSpPr txBox="1">
            <a:spLocks noChangeArrowheads="1"/>
          </p:cNvSpPr>
          <p:nvPr/>
        </p:nvSpPr>
        <p:spPr bwMode="auto">
          <a:xfrm>
            <a:off x="59451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8223" name="Text Box 30"/>
          <p:cNvSpPr txBox="1">
            <a:spLocks noChangeArrowheads="1"/>
          </p:cNvSpPr>
          <p:nvPr/>
        </p:nvSpPr>
        <p:spPr bwMode="auto">
          <a:xfrm>
            <a:off x="68595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8224" name="Text Box 31"/>
          <p:cNvSpPr txBox="1">
            <a:spLocks noChangeArrowheads="1"/>
          </p:cNvSpPr>
          <p:nvPr/>
        </p:nvSpPr>
        <p:spPr bwMode="auto">
          <a:xfrm>
            <a:off x="64785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10272" name="Rectangle 32"/>
          <p:cNvSpPr>
            <a:spLocks noGrp="1" noChangeArrowheads="1"/>
          </p:cNvSpPr>
          <p:nvPr>
            <p:ph type="title" idx="2"/>
          </p:nvPr>
        </p:nvSpPr>
        <p:spPr>
          <a:xfrm>
            <a:off x="457200" y="274638"/>
            <a:ext cx="8229600" cy="1143000"/>
          </a:xfrm>
          <a:solidFill>
            <a:srgbClr val="C0C0C0"/>
          </a:solidFill>
        </p:spPr>
        <p:txBody>
          <a:bodyPr lIns="90000" tIns="46800" rIns="90000" bIns="46800" anchor="ctr"/>
          <a:lstStyle/>
          <a:p>
            <a:pPr marL="0" indent="0" algn="ctr" eaLnBrk="1">
              <a:lnSpc>
                <a:spcPct val="100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600" b="1" smtClean="0">
                <a:solidFill>
                  <a:srgbClr val="333333"/>
                </a:solidFill>
              </a:rPr>
              <a:t>Проанализируйте еще раз графики этих же функций и выясните в каких точках</a:t>
            </a:r>
            <a:r>
              <a:rPr lang="en-US" altLang="ru-RU" sz="1600" b="1" smtClean="0">
                <a:solidFill>
                  <a:srgbClr val="333333"/>
                </a:solidFill>
              </a:rPr>
              <a:t> </a:t>
            </a:r>
            <a:r>
              <a:rPr lang="ru-RU" altLang="ru-RU" sz="1600" b="1" smtClean="0">
                <a:solidFill>
                  <a:srgbClr val="333333"/>
                </a:solidFill>
              </a:rPr>
              <a:t>графика функции производная либо равна 0, либо не существует.</a:t>
            </a:r>
          </a:p>
        </p:txBody>
      </p:sp>
      <p:sp>
        <p:nvSpPr>
          <p:cNvPr id="8226" name="Rectangle 33"/>
          <p:cNvSpPr>
            <a:spLocks noChangeArrowheads="1"/>
          </p:cNvSpPr>
          <p:nvPr/>
        </p:nvSpPr>
        <p:spPr bwMode="auto">
          <a:xfrm>
            <a:off x="3735388" y="3048000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y=f(x)</a:t>
            </a:r>
          </a:p>
        </p:txBody>
      </p:sp>
      <p:sp>
        <p:nvSpPr>
          <p:cNvPr id="8227" name="Text Box 34"/>
          <p:cNvSpPr txBox="1">
            <a:spLocks noChangeArrowheads="1"/>
          </p:cNvSpPr>
          <p:nvPr/>
        </p:nvSpPr>
        <p:spPr bwMode="auto">
          <a:xfrm>
            <a:off x="5546725" y="5675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228" name="Text Box 35"/>
          <p:cNvSpPr txBox="1">
            <a:spLocks noChangeArrowheads="1"/>
          </p:cNvSpPr>
          <p:nvPr/>
        </p:nvSpPr>
        <p:spPr bwMode="auto">
          <a:xfrm>
            <a:off x="5564188" y="5791200"/>
            <a:ext cx="822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y=g(x)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 noTextEdit="1"/>
          </p:cNvSpPr>
          <p:nvPr>
            <p:ph type="clipArt"/>
          </p:nvPr>
        </p:nvSpPr>
        <p:spPr>
          <a:xfrm>
            <a:off x="457200" y="1371600"/>
            <a:ext cx="4114800" cy="4953000"/>
          </a:xfrm>
        </p:spPr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48200" y="1371600"/>
            <a:ext cx="4114800" cy="4953000"/>
          </a:xfrm>
          <a:solidFill>
            <a:srgbClr val="FFFFCC"/>
          </a:solidFill>
          <a:ln w="9360" cap="sq">
            <a:solidFill>
              <a:srgbClr val="FFFFCC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1313" indent="-341313" eaLnBrk="1" hangingPunct="1">
              <a:lnSpc>
                <a:spcPct val="100000"/>
              </a:lnSpc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800" b="1" dirty="0" smtClean="0">
              <a:ea typeface="Droid Sans" charset="0"/>
              <a:cs typeface="Droid Sans" charset="0"/>
            </a:endParaRPr>
          </a:p>
        </p:txBody>
      </p:sp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381000" y="3962400"/>
            <a:ext cx="411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 flipV="1">
            <a:off x="2362200" y="1827213"/>
            <a:ext cx="1588" cy="4803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Freeform 5"/>
          <p:cNvSpPr>
            <a:spLocks noChangeArrowheads="1"/>
          </p:cNvSpPr>
          <p:nvPr/>
        </p:nvSpPr>
        <p:spPr bwMode="auto">
          <a:xfrm>
            <a:off x="1524000" y="2286000"/>
            <a:ext cx="2743200" cy="3886200"/>
          </a:xfrm>
          <a:custGeom>
            <a:avLst/>
            <a:gdLst>
              <a:gd name="T0" fmla="*/ 0 w 1728"/>
              <a:gd name="T1" fmla="*/ 2448 h 2448"/>
              <a:gd name="T2" fmla="*/ 192 w 1728"/>
              <a:gd name="T3" fmla="*/ 1056 h 2448"/>
              <a:gd name="T4" fmla="*/ 576 w 1728"/>
              <a:gd name="T5" fmla="*/ 1728 h 2448"/>
              <a:gd name="T6" fmla="*/ 1728 w 1728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448"/>
              <a:gd name="T14" fmla="*/ 1728 w 1728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448">
                <a:moveTo>
                  <a:pt x="0" y="2448"/>
                </a:moveTo>
                <a:cubicBezTo>
                  <a:pt x="48" y="1812"/>
                  <a:pt x="96" y="1176"/>
                  <a:pt x="192" y="1056"/>
                </a:cubicBezTo>
                <a:cubicBezTo>
                  <a:pt x="288" y="936"/>
                  <a:pt x="320" y="1904"/>
                  <a:pt x="576" y="1728"/>
                </a:cubicBezTo>
                <a:cubicBezTo>
                  <a:pt x="832" y="1552"/>
                  <a:pt x="1552" y="280"/>
                  <a:pt x="1728" y="0"/>
                </a:cubicBezTo>
              </a:path>
            </a:pathLst>
          </a:custGeom>
          <a:noFill/>
          <a:ln w="936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>
            <a:off x="2362200" y="4495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2819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24399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2668588" y="40386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20589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>
            <a:off x="23622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20589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9230" name="Text Box 13"/>
          <p:cNvSpPr txBox="1">
            <a:spLocks noChangeArrowheads="1"/>
          </p:cNvSpPr>
          <p:nvPr/>
        </p:nvSpPr>
        <p:spPr bwMode="auto">
          <a:xfrm>
            <a:off x="42529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2058988" y="17526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9232" name="Text Box 15"/>
          <p:cNvSpPr txBox="1">
            <a:spLocks noChangeArrowheads="1"/>
          </p:cNvSpPr>
          <p:nvPr/>
        </p:nvSpPr>
        <p:spPr bwMode="auto">
          <a:xfrm>
            <a:off x="16017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 flipV="1">
            <a:off x="6781800" y="1903413"/>
            <a:ext cx="1588" cy="47275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17"/>
          <p:cNvSpPr>
            <a:spLocks noChangeShapeType="1"/>
          </p:cNvSpPr>
          <p:nvPr/>
        </p:nvSpPr>
        <p:spPr bwMode="auto">
          <a:xfrm>
            <a:off x="4648200" y="3962400"/>
            <a:ext cx="40386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18"/>
          <p:cNvSpPr>
            <a:spLocks noChangeShapeType="1"/>
          </p:cNvSpPr>
          <p:nvPr/>
        </p:nvSpPr>
        <p:spPr bwMode="auto">
          <a:xfrm>
            <a:off x="61722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19"/>
          <p:cNvSpPr>
            <a:spLocks noChangeShapeType="1"/>
          </p:cNvSpPr>
          <p:nvPr/>
        </p:nvSpPr>
        <p:spPr bwMode="auto">
          <a:xfrm>
            <a:off x="6781800" y="44196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Line 20"/>
          <p:cNvSpPr>
            <a:spLocks noChangeShapeType="1"/>
          </p:cNvSpPr>
          <p:nvPr/>
        </p:nvSpPr>
        <p:spPr bwMode="auto">
          <a:xfrm>
            <a:off x="7391400" y="3962400"/>
            <a:ext cx="1588" cy="76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8" name="Line 21"/>
          <p:cNvSpPr>
            <a:spLocks noChangeShapeType="1"/>
          </p:cNvSpPr>
          <p:nvPr/>
        </p:nvSpPr>
        <p:spPr bwMode="auto">
          <a:xfrm>
            <a:off x="6781800" y="3352800"/>
            <a:ext cx="76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9" name="AutoShape 22"/>
          <p:cNvSpPr>
            <a:spLocks noChangeArrowheads="1"/>
          </p:cNvSpPr>
          <p:nvPr/>
        </p:nvSpPr>
        <p:spPr bwMode="auto">
          <a:xfrm rot="10800000">
            <a:off x="6172200" y="2973388"/>
            <a:ext cx="1219200" cy="19812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</a:path>
            </a:pathLst>
          </a:cu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0" name="Line 23"/>
          <p:cNvSpPr>
            <a:spLocks noChangeShapeType="1"/>
          </p:cNvSpPr>
          <p:nvPr/>
        </p:nvSpPr>
        <p:spPr bwMode="auto">
          <a:xfrm flipV="1">
            <a:off x="6781800" y="2817813"/>
            <a:ext cx="1828800" cy="2136775"/>
          </a:xfrm>
          <a:prstGeom prst="line">
            <a:avLst/>
          </a:prstGeom>
          <a:noFill/>
          <a:ln w="9360" cap="sq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1" name="Freeform 24"/>
          <p:cNvSpPr>
            <a:spLocks noChangeArrowheads="1"/>
          </p:cNvSpPr>
          <p:nvPr/>
        </p:nvSpPr>
        <p:spPr bwMode="auto">
          <a:xfrm>
            <a:off x="5181600" y="3962400"/>
            <a:ext cx="990600" cy="2133600"/>
          </a:xfrm>
          <a:custGeom>
            <a:avLst/>
            <a:gdLst>
              <a:gd name="T0" fmla="*/ 624 w 624"/>
              <a:gd name="T1" fmla="*/ 0 h 1344"/>
              <a:gd name="T2" fmla="*/ 384 w 624"/>
              <a:gd name="T3" fmla="*/ 1056 h 1344"/>
              <a:gd name="T4" fmla="*/ 0 w 624"/>
              <a:gd name="T5" fmla="*/ 1344 h 1344"/>
              <a:gd name="T6" fmla="*/ 0 60000 65536"/>
              <a:gd name="T7" fmla="*/ 0 60000 65536"/>
              <a:gd name="T8" fmla="*/ 0 60000 65536"/>
              <a:gd name="T9" fmla="*/ 0 w 624"/>
              <a:gd name="T10" fmla="*/ 0 h 1344"/>
              <a:gd name="T11" fmla="*/ 624 w 624"/>
              <a:gd name="T12" fmla="*/ 1344 h 1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344">
                <a:moveTo>
                  <a:pt x="624" y="0"/>
                </a:moveTo>
                <a:cubicBezTo>
                  <a:pt x="556" y="416"/>
                  <a:pt x="488" y="832"/>
                  <a:pt x="384" y="1056"/>
                </a:cubicBezTo>
                <a:cubicBezTo>
                  <a:pt x="280" y="1280"/>
                  <a:pt x="64" y="1296"/>
                  <a:pt x="0" y="1344"/>
                </a:cubicBezTo>
              </a:path>
            </a:pathLst>
          </a:custGeom>
          <a:noFill/>
          <a:ln w="9360" cap="sq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2" name="Text Box 25"/>
          <p:cNvSpPr txBox="1">
            <a:spLocks noChangeArrowheads="1"/>
          </p:cNvSpPr>
          <p:nvPr/>
        </p:nvSpPr>
        <p:spPr bwMode="auto">
          <a:xfrm>
            <a:off x="6478588" y="1752600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у</a:t>
            </a:r>
          </a:p>
        </p:txBody>
      </p:sp>
      <p:sp>
        <p:nvSpPr>
          <p:cNvPr id="9243" name="Text Box 26"/>
          <p:cNvSpPr txBox="1">
            <a:spLocks noChangeArrowheads="1"/>
          </p:cNvSpPr>
          <p:nvPr/>
        </p:nvSpPr>
        <p:spPr bwMode="auto">
          <a:xfrm>
            <a:off x="8520113" y="3922713"/>
            <a:ext cx="29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х</a:t>
            </a:r>
          </a:p>
        </p:txBody>
      </p:sp>
      <p:sp>
        <p:nvSpPr>
          <p:cNvPr id="9244" name="Text Box 27"/>
          <p:cNvSpPr txBox="1">
            <a:spLocks noChangeArrowheads="1"/>
          </p:cNvSpPr>
          <p:nvPr/>
        </p:nvSpPr>
        <p:spPr bwMode="auto">
          <a:xfrm>
            <a:off x="7164388" y="3962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9245" name="Text Box 28"/>
          <p:cNvSpPr txBox="1">
            <a:spLocks noChangeArrowheads="1"/>
          </p:cNvSpPr>
          <p:nvPr/>
        </p:nvSpPr>
        <p:spPr bwMode="auto">
          <a:xfrm>
            <a:off x="6554788" y="38862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0</a:t>
            </a:r>
          </a:p>
        </p:txBody>
      </p:sp>
      <p:sp>
        <p:nvSpPr>
          <p:cNvPr id="9246" name="Text Box 29"/>
          <p:cNvSpPr txBox="1">
            <a:spLocks noChangeArrowheads="1"/>
          </p:cNvSpPr>
          <p:nvPr/>
        </p:nvSpPr>
        <p:spPr bwMode="auto">
          <a:xfrm>
            <a:off x="5945188" y="35814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9247" name="Text Box 30"/>
          <p:cNvSpPr txBox="1">
            <a:spLocks noChangeArrowheads="1"/>
          </p:cNvSpPr>
          <p:nvPr/>
        </p:nvSpPr>
        <p:spPr bwMode="auto">
          <a:xfrm>
            <a:off x="6859588" y="3200400"/>
            <a:ext cx="306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1</a:t>
            </a:r>
          </a:p>
        </p:txBody>
      </p:sp>
      <p:sp>
        <p:nvSpPr>
          <p:cNvPr id="9248" name="Text Box 31"/>
          <p:cNvSpPr txBox="1">
            <a:spLocks noChangeArrowheads="1"/>
          </p:cNvSpPr>
          <p:nvPr/>
        </p:nvSpPr>
        <p:spPr bwMode="auto">
          <a:xfrm>
            <a:off x="6478588" y="426720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-1</a:t>
            </a:r>
          </a:p>
        </p:txBody>
      </p:sp>
      <p:sp>
        <p:nvSpPr>
          <p:cNvPr id="9249" name="Rectangle 32"/>
          <p:cNvSpPr>
            <a:spLocks noChangeArrowheads="1"/>
          </p:cNvSpPr>
          <p:nvPr/>
        </p:nvSpPr>
        <p:spPr bwMode="auto">
          <a:xfrm>
            <a:off x="3811588" y="2819400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y=f(x)</a:t>
            </a:r>
          </a:p>
        </p:txBody>
      </p:sp>
      <p:sp>
        <p:nvSpPr>
          <p:cNvPr id="9250" name="Text Box 33"/>
          <p:cNvSpPr txBox="1">
            <a:spLocks noChangeArrowheads="1"/>
          </p:cNvSpPr>
          <p:nvPr/>
        </p:nvSpPr>
        <p:spPr bwMode="auto">
          <a:xfrm>
            <a:off x="5622925" y="5675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51" name="Text Box 34"/>
          <p:cNvSpPr txBox="1">
            <a:spLocks noChangeArrowheads="1"/>
          </p:cNvSpPr>
          <p:nvPr/>
        </p:nvSpPr>
        <p:spPr bwMode="auto">
          <a:xfrm>
            <a:off x="5564188" y="5791200"/>
            <a:ext cx="822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ea typeface="Droid Sans" charset="0"/>
                <a:cs typeface="Droid Sans" charset="0"/>
              </a:rPr>
              <a:t>y=g(x)</a:t>
            </a:r>
          </a:p>
        </p:txBody>
      </p:sp>
      <p:sp>
        <p:nvSpPr>
          <p:cNvPr id="11299" name="Rectangle 35"/>
          <p:cNvSpPr>
            <a:spLocks noGrp="1" noChangeArrowheads="1"/>
          </p:cNvSpPr>
          <p:nvPr>
            <p:ph type="title" idx="2"/>
          </p:nvPr>
        </p:nvSpPr>
        <p:spPr>
          <a:xfrm>
            <a:off x="457200" y="76200"/>
            <a:ext cx="8305800" cy="1370013"/>
          </a:xfrm>
          <a:solidFill>
            <a:srgbClr val="FFCCFF"/>
          </a:solidFill>
        </p:spPr>
        <p:txBody>
          <a:bodyPr lIns="91440" tIns="45720" rIns="91440" bIns="45720" anchor="ctr"/>
          <a:lstStyle/>
          <a:p>
            <a:pPr marL="285750" indent="-285750" algn="ctr" eaLnBrk="1">
              <a:lnSpc>
                <a:spcPct val="100000"/>
              </a:lnSpc>
              <a:buSzPct val="45000"/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1400" b="1" dirty="0" smtClean="0">
                <a:solidFill>
                  <a:srgbClr val="333333"/>
                </a:solidFill>
              </a:rPr>
              <a:t>Выводы: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>1. на 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графике, изображенном слева,  касательная в таких точках графика параллельна оси ОХ, а поэтому производная в этих точках равна 0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;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/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r>
              <a:rPr lang="ru-RU" altLang="ru-RU" sz="1400" b="1" dirty="0" smtClean="0">
                <a:solidFill>
                  <a:srgbClr val="333333"/>
                </a:solidFill>
              </a:rPr>
              <a:t>2. на </a:t>
            </a:r>
            <a:r>
              <a:rPr lang="ru-RU" altLang="ru-RU" sz="1400" b="1" dirty="0" smtClean="0">
                <a:solidFill>
                  <a:srgbClr val="333333"/>
                </a:solidFill>
              </a:rPr>
              <a:t>графике, изображенном справа, в таких точках касательная  не существует, а поэтому производная в этих точках не существует.</a:t>
            </a:r>
            <a:br>
              <a:rPr lang="ru-RU" altLang="ru-RU" sz="1400" b="1" dirty="0" smtClean="0">
                <a:solidFill>
                  <a:srgbClr val="333333"/>
                </a:solidFill>
              </a:rPr>
            </a:br>
            <a:endParaRPr lang="ru-RU" altLang="ru-RU" sz="1400" b="1" dirty="0" smtClean="0">
              <a:solidFill>
                <a:srgbClr val="333333"/>
              </a:solidFill>
            </a:endParaRPr>
          </a:p>
        </p:txBody>
      </p:sp>
      <p:sp>
        <p:nvSpPr>
          <p:cNvPr id="9253" name="Text Box 36"/>
          <p:cNvSpPr txBox="1">
            <a:spLocks noChangeArrowheads="1"/>
          </p:cNvSpPr>
          <p:nvPr/>
        </p:nvSpPr>
        <p:spPr bwMode="auto">
          <a:xfrm>
            <a:off x="457200" y="6172200"/>
            <a:ext cx="8305800" cy="64293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Точки, в которых </a:t>
            </a:r>
            <a:r>
              <a:rPr lang="ru-RU" altLang="ru-RU" b="1" dirty="0">
                <a:solidFill>
                  <a:srgbClr val="000000"/>
                </a:solidFill>
                <a:ea typeface="Droid Sans" charset="0"/>
                <a:cs typeface="Droid Sans" charset="0"/>
              </a:rPr>
              <a:t>производная</a:t>
            </a: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ea typeface="Droid Sans" charset="0"/>
                <a:cs typeface="Droid Sans" charset="0"/>
              </a:rPr>
              <a:t>равна 0</a:t>
            </a: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 или </a:t>
            </a:r>
            <a:r>
              <a:rPr lang="ru-RU" altLang="ru-RU" b="1" dirty="0">
                <a:solidFill>
                  <a:srgbClr val="000000"/>
                </a:solidFill>
                <a:ea typeface="Droid Sans" charset="0"/>
                <a:cs typeface="Droid Sans" charset="0"/>
              </a:rPr>
              <a:t>производная</a:t>
            </a: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 </a:t>
            </a:r>
            <a:r>
              <a:rPr lang="ru-RU" altLang="ru-RU" b="1" dirty="0">
                <a:solidFill>
                  <a:srgbClr val="000000"/>
                </a:solidFill>
                <a:ea typeface="Droid Sans" charset="0"/>
                <a:cs typeface="Droid Sans" charset="0"/>
              </a:rPr>
              <a:t>не существует, </a:t>
            </a:r>
            <a:r>
              <a:rPr lang="ru-RU" altLang="ru-RU" dirty="0">
                <a:solidFill>
                  <a:srgbClr val="000000"/>
                </a:solidFill>
                <a:ea typeface="Droid Sans" charset="0"/>
                <a:cs typeface="Droid Sans" charset="0"/>
              </a:rPr>
              <a:t>называются</a:t>
            </a:r>
            <a:r>
              <a:rPr lang="ru-RU" altLang="ru-RU" b="1" dirty="0">
                <a:solidFill>
                  <a:srgbClr val="000000"/>
                </a:solidFill>
                <a:ea typeface="Droid Sans" charset="0"/>
                <a:cs typeface="Droid Sans" charset="0"/>
              </a:rPr>
              <a:t> </a:t>
            </a:r>
            <a:r>
              <a:rPr lang="ru-RU" altLang="ru-RU" b="1" dirty="0">
                <a:solidFill>
                  <a:srgbClr val="FF0066"/>
                </a:solidFill>
                <a:ea typeface="Droid Sans" charset="0"/>
                <a:cs typeface="Droid Sans" charset="0"/>
              </a:rPr>
              <a:t>критическими</a:t>
            </a:r>
            <a:r>
              <a:rPr lang="ru-RU" altLang="ru-RU" b="1" dirty="0">
                <a:solidFill>
                  <a:srgbClr val="000000"/>
                </a:solidFill>
                <a:ea typeface="Droid Sans" charset="0"/>
                <a:cs typeface="Droid Sans" charset="0"/>
              </a:rPr>
              <a:t>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2.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04800" y="274638"/>
            <a:ext cx="8382000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buSzPct val="45000"/>
              <a:buFont typeface="Wingdings" charset="2"/>
              <a:buNone/>
            </a:pPr>
            <a:r>
              <a:rPr lang="ru-RU" altLang="ru-RU" sz="2000" b="1">
                <a:solidFill>
                  <a:srgbClr val="333333"/>
                </a:solidFill>
              </a:rPr>
              <a:t>В</a:t>
            </a:r>
            <a:r>
              <a:rPr lang="ru-RU" altLang="ru-RU" sz="3400" b="1">
                <a:solidFill>
                  <a:srgbClr val="333333"/>
                </a:solidFill>
              </a:rPr>
              <a:t> </a:t>
            </a:r>
            <a:r>
              <a:rPr lang="ru-RU" altLang="ru-RU" sz="2000" b="1">
                <a:solidFill>
                  <a:srgbClr val="333333"/>
                </a:solidFill>
              </a:rPr>
              <a:t>курсе математического анализа справедливо следующее утверждение: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382000" cy="4525963"/>
          </a:xfrm>
          <a:prstGeom prst="rect">
            <a:avLst/>
          </a:prstGeom>
          <a:gradFill rotWithShape="0">
            <a:gsLst>
              <a:gs pos="0">
                <a:srgbClr val="E6FF00"/>
              </a:gs>
              <a:gs pos="100000">
                <a:srgbClr val="FF3333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900" dirty="0">
                <a:solidFill>
                  <a:srgbClr val="000000"/>
                </a:solidFill>
              </a:rPr>
              <a:t>   Для того чтобы точка х</a:t>
            </a:r>
            <a:r>
              <a:rPr lang="ru-RU" altLang="ru-RU" sz="2900" baseline="-25000" dirty="0">
                <a:solidFill>
                  <a:srgbClr val="000000"/>
                </a:solidFill>
              </a:rPr>
              <a:t>0 </a:t>
            </a:r>
            <a:r>
              <a:rPr lang="ru-RU" altLang="ru-RU" sz="2900" dirty="0">
                <a:solidFill>
                  <a:srgbClr val="000000"/>
                </a:solidFill>
              </a:rPr>
              <a:t>была точкой экстремума функции </a:t>
            </a:r>
            <a:r>
              <a:rPr lang="en-US" altLang="ru-RU" sz="2900" dirty="0">
                <a:solidFill>
                  <a:srgbClr val="000000"/>
                </a:solidFill>
              </a:rPr>
              <a:t>f(x)</a:t>
            </a:r>
            <a:r>
              <a:rPr lang="ru-RU" altLang="ru-RU" sz="2900" dirty="0">
                <a:solidFill>
                  <a:srgbClr val="000000"/>
                </a:solidFill>
              </a:rPr>
              <a:t>, </a:t>
            </a:r>
            <a:r>
              <a:rPr lang="ru-RU" altLang="ru-RU" sz="2900" b="1" i="1" dirty="0">
                <a:solidFill>
                  <a:srgbClr val="FF0000"/>
                </a:solidFill>
              </a:rPr>
              <a:t>необходимо</a:t>
            </a:r>
            <a:r>
              <a:rPr lang="ru-RU" altLang="ru-RU" sz="2900" dirty="0">
                <a:solidFill>
                  <a:srgbClr val="000000"/>
                </a:solidFill>
              </a:rPr>
              <a:t>, чтобы эта точка была </a:t>
            </a:r>
            <a:r>
              <a:rPr lang="ru-RU" altLang="ru-RU" sz="2900" u="sng" dirty="0">
                <a:solidFill>
                  <a:srgbClr val="000000"/>
                </a:solidFill>
              </a:rPr>
              <a:t>критической</a:t>
            </a:r>
            <a:r>
              <a:rPr lang="ru-RU" altLang="ru-RU" sz="2900" dirty="0">
                <a:solidFill>
                  <a:srgbClr val="000000"/>
                </a:solidFill>
              </a:rPr>
              <a:t> точкой данной функции.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605</Words>
  <Application>Microsoft Office PowerPoint</Application>
  <PresentationFormat>Экран (4:3)</PresentationFormat>
  <Paragraphs>162</Paragraphs>
  <Slides>18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Титова Маргарита Вячеславна Преподаватель  ГАПОУ «Самарский металлургический колледж» г. Самара 2018 </vt:lpstr>
      <vt:lpstr>Рассмотрите график некоторой функции, изображенный на данном рисунке</vt:lpstr>
      <vt:lpstr>Выводы:  некоторые точки графика определяют его структуру:   1)в одних точках графика функция достигает значение большее по сравнению с другими близлежащими точками, а в других – меньшее;   2) в этих точках графика происходит изменение характера монотонности функции: слева от такой точки графика функция убывает, а справа – возрастает ( или наоборот);   3) касательная в такой точке графика параллельна оси ОХ.</vt:lpstr>
      <vt:lpstr> Сравните графики некоторых функций, изображенных на данных рисунках.  Какие точки графиков  обращают на себя  особое внимание? Почему? Сформулируйте свои выводы о поведении функции в этих точках графика. </vt:lpstr>
      <vt:lpstr>Сравнив графики функций, изображенные на данных рисунках, можно сделать следующие выводы:  1. эти графики имеют одни и те же уникальные точки, в которых функция достигает значение большее или меньшее по сравнению с другими близлежащими точками; 2. происходит изменение характера монотонности функции: слева от такой точки графика функция убывает, а с другой – возрастает ( или наоборот); 3. на графике, изображенном слева,  касательная в таких точках графика параллельна оси ОХ, а на графике, изображенном справа, в таких точках касательная  не существует.</vt:lpstr>
      <vt:lpstr>Точки экстремума</vt:lpstr>
      <vt:lpstr>Проанализируйте еще раз графики этих же функций и выясните в каких точках графика функции производная либо равна 0, либо не существует.</vt:lpstr>
      <vt:lpstr>Выводы: 1. на графике, изображенном слева,  касательная в таких точках графика параллельна оси ОХ, а поэтому производная в этих точках равна 0; 2. на графике, изображенном справа, в таких точках касательная  не существует, а поэтому производная в этих точках не существует. </vt:lpstr>
      <vt:lpstr>Презентация PowerPoint</vt:lpstr>
      <vt:lpstr>Верно ли обратное утверждение:   если х= х0 критическая точка  функции f(x), то в этой точке функция имеет экстремум?</vt:lpstr>
      <vt:lpstr>Проанализируйте график данной функции. Какие точки графика обращают на себя  особое внимание? Почему? Сформулируйте свои выводы о поведении функции в этих точках графика</vt:lpstr>
      <vt:lpstr>Вывод: У данной функции, как и у предыдущих функций, есть точки в которых производная либо равна 0, либо не существует, но ни одна из них не является точкой экстремума.  Обратное  утверждение не верно.</vt:lpstr>
      <vt:lpstr>При каких условиях критическая точка будет  является точкой экстремума?</vt:lpstr>
      <vt:lpstr>Презентация PowerPoint</vt:lpstr>
      <vt:lpstr>                              Выводы:   1. если при переходе через критическую точку графика монотонность функции изменяется, (т.е. производная меняет свой знак на противоположный), то такая критическая точка будет являться точкой экстремума;   2. если при переходе через критическую точку графика монотонность функции не изменяется, (т.е. производная не меняет свой знак на противоположный), то такая критическая точка не будет являться точкой экстремума.  </vt:lpstr>
      <vt:lpstr>Полученные, нами при рассуждении, выводы подтверждаются теоремой  (достаточным условием существования экстремума функции): </vt:lpstr>
      <vt:lpstr>Презентация PowerPoint</vt:lpstr>
      <vt:lpstr>По графику определите точки экстремума функции, ответ обоснуйте.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Маргарита Титова</dc:creator>
  <cp:lastModifiedBy>Титова М</cp:lastModifiedBy>
  <cp:revision>103</cp:revision>
  <cp:lastPrinted>1601-01-01T00:00:00Z</cp:lastPrinted>
  <dcterms:created xsi:type="dcterms:W3CDTF">1601-01-01T00:00:00Z</dcterms:created>
  <dcterms:modified xsi:type="dcterms:W3CDTF">2018-01-23T07:46:25Z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