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6" r:id="rId2"/>
    <p:sldId id="260" r:id="rId3"/>
    <p:sldId id="261" r:id="rId4"/>
    <p:sldId id="298" r:id="rId5"/>
    <p:sldId id="262" r:id="rId6"/>
    <p:sldId id="297" r:id="rId7"/>
    <p:sldId id="263" r:id="rId8"/>
    <p:sldId id="258" r:id="rId9"/>
    <p:sldId id="259" r:id="rId10"/>
    <p:sldId id="264" r:id="rId11"/>
    <p:sldId id="265" r:id="rId12"/>
    <p:sldId id="267" r:id="rId13"/>
    <p:sldId id="269" r:id="rId14"/>
    <p:sldId id="271" r:id="rId15"/>
    <p:sldId id="291" r:id="rId16"/>
    <p:sldId id="288" r:id="rId17"/>
    <p:sldId id="278"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Темный стиль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roundedCorners val="1"/>
  <c:style val="2"/>
  <c:chart>
    <c:autoTitleDeleted val="1"/>
    <c:view3D>
      <c:rotX val="30"/>
      <c:rotY val="0"/>
      <c:rAngAx val="1"/>
    </c:view3D>
    <c:floor>
      <c:thickness val="0"/>
    </c:floor>
    <c:sideWall>
      <c:thickness val="0"/>
    </c:sideWall>
    <c:backWall>
      <c:thickness val="0"/>
    </c:backWall>
    <c:plotArea>
      <c:layout/>
      <c:pie3DChart>
        <c:varyColors val="1"/>
        <c:ser>
          <c:idx val="0"/>
          <c:order val="0"/>
          <c:tx>
            <c:strRef>
              <c:f>Лист1!$B$1</c:f>
              <c:strCache>
                <c:ptCount val="1"/>
                <c:pt idx="0">
                  <c:v>Продажи</c:v>
                </c:pt>
              </c:strCache>
            </c:strRef>
          </c:tx>
          <c:dPt>
            <c:idx val="1"/>
            <c:bubble3D val="0"/>
            <c:spPr>
              <a:solidFill>
                <a:schemeClr val="accent4">
                  <a:lumMod val="60000"/>
                  <a:lumOff val="40000"/>
                </a:schemeClr>
              </a:solidFill>
            </c:spPr>
          </c:dPt>
          <c:dPt>
            <c:idx val="2"/>
            <c:bubble3D val="0"/>
            <c:spPr>
              <a:solidFill>
                <a:srgbClr val="FFC000"/>
              </a:solidFill>
            </c:spPr>
          </c:dPt>
          <c:dPt>
            <c:idx val="3"/>
            <c:bubble3D val="0"/>
            <c:spPr>
              <a:solidFill>
                <a:srgbClr val="FF0000"/>
              </a:solidFill>
            </c:spPr>
          </c:dPt>
          <c:cat>
            <c:strRef>
              <c:f>Лист1!$A$2:$A$5</c:f>
              <c:strCache>
                <c:ptCount val="4"/>
                <c:pt idx="0">
                  <c:v>Токарная черновая, 403 н-ч</c:v>
                </c:pt>
                <c:pt idx="1">
                  <c:v>Токарная чистовая, 418 н-ч</c:v>
                </c:pt>
                <c:pt idx="2">
                  <c:v>Фрезерносверлильная, 1190 н-ч</c:v>
                </c:pt>
                <c:pt idx="3">
                  <c:v>Слесарная, 123 н-ч</c:v>
                </c:pt>
              </c:strCache>
            </c:strRef>
          </c:cat>
          <c:val>
            <c:numRef>
              <c:f>Лист1!$B$2:$B$5</c:f>
              <c:numCache>
                <c:formatCode>General</c:formatCode>
                <c:ptCount val="4"/>
                <c:pt idx="0">
                  <c:v>403</c:v>
                </c:pt>
                <c:pt idx="1">
                  <c:v>418</c:v>
                </c:pt>
                <c:pt idx="2">
                  <c:v>1190</c:v>
                </c:pt>
                <c:pt idx="3">
                  <c:v>123</c:v>
                </c:pt>
              </c:numCache>
            </c:numRef>
          </c:val>
        </c:ser>
        <c:dLbls>
          <c:showLegendKey val="0"/>
          <c:showVal val="0"/>
          <c:showCatName val="0"/>
          <c:showSerName val="0"/>
          <c:showPercent val="0"/>
          <c:showBubbleSize val="0"/>
          <c:showLeaderLines val="1"/>
        </c:dLbls>
      </c:pie3DChart>
    </c:plotArea>
    <c:legend>
      <c:legendPos val="r"/>
      <c:overlay val="1"/>
    </c:legend>
    <c:plotVisOnly val="1"/>
    <c:dispBlanksAs val="zero"/>
    <c:showDLblsOverMax val="1"/>
  </c:chart>
  <c:txPr>
    <a:bodyPr/>
    <a:lstStyle/>
    <a:p>
      <a:pPr>
        <a:defRPr sz="1800"/>
      </a:pPr>
      <a:endParaRPr lang="ru-RU"/>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6803EB-AFDA-44E5-A977-A5A944AA3619}" type="datetimeFigureOut">
              <a:rPr lang="ru-RU" smtClean="0"/>
              <a:pPr/>
              <a:t>30.01.2018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83C9F3-CBCC-435A-B025-F0A927E3DFD0}" type="slidenum">
              <a:rPr lang="ru-RU" smtClean="0"/>
              <a:pPr/>
              <a:t>‹#›</a:t>
            </a:fld>
            <a:endParaRPr lang="ru-RU"/>
          </a:p>
        </p:txBody>
      </p:sp>
    </p:spTree>
    <p:extLst>
      <p:ext uri="{BB962C8B-B14F-4D97-AF65-F5344CB8AC3E}">
        <p14:creationId xmlns:p14="http://schemas.microsoft.com/office/powerpoint/2010/main" val="451886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8E83C9F3-CBCC-435A-B025-F0A927E3DFD0}" type="slidenum">
              <a:rPr lang="ru-RU" smtClean="0"/>
              <a:pPr/>
              <a:t>7</a:t>
            </a:fld>
            <a:endParaRPr lang="ru-RU"/>
          </a:p>
        </p:txBody>
      </p:sp>
    </p:spTree>
    <p:extLst>
      <p:ext uri="{BB962C8B-B14F-4D97-AF65-F5344CB8AC3E}">
        <p14:creationId xmlns:p14="http://schemas.microsoft.com/office/powerpoint/2010/main" val="3514490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30.01.2018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30.01.2018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30.01.2018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30.01.2018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30.01.2018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30.01.2018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30.01.2018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5000">
              <a:srgbClr val="03D4A8">
                <a:alpha val="49000"/>
              </a:srgbClr>
            </a:gs>
            <a:gs pos="25000">
              <a:srgbClr val="21D6E0"/>
            </a:gs>
            <a:gs pos="75000">
              <a:srgbClr val="0087E6"/>
            </a:gs>
            <a:gs pos="100000">
              <a:srgbClr val="005CBF"/>
            </a:gs>
          </a:gsLst>
          <a:lin ang="54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30.01.2018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14.xml"/><Relationship Id="rId3" Type="http://schemas.openxmlformats.org/officeDocument/2006/relationships/slide" Target="slide4.xml"/><Relationship Id="rId7" Type="http://schemas.openxmlformats.org/officeDocument/2006/relationships/slide" Target="slide8.xml"/><Relationship Id="rId12" Type="http://schemas.openxmlformats.org/officeDocument/2006/relationships/slide" Target="slide13.xml"/><Relationship Id="rId2" Type="http://schemas.openxmlformats.org/officeDocument/2006/relationships/slide" Target="slide3.xml"/><Relationship Id="rId16" Type="http://schemas.openxmlformats.org/officeDocument/2006/relationships/slide" Target="slide17.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12.xml"/><Relationship Id="rId5" Type="http://schemas.openxmlformats.org/officeDocument/2006/relationships/slide" Target="slide6.xml"/><Relationship Id="rId15" Type="http://schemas.openxmlformats.org/officeDocument/2006/relationships/slide" Target="slide16.xml"/><Relationship Id="rId10" Type="http://schemas.openxmlformats.org/officeDocument/2006/relationships/slide" Target="slide11.xml"/><Relationship Id="rId4" Type="http://schemas.openxmlformats.org/officeDocument/2006/relationships/slide" Target="slide5.xml"/><Relationship Id="rId9" Type="http://schemas.openxmlformats.org/officeDocument/2006/relationships/slide" Target="slide10.xml"/><Relationship Id="rId14" Type="http://schemas.openxmlformats.org/officeDocument/2006/relationships/slide" Target="slide15.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1472" y="1714488"/>
            <a:ext cx="8062912" cy="1470025"/>
          </a:xfrm>
        </p:spPr>
        <p:txBody>
          <a:bodyPr>
            <a:noAutofit/>
          </a:bodyPr>
          <a:lstStyle/>
          <a:p>
            <a:pPr algn="r"/>
            <a:r>
              <a:rPr lang="ru-RU" sz="1600" dirty="0" smtClean="0">
                <a:latin typeface="Times New Roman" panose="02020603050405020304" pitchFamily="18" charset="0"/>
                <a:cs typeface="Times New Roman" panose="02020603050405020304" pitchFamily="18" charset="0"/>
              </a:rPr>
              <a:t>Горбачева Татьяна Александровна</a:t>
            </a:r>
            <a:r>
              <a:rPr lang="ru-RU" sz="1600" dirty="0">
                <a:latin typeface="Times New Roman" panose="02020603050405020304" pitchFamily="18" charset="0"/>
                <a:cs typeface="Times New Roman" panose="02020603050405020304" pitchFamily="18" charset="0"/>
              </a:rPr>
              <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Преподаватель </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ГАПОУ «Самарский металлургический колледж»</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г. Самара</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2018</a:t>
            </a:r>
          </a:p>
        </p:txBody>
      </p:sp>
      <p:sp>
        <p:nvSpPr>
          <p:cNvPr id="3" name="Подзаголовок 2"/>
          <p:cNvSpPr>
            <a:spLocks noGrp="1"/>
          </p:cNvSpPr>
          <p:nvPr>
            <p:ph type="subTitle" idx="1"/>
          </p:nvPr>
        </p:nvSpPr>
        <p:spPr>
          <a:xfrm>
            <a:off x="1357290" y="3573016"/>
            <a:ext cx="6557986" cy="1944216"/>
          </a:xfrm>
        </p:spPr>
        <p:txBody>
          <a:bodyPr>
            <a:noAutofit/>
          </a:bodyPr>
          <a:lstStyle/>
          <a:p>
            <a:r>
              <a:rPr lang="ru-RU" sz="2400" b="1" dirty="0" smtClean="0">
                <a:solidFill>
                  <a:schemeClr val="tx1"/>
                </a:solidFill>
              </a:rPr>
              <a:t>Планирование </a:t>
            </a:r>
            <a:r>
              <a:rPr lang="ru-RU" sz="2400" b="1" dirty="0">
                <a:solidFill>
                  <a:schemeClr val="tx1"/>
                </a:solidFill>
              </a:rPr>
              <a:t>и организация  производственной деятельности структурного подразделения детали «Фланец»</a:t>
            </a:r>
            <a:br>
              <a:rPr lang="ru-RU" sz="2400" b="1" dirty="0">
                <a:solidFill>
                  <a:schemeClr val="tx1"/>
                </a:solidFill>
              </a:rPr>
            </a:br>
            <a:endParaRPr lang="ru-RU" sz="24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4" presetClass="entr" presetSubtype="1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ox(in)">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8229600" cy="1143000"/>
          </a:xfrm>
        </p:spPr>
        <p:txBody>
          <a:bodyPr>
            <a:normAutofit fontScale="90000"/>
          </a:bodyPr>
          <a:lstStyle/>
          <a:p>
            <a:r>
              <a:rPr lang="ru-RU" sz="4000" b="1" dirty="0" smtClean="0"/>
              <a:t>Балансовая ведомость оборудования</a:t>
            </a:r>
            <a:r>
              <a:rPr lang="ru-RU" dirty="0" smtClean="0"/>
              <a:t/>
            </a:r>
            <a:br>
              <a:rPr lang="ru-RU" dirty="0" smtClean="0"/>
            </a:br>
            <a:endParaRPr lang="ru-RU" dirty="0"/>
          </a:p>
        </p:txBody>
      </p:sp>
      <p:graphicFrame>
        <p:nvGraphicFramePr>
          <p:cNvPr id="5" name="Содержимое 4"/>
          <p:cNvGraphicFramePr>
            <a:graphicFrameLocks noGrp="1"/>
          </p:cNvGraphicFramePr>
          <p:nvPr>
            <p:ph idx="1"/>
          </p:nvPr>
        </p:nvGraphicFramePr>
        <p:xfrm>
          <a:off x="285720" y="1571612"/>
          <a:ext cx="8543957" cy="3958337"/>
        </p:xfrm>
        <a:graphic>
          <a:graphicData uri="http://schemas.openxmlformats.org/drawingml/2006/table">
            <a:tbl>
              <a:tblPr firstRow="1" bandRow="1">
                <a:tableStyleId>{073A0DAA-6AF3-43AB-8588-CEC1D06C72B9}</a:tableStyleId>
              </a:tblPr>
              <a:tblGrid>
                <a:gridCol w="711971"/>
                <a:gridCol w="2002504"/>
                <a:gridCol w="1557503"/>
                <a:gridCol w="1128706"/>
                <a:gridCol w="857256"/>
                <a:gridCol w="642942"/>
                <a:gridCol w="785818"/>
                <a:gridCol w="857257"/>
              </a:tblGrid>
              <a:tr h="498495">
                <a:tc rowSpan="2">
                  <a:txBody>
                    <a:bodyPr/>
                    <a:lstStyle/>
                    <a:p>
                      <a:pPr algn="just">
                        <a:lnSpc>
                          <a:spcPct val="150000"/>
                        </a:lnSpc>
                        <a:spcAft>
                          <a:spcPts val="0"/>
                        </a:spcAft>
                      </a:pPr>
                      <a:r>
                        <a:rPr lang="ru-RU" sz="1400" dirty="0">
                          <a:solidFill>
                            <a:schemeClr val="tx1"/>
                          </a:solidFill>
                          <a:latin typeface="Times New Roman"/>
                          <a:ea typeface="Times New Roman"/>
                          <a:cs typeface="Times New Roman"/>
                        </a:rPr>
                        <a:t>№оп</a:t>
                      </a:r>
                    </a:p>
                  </a:txBody>
                  <a:tcPr marL="68580" marR="68580" marT="0" marB="0">
                    <a:solidFill>
                      <a:schemeClr val="tx2">
                        <a:lumMod val="40000"/>
                        <a:lumOff val="60000"/>
                      </a:schemeClr>
                    </a:solidFill>
                  </a:tcPr>
                </a:tc>
                <a:tc rowSpan="2">
                  <a:txBody>
                    <a:bodyPr/>
                    <a:lstStyle/>
                    <a:p>
                      <a:pPr algn="just">
                        <a:lnSpc>
                          <a:spcPct val="150000"/>
                        </a:lnSpc>
                        <a:spcAft>
                          <a:spcPts val="0"/>
                        </a:spcAft>
                      </a:pPr>
                      <a:r>
                        <a:rPr lang="ru-RU" sz="1400" dirty="0">
                          <a:solidFill>
                            <a:schemeClr val="tx1"/>
                          </a:solidFill>
                          <a:latin typeface="Times New Roman"/>
                          <a:ea typeface="Times New Roman"/>
                          <a:cs typeface="Times New Roman"/>
                        </a:rPr>
                        <a:t>Наименование операции</a:t>
                      </a:r>
                    </a:p>
                  </a:txBody>
                  <a:tcPr marL="68580" marR="68580" marT="0" marB="0">
                    <a:solidFill>
                      <a:schemeClr val="tx2">
                        <a:lumMod val="40000"/>
                        <a:lumOff val="60000"/>
                      </a:schemeClr>
                    </a:solidFill>
                  </a:tcPr>
                </a:tc>
                <a:tc rowSpan="2">
                  <a:txBody>
                    <a:bodyPr/>
                    <a:lstStyle/>
                    <a:p>
                      <a:pPr algn="just">
                        <a:lnSpc>
                          <a:spcPct val="150000"/>
                        </a:lnSpc>
                        <a:spcAft>
                          <a:spcPts val="0"/>
                        </a:spcAft>
                      </a:pPr>
                      <a:r>
                        <a:rPr lang="ru-RU" sz="1400" dirty="0">
                          <a:solidFill>
                            <a:schemeClr val="tx1"/>
                          </a:solidFill>
                          <a:latin typeface="Times New Roman"/>
                          <a:ea typeface="Times New Roman"/>
                          <a:cs typeface="Times New Roman"/>
                        </a:rPr>
                        <a:t>Наименование, модель станка</a:t>
                      </a:r>
                    </a:p>
                  </a:txBody>
                  <a:tcPr marL="68580" marR="68580" marT="0" marB="0">
                    <a:solidFill>
                      <a:schemeClr val="tx2">
                        <a:lumMod val="40000"/>
                        <a:lumOff val="60000"/>
                      </a:schemeClr>
                    </a:solidFill>
                  </a:tcPr>
                </a:tc>
                <a:tc rowSpan="2">
                  <a:txBody>
                    <a:bodyPr/>
                    <a:lstStyle/>
                    <a:p>
                      <a:pPr algn="just">
                        <a:lnSpc>
                          <a:spcPct val="150000"/>
                        </a:lnSpc>
                        <a:spcAft>
                          <a:spcPts val="0"/>
                        </a:spcAft>
                      </a:pPr>
                      <a:r>
                        <a:rPr lang="ru-RU" sz="1400" dirty="0">
                          <a:solidFill>
                            <a:schemeClr val="tx1"/>
                          </a:solidFill>
                          <a:latin typeface="Times New Roman"/>
                          <a:ea typeface="Times New Roman"/>
                          <a:cs typeface="Times New Roman"/>
                        </a:rPr>
                        <a:t>Количество оборудования, </a:t>
                      </a:r>
                      <a:r>
                        <a:rPr lang="ru-RU" sz="1400" dirty="0" err="1">
                          <a:solidFill>
                            <a:schemeClr val="tx1"/>
                          </a:solidFill>
                          <a:latin typeface="Times New Roman"/>
                          <a:ea typeface="Times New Roman"/>
                          <a:cs typeface="Times New Roman"/>
                        </a:rPr>
                        <a:t>С</a:t>
                      </a:r>
                      <a:r>
                        <a:rPr lang="ru-RU" sz="1400" baseline="-25000" dirty="0" err="1">
                          <a:solidFill>
                            <a:schemeClr val="tx1"/>
                          </a:solidFill>
                          <a:latin typeface="Times New Roman"/>
                          <a:ea typeface="Times New Roman"/>
                          <a:cs typeface="Times New Roman"/>
                        </a:rPr>
                        <a:t>пр</a:t>
                      </a:r>
                      <a:endParaRPr lang="ru-RU" sz="1400" dirty="0">
                        <a:solidFill>
                          <a:schemeClr val="tx1"/>
                        </a:solidFill>
                        <a:latin typeface="Times New Roman"/>
                        <a:ea typeface="Times New Roman"/>
                        <a:cs typeface="Times New Roman"/>
                      </a:endParaRPr>
                    </a:p>
                  </a:txBody>
                  <a:tcPr marL="68580" marR="68580" marT="0" marB="0">
                    <a:solidFill>
                      <a:schemeClr val="tx2">
                        <a:lumMod val="40000"/>
                        <a:lumOff val="60000"/>
                      </a:schemeClr>
                    </a:solidFill>
                  </a:tcPr>
                </a:tc>
                <a:tc gridSpan="2">
                  <a:txBody>
                    <a:bodyPr/>
                    <a:lstStyle/>
                    <a:p>
                      <a:pPr algn="just">
                        <a:lnSpc>
                          <a:spcPct val="150000"/>
                        </a:lnSpc>
                        <a:spcAft>
                          <a:spcPts val="0"/>
                        </a:spcAft>
                      </a:pPr>
                      <a:r>
                        <a:rPr lang="ru-RU" sz="1400" dirty="0">
                          <a:solidFill>
                            <a:schemeClr val="tx1"/>
                          </a:solidFill>
                          <a:latin typeface="Times New Roman"/>
                          <a:ea typeface="Times New Roman"/>
                          <a:cs typeface="Times New Roman"/>
                        </a:rPr>
                        <a:t>Мощность, кВт</a:t>
                      </a:r>
                    </a:p>
                  </a:txBody>
                  <a:tcPr marL="68580" marR="68580" marT="0" marB="0">
                    <a:solidFill>
                      <a:schemeClr val="tx2">
                        <a:lumMod val="40000"/>
                        <a:lumOff val="60000"/>
                      </a:schemeClr>
                    </a:solidFill>
                  </a:tcPr>
                </a:tc>
                <a:tc hMerge="1">
                  <a:txBody>
                    <a:bodyPr/>
                    <a:lstStyle/>
                    <a:p>
                      <a:endParaRPr lang="ru-RU"/>
                    </a:p>
                  </a:txBody>
                  <a:tcPr/>
                </a:tc>
                <a:tc gridSpan="2">
                  <a:txBody>
                    <a:bodyPr/>
                    <a:lstStyle/>
                    <a:p>
                      <a:pPr algn="just">
                        <a:lnSpc>
                          <a:spcPct val="150000"/>
                        </a:lnSpc>
                        <a:spcAft>
                          <a:spcPts val="0"/>
                        </a:spcAft>
                      </a:pPr>
                      <a:r>
                        <a:rPr lang="ru-RU" sz="1400" dirty="0">
                          <a:solidFill>
                            <a:schemeClr val="tx1"/>
                          </a:solidFill>
                          <a:latin typeface="Times New Roman"/>
                          <a:ea typeface="Times New Roman"/>
                          <a:cs typeface="Times New Roman"/>
                        </a:rPr>
                        <a:t>Стоимость, </a:t>
                      </a:r>
                      <a:r>
                        <a:rPr lang="ru-RU" sz="1400" dirty="0" err="1">
                          <a:solidFill>
                            <a:schemeClr val="tx1"/>
                          </a:solidFill>
                          <a:latin typeface="Times New Roman"/>
                          <a:ea typeface="Times New Roman"/>
                          <a:cs typeface="Times New Roman"/>
                        </a:rPr>
                        <a:t>руб</a:t>
                      </a:r>
                      <a:endParaRPr lang="ru-RU" sz="1400" dirty="0">
                        <a:solidFill>
                          <a:schemeClr val="tx1"/>
                        </a:solidFill>
                        <a:latin typeface="Times New Roman"/>
                        <a:ea typeface="Times New Roman"/>
                        <a:cs typeface="Times New Roman"/>
                      </a:endParaRPr>
                    </a:p>
                  </a:txBody>
                  <a:tcPr marL="68580" marR="68580" marT="0" marB="0">
                    <a:solidFill>
                      <a:schemeClr val="tx2">
                        <a:lumMod val="40000"/>
                        <a:lumOff val="60000"/>
                      </a:schemeClr>
                    </a:solidFill>
                  </a:tcPr>
                </a:tc>
                <a:tc hMerge="1">
                  <a:txBody>
                    <a:bodyPr/>
                    <a:lstStyle/>
                    <a:p>
                      <a:endParaRPr lang="ru-RU"/>
                    </a:p>
                  </a:txBody>
                  <a:tcPr>
                    <a:lnL w="12700" cap="flat" cmpd="sng" algn="ctr">
                      <a:solidFill>
                        <a:schemeClr val="tx1"/>
                      </a:solidFill>
                      <a:prstDash val="solid"/>
                      <a:round/>
                      <a:headEnd type="none" w="med" len="med"/>
                      <a:tailEnd type="none" w="med" len="med"/>
                    </a:lnL>
                  </a:tcPr>
                </a:tc>
              </a:tr>
              <a:tr h="563538">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just">
                        <a:lnSpc>
                          <a:spcPct val="150000"/>
                        </a:lnSpc>
                        <a:spcAft>
                          <a:spcPts val="0"/>
                        </a:spcAft>
                      </a:pPr>
                      <a:r>
                        <a:rPr lang="ru-RU" sz="1400">
                          <a:solidFill>
                            <a:srgbClr val="000000"/>
                          </a:solidFill>
                          <a:latin typeface="Times New Roman"/>
                          <a:ea typeface="Times New Roman"/>
                          <a:cs typeface="Times New Roman"/>
                        </a:rPr>
                        <a:t>Ед</a:t>
                      </a:r>
                      <a:endParaRPr lang="ru-RU" sz="1400">
                        <a:latin typeface="Times New Roman"/>
                        <a:ea typeface="Times New Roman"/>
                        <a:cs typeface="Times New Roman"/>
                      </a:endParaRPr>
                    </a:p>
                  </a:txBody>
                  <a:tcPr marL="68580" marR="68580" marT="0" marB="0">
                    <a:solidFill>
                      <a:schemeClr val="tx2">
                        <a:lumMod val="40000"/>
                        <a:lumOff val="60000"/>
                      </a:schemeClr>
                    </a:solidFill>
                  </a:tcPr>
                </a:tc>
                <a:tc>
                  <a:txBody>
                    <a:bodyPr/>
                    <a:lstStyle/>
                    <a:p>
                      <a:pPr algn="just">
                        <a:lnSpc>
                          <a:spcPct val="150000"/>
                        </a:lnSpc>
                        <a:spcAft>
                          <a:spcPts val="0"/>
                        </a:spcAft>
                      </a:pPr>
                      <a:r>
                        <a:rPr lang="ru-RU" sz="1400">
                          <a:solidFill>
                            <a:srgbClr val="000000"/>
                          </a:solidFill>
                          <a:latin typeface="Times New Roman"/>
                          <a:ea typeface="Times New Roman"/>
                          <a:cs typeface="Times New Roman"/>
                        </a:rPr>
                        <a:t>Общ</a:t>
                      </a:r>
                      <a:endParaRPr lang="ru-RU" sz="1400">
                        <a:latin typeface="Times New Roman"/>
                        <a:ea typeface="Times New Roman"/>
                        <a:cs typeface="Times New Roman"/>
                      </a:endParaRPr>
                    </a:p>
                  </a:txBody>
                  <a:tcPr marL="68580" marR="68580" marT="0" marB="0">
                    <a:solidFill>
                      <a:schemeClr val="tx2">
                        <a:lumMod val="40000"/>
                        <a:lumOff val="60000"/>
                      </a:schemeClr>
                    </a:solidFill>
                  </a:tcPr>
                </a:tc>
                <a:tc>
                  <a:txBody>
                    <a:bodyPr/>
                    <a:lstStyle/>
                    <a:p>
                      <a:pPr algn="just">
                        <a:lnSpc>
                          <a:spcPct val="150000"/>
                        </a:lnSpc>
                        <a:spcAft>
                          <a:spcPts val="0"/>
                        </a:spcAft>
                      </a:pPr>
                      <a:r>
                        <a:rPr lang="ru-RU" sz="1400">
                          <a:solidFill>
                            <a:srgbClr val="000000"/>
                          </a:solidFill>
                          <a:latin typeface="Times New Roman"/>
                          <a:ea typeface="Times New Roman"/>
                          <a:cs typeface="Times New Roman"/>
                        </a:rPr>
                        <a:t>Ед</a:t>
                      </a:r>
                      <a:endParaRPr lang="ru-RU" sz="1400">
                        <a:latin typeface="Times New Roman"/>
                        <a:ea typeface="Times New Roman"/>
                        <a:cs typeface="Times New Roman"/>
                      </a:endParaRPr>
                    </a:p>
                  </a:txBody>
                  <a:tcPr marL="68580" marR="68580" marT="0" marB="0">
                    <a:solidFill>
                      <a:schemeClr val="tx2">
                        <a:lumMod val="40000"/>
                        <a:lumOff val="60000"/>
                      </a:schemeClr>
                    </a:solidFill>
                  </a:tcPr>
                </a:tc>
                <a:tc>
                  <a:txBody>
                    <a:bodyPr/>
                    <a:lstStyle/>
                    <a:p>
                      <a:pPr algn="just">
                        <a:lnSpc>
                          <a:spcPct val="150000"/>
                        </a:lnSpc>
                        <a:spcAft>
                          <a:spcPts val="0"/>
                        </a:spcAft>
                      </a:pPr>
                      <a:r>
                        <a:rPr lang="ru-RU" sz="1400" dirty="0">
                          <a:solidFill>
                            <a:srgbClr val="000000"/>
                          </a:solidFill>
                          <a:latin typeface="Times New Roman"/>
                          <a:ea typeface="Times New Roman"/>
                          <a:cs typeface="Times New Roman"/>
                        </a:rPr>
                        <a:t>Общ</a:t>
                      </a:r>
                      <a:endParaRPr lang="ru-RU" sz="1400" dirty="0">
                        <a:latin typeface="Times New Roman"/>
                        <a:ea typeface="Times New Roman"/>
                        <a:cs typeface="Times New Roman"/>
                      </a:endParaRPr>
                    </a:p>
                  </a:txBody>
                  <a:tcPr marL="68580" marR="68580" marT="0" marB="0">
                    <a:solidFill>
                      <a:schemeClr val="tx2">
                        <a:lumMod val="40000"/>
                        <a:lumOff val="60000"/>
                      </a:schemeClr>
                    </a:solidFill>
                  </a:tcPr>
                </a:tc>
              </a:tr>
              <a:tr h="737499">
                <a:tc>
                  <a:txBody>
                    <a:bodyPr/>
                    <a:lstStyle/>
                    <a:p>
                      <a:pPr algn="just">
                        <a:lnSpc>
                          <a:spcPct val="150000"/>
                        </a:lnSpc>
                        <a:spcAft>
                          <a:spcPts val="0"/>
                        </a:spcAft>
                      </a:pPr>
                      <a:r>
                        <a:rPr lang="ru-RU" sz="1400" dirty="0" smtClean="0">
                          <a:solidFill>
                            <a:srgbClr val="000000"/>
                          </a:solidFill>
                          <a:latin typeface="Times New Roman"/>
                          <a:ea typeface="Times New Roman"/>
                          <a:cs typeface="Times New Roman"/>
                        </a:rPr>
                        <a:t>010</a:t>
                      </a:r>
                      <a:endParaRPr lang="ru-RU" sz="1400" dirty="0">
                        <a:latin typeface="Times New Roman"/>
                        <a:ea typeface="Times New Roman"/>
                        <a:cs typeface="Times New Roman"/>
                      </a:endParaRPr>
                    </a:p>
                  </a:txBody>
                  <a:tcPr marL="68580" marR="68580" marT="0" marB="0"/>
                </a:tc>
                <a:tc>
                  <a:txBody>
                    <a:bodyPr/>
                    <a:lstStyle/>
                    <a:p>
                      <a:pPr algn="just">
                        <a:lnSpc>
                          <a:spcPct val="150000"/>
                        </a:lnSpc>
                        <a:spcAft>
                          <a:spcPts val="0"/>
                        </a:spcAft>
                      </a:pPr>
                      <a:r>
                        <a:rPr lang="ru-RU" sz="1400" dirty="0" smtClean="0">
                          <a:solidFill>
                            <a:srgbClr val="000000"/>
                          </a:solidFill>
                          <a:latin typeface="Times New Roman"/>
                          <a:ea typeface="Times New Roman"/>
                          <a:cs typeface="Times New Roman"/>
                        </a:rPr>
                        <a:t>Токарная(черновая)</a:t>
                      </a:r>
                      <a:endParaRPr lang="ru-RU" sz="1400" dirty="0">
                        <a:latin typeface="Times New Roman"/>
                        <a:ea typeface="Times New Roman"/>
                        <a:cs typeface="Times New Roman"/>
                      </a:endParaRPr>
                    </a:p>
                  </a:txBody>
                  <a:tcPr marL="68580" marR="68580" marT="0" marB="0"/>
                </a:tc>
                <a:tc>
                  <a:txBody>
                    <a:bodyPr/>
                    <a:lstStyle/>
                    <a:p>
                      <a:pPr algn="just">
                        <a:lnSpc>
                          <a:spcPct val="150000"/>
                        </a:lnSpc>
                        <a:spcAft>
                          <a:spcPts val="0"/>
                        </a:spcAft>
                      </a:pPr>
                      <a:r>
                        <a:rPr lang="ru-RU" sz="1400" kern="1200" dirty="0" smtClean="0">
                          <a:solidFill>
                            <a:schemeClr val="dk1"/>
                          </a:solidFill>
                          <a:latin typeface="+mn-lt"/>
                          <a:ea typeface="+mn-ea"/>
                          <a:cs typeface="+mn-cs"/>
                        </a:rPr>
                        <a:t>Токарный станок с ЧПУ, СК7130В</a:t>
                      </a:r>
                      <a:endParaRPr lang="ru-RU" sz="1400" dirty="0">
                        <a:latin typeface="Times New Roman"/>
                        <a:ea typeface="Times New Roman"/>
                        <a:cs typeface="Times New Roman"/>
                      </a:endParaRPr>
                    </a:p>
                  </a:txBody>
                  <a:tcPr marL="68580" marR="68580" marT="0" marB="0"/>
                </a:tc>
                <a:tc>
                  <a:txBody>
                    <a:bodyPr/>
                    <a:lstStyle/>
                    <a:p>
                      <a:pPr algn="just">
                        <a:lnSpc>
                          <a:spcPct val="150000"/>
                        </a:lnSpc>
                        <a:spcAft>
                          <a:spcPts val="0"/>
                        </a:spcAft>
                      </a:pPr>
                      <a:r>
                        <a:rPr lang="en-US" sz="1400" dirty="0">
                          <a:solidFill>
                            <a:srgbClr val="000000"/>
                          </a:solidFill>
                          <a:latin typeface="Times New Roman"/>
                          <a:ea typeface="Times New Roman"/>
                          <a:cs typeface="Times New Roman"/>
                        </a:rPr>
                        <a:t>1</a:t>
                      </a:r>
                      <a:endParaRPr lang="ru-RU" sz="1400" dirty="0">
                        <a:latin typeface="Times New Roman"/>
                        <a:ea typeface="Times New Roman"/>
                        <a:cs typeface="Times New Roman"/>
                      </a:endParaRPr>
                    </a:p>
                  </a:txBody>
                  <a:tcPr marL="68580" marR="68580" marT="0" marB="0"/>
                </a:tc>
                <a:tc>
                  <a:txBody>
                    <a:bodyPr/>
                    <a:lstStyle/>
                    <a:p>
                      <a:pPr algn="just">
                        <a:lnSpc>
                          <a:spcPct val="150000"/>
                        </a:lnSpc>
                        <a:spcAft>
                          <a:spcPts val="0"/>
                        </a:spcAft>
                      </a:pPr>
                      <a:r>
                        <a:rPr lang="ru-RU" sz="1400" dirty="0" smtClean="0">
                          <a:solidFill>
                            <a:srgbClr val="000000"/>
                          </a:solidFill>
                          <a:latin typeface="Times New Roman"/>
                          <a:ea typeface="Times New Roman"/>
                          <a:cs typeface="Times New Roman"/>
                        </a:rPr>
                        <a:t>7кВт</a:t>
                      </a:r>
                      <a:endParaRPr lang="ru-RU" sz="1400" dirty="0">
                        <a:latin typeface="Times New Roman"/>
                        <a:ea typeface="Times New Roman"/>
                        <a:cs typeface="Times New Roman"/>
                      </a:endParaRPr>
                    </a:p>
                  </a:txBody>
                  <a:tcPr marL="68580" marR="68580" marT="0" marB="0"/>
                </a:tc>
                <a:tc>
                  <a:txBody>
                    <a:bodyPr/>
                    <a:lstStyle/>
                    <a:p>
                      <a:pPr algn="just">
                        <a:lnSpc>
                          <a:spcPct val="150000"/>
                        </a:lnSpc>
                        <a:spcAft>
                          <a:spcPts val="0"/>
                        </a:spcAft>
                      </a:pPr>
                      <a:r>
                        <a:rPr lang="ru-RU" sz="1400" dirty="0" smtClean="0">
                          <a:solidFill>
                            <a:srgbClr val="000000"/>
                          </a:solidFill>
                          <a:latin typeface="Times New Roman"/>
                          <a:ea typeface="Times New Roman"/>
                          <a:cs typeface="Times New Roman"/>
                        </a:rPr>
                        <a:t>7кВт</a:t>
                      </a:r>
                      <a:endParaRPr lang="ru-RU" sz="1400" dirty="0">
                        <a:latin typeface="Times New Roman"/>
                        <a:ea typeface="Times New Roman"/>
                        <a:cs typeface="Times New Roman"/>
                      </a:endParaRPr>
                    </a:p>
                  </a:txBody>
                  <a:tcPr marL="68580" marR="68580" marT="0" marB="0"/>
                </a:tc>
                <a:tc>
                  <a:txBody>
                    <a:bodyPr/>
                    <a:lstStyle/>
                    <a:p>
                      <a:pPr algn="just">
                        <a:lnSpc>
                          <a:spcPct val="150000"/>
                        </a:lnSpc>
                        <a:spcAft>
                          <a:spcPts val="0"/>
                        </a:spcAft>
                      </a:pPr>
                      <a:r>
                        <a:rPr lang="ru-RU" sz="1400" dirty="0">
                          <a:solidFill>
                            <a:srgbClr val="000000"/>
                          </a:solidFill>
                          <a:latin typeface="Times New Roman"/>
                          <a:ea typeface="Times New Roman"/>
                          <a:cs typeface="Times New Roman"/>
                        </a:rPr>
                        <a:t>6</a:t>
                      </a:r>
                      <a:r>
                        <a:rPr lang="ru-RU" sz="1400" dirty="0" smtClean="0">
                          <a:solidFill>
                            <a:srgbClr val="000000"/>
                          </a:solidFill>
                          <a:latin typeface="Times New Roman"/>
                          <a:ea typeface="Times New Roman"/>
                          <a:cs typeface="Times New Roman"/>
                        </a:rPr>
                        <a:t>00000</a:t>
                      </a:r>
                      <a:endParaRPr lang="ru-RU" sz="1400" dirty="0">
                        <a:latin typeface="Times New Roman"/>
                        <a:ea typeface="Times New Roman"/>
                        <a:cs typeface="Times New Roman"/>
                      </a:endParaRPr>
                    </a:p>
                  </a:txBody>
                  <a:tcPr marL="68580" marR="68580" marT="0" marB="0"/>
                </a:tc>
                <a:tc>
                  <a:txBody>
                    <a:bodyPr/>
                    <a:lstStyle/>
                    <a:p>
                      <a:pPr algn="just">
                        <a:lnSpc>
                          <a:spcPct val="150000"/>
                        </a:lnSpc>
                        <a:spcAft>
                          <a:spcPts val="0"/>
                        </a:spcAft>
                      </a:pPr>
                      <a:r>
                        <a:rPr lang="ru-RU" sz="1400" dirty="0">
                          <a:solidFill>
                            <a:srgbClr val="000000"/>
                          </a:solidFill>
                          <a:latin typeface="Times New Roman"/>
                          <a:ea typeface="Times New Roman"/>
                          <a:cs typeface="Times New Roman"/>
                        </a:rPr>
                        <a:t>6</a:t>
                      </a:r>
                      <a:r>
                        <a:rPr lang="ru-RU" sz="1400" dirty="0" smtClean="0">
                          <a:solidFill>
                            <a:srgbClr val="000000"/>
                          </a:solidFill>
                          <a:latin typeface="Times New Roman"/>
                          <a:ea typeface="Times New Roman"/>
                          <a:cs typeface="Times New Roman"/>
                        </a:rPr>
                        <a:t>00000</a:t>
                      </a:r>
                      <a:endParaRPr lang="ru-RU" sz="1400" dirty="0">
                        <a:latin typeface="Times New Roman"/>
                        <a:ea typeface="Times New Roman"/>
                        <a:cs typeface="Times New Roman"/>
                      </a:endParaRPr>
                    </a:p>
                  </a:txBody>
                  <a:tcPr marL="68580" marR="68580" marT="0" marB="0"/>
                </a:tc>
              </a:tr>
              <a:tr h="704293">
                <a:tc>
                  <a:txBody>
                    <a:bodyPr/>
                    <a:lstStyle/>
                    <a:p>
                      <a:pPr algn="just">
                        <a:lnSpc>
                          <a:spcPct val="150000"/>
                        </a:lnSpc>
                        <a:spcAft>
                          <a:spcPts val="0"/>
                        </a:spcAft>
                      </a:pPr>
                      <a:r>
                        <a:rPr lang="ru-RU" sz="1400" dirty="0" smtClean="0">
                          <a:solidFill>
                            <a:srgbClr val="000000"/>
                          </a:solidFill>
                          <a:latin typeface="Times New Roman"/>
                          <a:ea typeface="Times New Roman"/>
                          <a:cs typeface="Times New Roman"/>
                        </a:rPr>
                        <a:t>015</a:t>
                      </a:r>
                      <a:endParaRPr lang="ru-RU" sz="1400" dirty="0">
                        <a:latin typeface="Times New Roman"/>
                        <a:ea typeface="Times New Roman"/>
                        <a:cs typeface="Times New Roman"/>
                      </a:endParaRPr>
                    </a:p>
                  </a:txBody>
                  <a:tcPr marL="68580" marR="68580" marT="0" marB="0"/>
                </a:tc>
                <a:tc>
                  <a:txBody>
                    <a:bodyPr/>
                    <a:lstStyle/>
                    <a:p>
                      <a:pPr algn="just">
                        <a:lnSpc>
                          <a:spcPct val="150000"/>
                        </a:lnSpc>
                        <a:spcAft>
                          <a:spcPts val="0"/>
                        </a:spcAft>
                      </a:pPr>
                      <a:r>
                        <a:rPr lang="ru-RU" sz="1400" dirty="0">
                          <a:solidFill>
                            <a:srgbClr val="000000"/>
                          </a:solidFill>
                          <a:latin typeface="Times New Roman"/>
                          <a:ea typeface="Times New Roman"/>
                          <a:cs typeface="Times New Roman"/>
                        </a:rPr>
                        <a:t>Токарная(чистовая)</a:t>
                      </a:r>
                      <a:endParaRPr lang="ru-RU" sz="1400" dirty="0">
                        <a:latin typeface="Times New Roman"/>
                        <a:ea typeface="Times New Roman"/>
                        <a:cs typeface="Times New Roman"/>
                      </a:endParaRPr>
                    </a:p>
                  </a:txBody>
                  <a:tcPr marL="68580" marR="68580" marT="0" marB="0"/>
                </a:tc>
                <a:tc>
                  <a:txBody>
                    <a:bodyPr/>
                    <a:lstStyle/>
                    <a:p>
                      <a:pPr algn="just">
                        <a:lnSpc>
                          <a:spcPct val="150000"/>
                        </a:lnSpc>
                        <a:spcAft>
                          <a:spcPts val="0"/>
                        </a:spcAft>
                      </a:pPr>
                      <a:r>
                        <a:rPr lang="ru-RU" sz="1400" kern="1200" dirty="0" smtClean="0">
                          <a:solidFill>
                            <a:schemeClr val="dk1"/>
                          </a:solidFill>
                          <a:latin typeface="+mn-lt"/>
                          <a:ea typeface="+mn-ea"/>
                          <a:cs typeface="+mn-cs"/>
                        </a:rPr>
                        <a:t>Токарный станок с ЧПУ, СК7130В</a:t>
                      </a:r>
                      <a:endParaRPr lang="ru-RU" sz="1400" dirty="0">
                        <a:latin typeface="Times New Roman"/>
                        <a:ea typeface="Times New Roman"/>
                        <a:cs typeface="Times New Roman"/>
                      </a:endParaRPr>
                    </a:p>
                  </a:txBody>
                  <a:tcPr marL="68580" marR="68580" marT="0" marB="0"/>
                </a:tc>
                <a:tc>
                  <a:txBody>
                    <a:bodyPr/>
                    <a:lstStyle/>
                    <a:p>
                      <a:pPr algn="just">
                        <a:lnSpc>
                          <a:spcPct val="150000"/>
                        </a:lnSpc>
                        <a:spcAft>
                          <a:spcPts val="0"/>
                        </a:spcAft>
                      </a:pPr>
                      <a:r>
                        <a:rPr lang="en-US" sz="1400" dirty="0">
                          <a:solidFill>
                            <a:srgbClr val="000000"/>
                          </a:solidFill>
                          <a:latin typeface="Times New Roman"/>
                          <a:ea typeface="Times New Roman"/>
                          <a:cs typeface="Times New Roman"/>
                        </a:rPr>
                        <a:t>1</a:t>
                      </a:r>
                      <a:endParaRPr lang="ru-RU" sz="1400" dirty="0">
                        <a:latin typeface="Times New Roman"/>
                        <a:ea typeface="Times New Roman"/>
                        <a:cs typeface="Times New Roman"/>
                      </a:endParaRPr>
                    </a:p>
                  </a:txBody>
                  <a:tcPr marL="68580" marR="68580" marT="0" marB="0"/>
                </a:tc>
                <a:tc>
                  <a:txBody>
                    <a:bodyPr/>
                    <a:lstStyle/>
                    <a:p>
                      <a:pPr algn="just">
                        <a:lnSpc>
                          <a:spcPct val="150000"/>
                        </a:lnSpc>
                        <a:spcAft>
                          <a:spcPts val="0"/>
                        </a:spcAft>
                      </a:pPr>
                      <a:r>
                        <a:rPr lang="ru-RU" sz="1400" dirty="0" smtClean="0">
                          <a:solidFill>
                            <a:srgbClr val="000000"/>
                          </a:solidFill>
                          <a:latin typeface="Times New Roman"/>
                          <a:ea typeface="Times New Roman"/>
                          <a:cs typeface="Times New Roman"/>
                        </a:rPr>
                        <a:t>7кВт</a:t>
                      </a:r>
                      <a:endParaRPr lang="ru-RU" sz="1400" dirty="0">
                        <a:latin typeface="Times New Roman"/>
                        <a:ea typeface="Times New Roman"/>
                        <a:cs typeface="Times New Roman"/>
                      </a:endParaRPr>
                    </a:p>
                  </a:txBody>
                  <a:tcPr marL="68580" marR="68580" marT="0" marB="0"/>
                </a:tc>
                <a:tc>
                  <a:txBody>
                    <a:bodyPr/>
                    <a:lstStyle/>
                    <a:p>
                      <a:pPr algn="just">
                        <a:lnSpc>
                          <a:spcPct val="150000"/>
                        </a:lnSpc>
                        <a:spcAft>
                          <a:spcPts val="0"/>
                        </a:spcAft>
                      </a:pPr>
                      <a:r>
                        <a:rPr lang="ru-RU" sz="1400" dirty="0" smtClean="0">
                          <a:solidFill>
                            <a:srgbClr val="000000"/>
                          </a:solidFill>
                          <a:latin typeface="Times New Roman"/>
                          <a:ea typeface="Times New Roman"/>
                          <a:cs typeface="Times New Roman"/>
                        </a:rPr>
                        <a:t>7кВт</a:t>
                      </a:r>
                      <a:endParaRPr lang="ru-RU" sz="1400" dirty="0">
                        <a:latin typeface="Times New Roman"/>
                        <a:ea typeface="Times New Roman"/>
                        <a:cs typeface="Times New Roman"/>
                      </a:endParaRPr>
                    </a:p>
                  </a:txBody>
                  <a:tcPr marL="68580" marR="68580" marT="0" marB="0"/>
                </a:tc>
                <a:tc>
                  <a:txBody>
                    <a:bodyPr/>
                    <a:lstStyle/>
                    <a:p>
                      <a:pPr algn="just">
                        <a:lnSpc>
                          <a:spcPct val="150000"/>
                        </a:lnSpc>
                        <a:spcAft>
                          <a:spcPts val="0"/>
                        </a:spcAft>
                      </a:pPr>
                      <a:r>
                        <a:rPr lang="ru-RU" sz="1400" dirty="0">
                          <a:solidFill>
                            <a:srgbClr val="000000"/>
                          </a:solidFill>
                          <a:latin typeface="Times New Roman"/>
                          <a:ea typeface="Times New Roman"/>
                          <a:cs typeface="Times New Roman"/>
                        </a:rPr>
                        <a:t>6</a:t>
                      </a:r>
                      <a:r>
                        <a:rPr lang="ru-RU" sz="1400" dirty="0" smtClean="0">
                          <a:solidFill>
                            <a:srgbClr val="000000"/>
                          </a:solidFill>
                          <a:latin typeface="Times New Roman"/>
                          <a:ea typeface="Times New Roman"/>
                          <a:cs typeface="Times New Roman"/>
                        </a:rPr>
                        <a:t>00000</a:t>
                      </a:r>
                      <a:endParaRPr lang="ru-RU" sz="1400" dirty="0">
                        <a:latin typeface="Times New Roman"/>
                        <a:ea typeface="Times New Roman"/>
                        <a:cs typeface="Times New Roman"/>
                      </a:endParaRPr>
                    </a:p>
                  </a:txBody>
                  <a:tcPr marL="68580" marR="68580" marT="0" marB="0"/>
                </a:tc>
                <a:tc>
                  <a:txBody>
                    <a:bodyPr/>
                    <a:lstStyle/>
                    <a:p>
                      <a:pPr algn="just">
                        <a:lnSpc>
                          <a:spcPct val="150000"/>
                        </a:lnSpc>
                        <a:spcAft>
                          <a:spcPts val="0"/>
                        </a:spcAft>
                      </a:pPr>
                      <a:r>
                        <a:rPr lang="ru-RU" sz="1400" dirty="0">
                          <a:solidFill>
                            <a:srgbClr val="000000"/>
                          </a:solidFill>
                          <a:latin typeface="Times New Roman"/>
                          <a:ea typeface="Times New Roman"/>
                          <a:cs typeface="Times New Roman"/>
                        </a:rPr>
                        <a:t>6</a:t>
                      </a:r>
                      <a:r>
                        <a:rPr lang="ru-RU" sz="1400" dirty="0" smtClean="0">
                          <a:solidFill>
                            <a:srgbClr val="000000"/>
                          </a:solidFill>
                          <a:latin typeface="Times New Roman"/>
                          <a:ea typeface="Times New Roman"/>
                          <a:cs typeface="Times New Roman"/>
                        </a:rPr>
                        <a:t>00000</a:t>
                      </a:r>
                      <a:endParaRPr lang="ru-RU" sz="1400" dirty="0">
                        <a:latin typeface="Times New Roman"/>
                        <a:ea typeface="Times New Roman"/>
                        <a:cs typeface="Times New Roman"/>
                      </a:endParaRPr>
                    </a:p>
                  </a:txBody>
                  <a:tcPr marL="68580" marR="68580" marT="0" marB="0"/>
                </a:tc>
              </a:tr>
              <a:tr h="737499">
                <a:tc>
                  <a:txBody>
                    <a:bodyPr/>
                    <a:lstStyle/>
                    <a:p>
                      <a:pPr algn="just">
                        <a:lnSpc>
                          <a:spcPct val="150000"/>
                        </a:lnSpc>
                        <a:spcAft>
                          <a:spcPts val="0"/>
                        </a:spcAft>
                      </a:pPr>
                      <a:r>
                        <a:rPr lang="ru-RU" sz="1400" dirty="0" smtClean="0">
                          <a:solidFill>
                            <a:srgbClr val="000000"/>
                          </a:solidFill>
                          <a:latin typeface="Times New Roman"/>
                          <a:ea typeface="Times New Roman"/>
                          <a:cs typeface="Times New Roman"/>
                        </a:rPr>
                        <a:t>020</a:t>
                      </a:r>
                      <a:endParaRPr lang="ru-RU" sz="1400" dirty="0">
                        <a:latin typeface="Times New Roman"/>
                        <a:ea typeface="Times New Roman"/>
                        <a:cs typeface="Times New Roman"/>
                      </a:endParaRPr>
                    </a:p>
                  </a:txBody>
                  <a:tcPr marL="68580" marR="68580" marT="0" marB="0"/>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ru-RU" sz="1400" dirty="0" smtClean="0">
                          <a:solidFill>
                            <a:srgbClr val="000000"/>
                          </a:solidFill>
                          <a:latin typeface="Times New Roman"/>
                          <a:ea typeface="Times New Roman"/>
                          <a:cs typeface="Times New Roman"/>
                        </a:rPr>
                        <a:t>Фрезерносверлильная</a:t>
                      </a:r>
                      <a:endParaRPr lang="ru-RU" sz="1400" dirty="0" smtClean="0">
                        <a:latin typeface="Times New Roman"/>
                        <a:ea typeface="Times New Roman"/>
                        <a:cs typeface="Times New Roman"/>
                      </a:endParaRPr>
                    </a:p>
                    <a:p>
                      <a:pPr marL="0" indent="0" algn="l">
                        <a:lnSpc>
                          <a:spcPct val="150000"/>
                        </a:lnSpc>
                        <a:spcAft>
                          <a:spcPts val="0"/>
                        </a:spcAft>
                      </a:pPr>
                      <a:endParaRPr lang="ru-RU" sz="1400" dirty="0">
                        <a:latin typeface="Times New Roman"/>
                        <a:ea typeface="Times New Roman"/>
                        <a:cs typeface="Times New Roman"/>
                      </a:endParaRPr>
                    </a:p>
                  </a:txBody>
                  <a:tcPr marL="68580" marR="68580" marT="0" marB="0"/>
                </a:tc>
                <a:tc>
                  <a:txBody>
                    <a:bodyPr/>
                    <a:lstStyle/>
                    <a:p>
                      <a:r>
                        <a:rPr lang="ru-RU" sz="1400" kern="1200" dirty="0" smtClean="0">
                          <a:solidFill>
                            <a:schemeClr val="dk1"/>
                          </a:solidFill>
                          <a:latin typeface="+mn-lt"/>
                          <a:ea typeface="+mn-ea"/>
                          <a:cs typeface="+mn-cs"/>
                        </a:rPr>
                        <a:t>Фрезерный станок 6ДМ80Ш</a:t>
                      </a:r>
                      <a:endParaRPr lang="ru-RU" sz="1400" kern="1200" dirty="0">
                        <a:solidFill>
                          <a:schemeClr val="dk1"/>
                        </a:solidFill>
                        <a:latin typeface="+mn-lt"/>
                        <a:ea typeface="+mn-ea"/>
                        <a:cs typeface="+mn-cs"/>
                      </a:endParaRPr>
                    </a:p>
                  </a:txBody>
                  <a:tcPr marL="68580" marR="68580" marT="0" marB="0"/>
                </a:tc>
                <a:tc>
                  <a:txBody>
                    <a:bodyPr/>
                    <a:lstStyle/>
                    <a:p>
                      <a:pPr algn="just">
                        <a:lnSpc>
                          <a:spcPct val="150000"/>
                        </a:lnSpc>
                        <a:spcAft>
                          <a:spcPts val="0"/>
                        </a:spcAft>
                      </a:pPr>
                      <a:r>
                        <a:rPr lang="en-US" sz="1400">
                          <a:solidFill>
                            <a:srgbClr val="000000"/>
                          </a:solidFill>
                          <a:latin typeface="Times New Roman"/>
                          <a:ea typeface="Times New Roman"/>
                          <a:cs typeface="Times New Roman"/>
                        </a:rPr>
                        <a:t>1</a:t>
                      </a:r>
                      <a:endParaRPr lang="ru-RU" sz="1400">
                        <a:latin typeface="Times New Roman"/>
                        <a:ea typeface="Times New Roman"/>
                        <a:cs typeface="Times New Roman"/>
                      </a:endParaRPr>
                    </a:p>
                  </a:txBody>
                  <a:tcPr marL="68580" marR="68580" marT="0" marB="0"/>
                </a:tc>
                <a:tc>
                  <a:txBody>
                    <a:bodyPr/>
                    <a:lstStyle/>
                    <a:p>
                      <a:pPr algn="just">
                        <a:lnSpc>
                          <a:spcPct val="150000"/>
                        </a:lnSpc>
                        <a:spcAft>
                          <a:spcPts val="0"/>
                        </a:spcAft>
                      </a:pPr>
                      <a:r>
                        <a:rPr lang="ru-RU" sz="1400" dirty="0" smtClean="0">
                          <a:solidFill>
                            <a:srgbClr val="000000"/>
                          </a:solidFill>
                          <a:latin typeface="Times New Roman"/>
                          <a:ea typeface="Times New Roman"/>
                          <a:cs typeface="Times New Roman"/>
                        </a:rPr>
                        <a:t>10кВт</a:t>
                      </a:r>
                      <a:endParaRPr lang="ru-RU" sz="1400" dirty="0">
                        <a:latin typeface="Times New Roman"/>
                        <a:ea typeface="Times New Roman"/>
                        <a:cs typeface="Times New Roman"/>
                      </a:endParaRPr>
                    </a:p>
                  </a:txBody>
                  <a:tcPr marL="68580" marR="68580" marT="0" marB="0"/>
                </a:tc>
                <a:tc>
                  <a:txBody>
                    <a:bodyPr/>
                    <a:lstStyle/>
                    <a:p>
                      <a:pPr algn="just">
                        <a:lnSpc>
                          <a:spcPct val="150000"/>
                        </a:lnSpc>
                        <a:spcAft>
                          <a:spcPts val="0"/>
                        </a:spcAft>
                      </a:pPr>
                      <a:r>
                        <a:rPr lang="ru-RU" sz="1400" dirty="0" smtClean="0">
                          <a:solidFill>
                            <a:srgbClr val="000000"/>
                          </a:solidFill>
                          <a:latin typeface="Times New Roman"/>
                          <a:ea typeface="Times New Roman"/>
                          <a:cs typeface="Times New Roman"/>
                        </a:rPr>
                        <a:t>10кВт</a:t>
                      </a:r>
                      <a:endParaRPr lang="ru-RU" sz="1400" dirty="0">
                        <a:latin typeface="Times New Roman"/>
                        <a:ea typeface="Times New Roman"/>
                        <a:cs typeface="Times New Roman"/>
                      </a:endParaRPr>
                    </a:p>
                  </a:txBody>
                  <a:tcPr marL="68580" marR="68580" marT="0" marB="0"/>
                </a:tc>
                <a:tc>
                  <a:txBody>
                    <a:bodyPr/>
                    <a:lstStyle/>
                    <a:p>
                      <a:pPr algn="just">
                        <a:lnSpc>
                          <a:spcPct val="150000"/>
                        </a:lnSpc>
                        <a:spcAft>
                          <a:spcPts val="0"/>
                        </a:spcAft>
                      </a:pPr>
                      <a:r>
                        <a:rPr lang="ru-RU" sz="1400" dirty="0" smtClean="0">
                          <a:solidFill>
                            <a:srgbClr val="000000"/>
                          </a:solidFill>
                          <a:latin typeface="Times New Roman"/>
                          <a:ea typeface="Times New Roman"/>
                          <a:cs typeface="Times New Roman"/>
                        </a:rPr>
                        <a:t>1000000</a:t>
                      </a:r>
                      <a:endParaRPr lang="ru-RU" sz="1400" dirty="0">
                        <a:latin typeface="Times New Roman"/>
                        <a:ea typeface="Times New Roman"/>
                        <a:cs typeface="Times New Roman"/>
                      </a:endParaRPr>
                    </a:p>
                  </a:txBody>
                  <a:tcPr marL="68580" marR="68580" marT="0" marB="0"/>
                </a:tc>
                <a:tc>
                  <a:txBody>
                    <a:bodyPr/>
                    <a:lstStyle/>
                    <a:p>
                      <a:pPr algn="just">
                        <a:lnSpc>
                          <a:spcPct val="150000"/>
                        </a:lnSpc>
                        <a:spcAft>
                          <a:spcPts val="0"/>
                        </a:spcAft>
                      </a:pPr>
                      <a:r>
                        <a:rPr lang="ru-RU" sz="1400" dirty="0" smtClean="0">
                          <a:solidFill>
                            <a:srgbClr val="000000"/>
                          </a:solidFill>
                          <a:latin typeface="Times New Roman"/>
                          <a:ea typeface="Times New Roman"/>
                          <a:cs typeface="Times New Roman"/>
                        </a:rPr>
                        <a:t>1000000</a:t>
                      </a:r>
                      <a:endParaRPr lang="ru-RU" sz="1400" dirty="0">
                        <a:latin typeface="Times New Roman"/>
                        <a:ea typeface="Times New Roman"/>
                        <a:cs typeface="Times New Roman"/>
                      </a:endParaRPr>
                    </a:p>
                  </a:txBody>
                  <a:tcPr marL="68580" marR="68580" marT="0" marB="0"/>
                </a:tc>
              </a:tr>
              <a:tr h="717013">
                <a:tc>
                  <a:txBody>
                    <a:bodyPr/>
                    <a:lstStyle/>
                    <a:p>
                      <a:pPr algn="just">
                        <a:lnSpc>
                          <a:spcPct val="150000"/>
                        </a:lnSpc>
                        <a:spcAft>
                          <a:spcPts val="0"/>
                        </a:spcAft>
                      </a:pPr>
                      <a:r>
                        <a:rPr lang="ru-RU" sz="1400" dirty="0" smtClean="0">
                          <a:latin typeface="Times New Roman"/>
                          <a:ea typeface="Times New Roman"/>
                          <a:cs typeface="Times New Roman"/>
                        </a:rPr>
                        <a:t>025</a:t>
                      </a:r>
                      <a:endParaRPr lang="ru-RU" sz="1400" dirty="0">
                        <a:latin typeface="Times New Roman"/>
                        <a:ea typeface="Times New Roman"/>
                        <a:cs typeface="Times New Roman"/>
                      </a:endParaRPr>
                    </a:p>
                  </a:txBody>
                  <a:tcPr marL="68580" marR="68580" marT="0" marB="0"/>
                </a:tc>
                <a:tc>
                  <a:txBody>
                    <a:bodyPr/>
                    <a:lstStyle/>
                    <a:p>
                      <a:pPr>
                        <a:spcAft>
                          <a:spcPts val="0"/>
                        </a:spcAft>
                      </a:pPr>
                      <a:r>
                        <a:rPr lang="ru-RU" sz="1400" dirty="0" smtClean="0">
                          <a:latin typeface="Times New Roman"/>
                          <a:ea typeface="Times New Roman"/>
                          <a:cs typeface="Times New Roman"/>
                        </a:rPr>
                        <a:t>Слесарная</a:t>
                      </a:r>
                      <a:endParaRPr lang="ru-RU" sz="1400" dirty="0">
                        <a:latin typeface="Times New Roman"/>
                        <a:ea typeface="Times New Roman"/>
                        <a:cs typeface="Times New Roman"/>
                      </a:endParaRPr>
                    </a:p>
                  </a:txBody>
                  <a:tcPr marL="68580" marR="68580" marT="0" marB="0"/>
                </a:tc>
                <a:tc>
                  <a:txBody>
                    <a:bodyPr/>
                    <a:lstStyle/>
                    <a:p>
                      <a:pPr>
                        <a:spcAft>
                          <a:spcPts val="0"/>
                        </a:spcAft>
                      </a:pPr>
                      <a:endParaRPr lang="ru-RU" sz="1400" dirty="0">
                        <a:latin typeface="Times New Roman"/>
                        <a:ea typeface="Times New Roman"/>
                        <a:cs typeface="Times New Roman"/>
                      </a:endParaRPr>
                    </a:p>
                  </a:txBody>
                  <a:tcPr marL="68580" marR="68580" marT="0" marB="0"/>
                </a:tc>
                <a:tc>
                  <a:txBody>
                    <a:bodyPr/>
                    <a:lstStyle/>
                    <a:p>
                      <a:pPr>
                        <a:spcAft>
                          <a:spcPts val="0"/>
                        </a:spcAft>
                      </a:pPr>
                      <a:endParaRPr lang="ru-RU" sz="1400" dirty="0">
                        <a:latin typeface="Times New Roman"/>
                        <a:ea typeface="Times New Roman"/>
                        <a:cs typeface="Times New Roman"/>
                      </a:endParaRPr>
                    </a:p>
                    <a:p>
                      <a:pPr algn="just">
                        <a:lnSpc>
                          <a:spcPct val="150000"/>
                        </a:lnSpc>
                        <a:spcAft>
                          <a:spcPts val="0"/>
                        </a:spcAft>
                      </a:pPr>
                      <a:r>
                        <a:rPr lang="en-US" sz="1400" dirty="0">
                          <a:latin typeface="Times New Roman"/>
                          <a:ea typeface="Times New Roman"/>
                          <a:cs typeface="Times New Roman"/>
                        </a:rPr>
                        <a:t>1</a:t>
                      </a:r>
                      <a:endParaRPr lang="ru-RU" sz="1400" dirty="0">
                        <a:latin typeface="Times New Roman"/>
                        <a:ea typeface="Times New Roman"/>
                        <a:cs typeface="Times New Roman"/>
                      </a:endParaRPr>
                    </a:p>
                  </a:txBody>
                  <a:tcPr marL="68580" marR="68580" marT="0" marB="0"/>
                </a:tc>
                <a:tc>
                  <a:txBody>
                    <a:bodyPr/>
                    <a:lstStyle/>
                    <a:p>
                      <a:pPr algn="l">
                        <a:lnSpc>
                          <a:spcPct val="150000"/>
                        </a:lnSpc>
                        <a:spcAft>
                          <a:spcPts val="0"/>
                        </a:spcAft>
                      </a:pPr>
                      <a:r>
                        <a:rPr lang="ru-RU" sz="1400" dirty="0" smtClean="0">
                          <a:latin typeface="Times New Roman"/>
                          <a:ea typeface="Times New Roman"/>
                          <a:cs typeface="Times New Roman"/>
                        </a:rPr>
                        <a:t>3кВт</a:t>
                      </a:r>
                      <a:endParaRPr lang="ru-RU" sz="1400" dirty="0">
                        <a:latin typeface="Times New Roman"/>
                        <a:ea typeface="Times New Roman"/>
                        <a:cs typeface="Times New Roman"/>
                      </a:endParaRPr>
                    </a:p>
                  </a:txBody>
                  <a:tcPr marL="68580" marR="68580" marT="0" marB="0"/>
                </a:tc>
                <a:tc>
                  <a:txBody>
                    <a:bodyPr/>
                    <a:lstStyle/>
                    <a:p>
                      <a:pPr algn="l">
                        <a:lnSpc>
                          <a:spcPct val="150000"/>
                        </a:lnSpc>
                        <a:spcAft>
                          <a:spcPts val="0"/>
                        </a:spcAft>
                      </a:pPr>
                      <a:r>
                        <a:rPr lang="ru-RU" sz="1400" dirty="0" smtClean="0">
                          <a:latin typeface="Times New Roman"/>
                          <a:ea typeface="Times New Roman"/>
                          <a:cs typeface="Times New Roman"/>
                        </a:rPr>
                        <a:t>3кВт</a:t>
                      </a:r>
                      <a:endParaRPr lang="ru-RU" sz="1400" dirty="0">
                        <a:latin typeface="Times New Roman"/>
                        <a:ea typeface="Times New Roman"/>
                        <a:cs typeface="Times New Roman"/>
                      </a:endParaRPr>
                    </a:p>
                  </a:txBody>
                  <a:tcPr marL="68580" marR="68580" marT="0" marB="0"/>
                </a:tc>
                <a:tc>
                  <a:txBody>
                    <a:bodyPr/>
                    <a:lstStyle/>
                    <a:p>
                      <a:pPr>
                        <a:spcAft>
                          <a:spcPts val="0"/>
                        </a:spcAft>
                      </a:pPr>
                      <a:r>
                        <a:rPr lang="ru-RU" sz="1400" dirty="0" smtClean="0">
                          <a:latin typeface="Times New Roman"/>
                          <a:ea typeface="Times New Roman"/>
                          <a:cs typeface="Times New Roman"/>
                        </a:rPr>
                        <a:t>50000</a:t>
                      </a:r>
                      <a:endParaRPr lang="ru-RU" sz="1400" dirty="0">
                        <a:latin typeface="Times New Roman"/>
                        <a:ea typeface="Times New Roman"/>
                        <a:cs typeface="Times New Roman"/>
                      </a:endParaRPr>
                    </a:p>
                  </a:txBody>
                  <a:tcPr marL="68580" marR="68580" marT="0" marB="0"/>
                </a:tc>
                <a:tc>
                  <a:txBody>
                    <a:bodyPr/>
                    <a:lstStyle/>
                    <a:p>
                      <a:pPr>
                        <a:spcAft>
                          <a:spcPts val="0"/>
                        </a:spcAft>
                      </a:pPr>
                      <a:r>
                        <a:rPr lang="ru-RU" sz="1400" dirty="0" smtClean="0">
                          <a:latin typeface="Times New Roman"/>
                          <a:ea typeface="Times New Roman"/>
                          <a:cs typeface="Times New Roman"/>
                        </a:rPr>
                        <a:t>50000</a:t>
                      </a:r>
                      <a:endParaRPr lang="ru-RU" sz="1400" dirty="0">
                        <a:latin typeface="Times New Roman"/>
                        <a:ea typeface="Times New Roman"/>
                        <a:cs typeface="Times New Roman"/>
                      </a:endParaRPr>
                    </a:p>
                  </a:txBody>
                  <a:tcPr marL="68580" marR="68580" marT="0" marB="0"/>
                </a:tc>
              </a:tr>
            </a:tbl>
          </a:graphicData>
        </a:graphic>
      </p:graphicFrame>
      <p:sp>
        <p:nvSpPr>
          <p:cNvPr id="6" name="TextBox 5"/>
          <p:cNvSpPr txBox="1"/>
          <p:nvPr/>
        </p:nvSpPr>
        <p:spPr>
          <a:xfrm>
            <a:off x="6143636" y="5786454"/>
            <a:ext cx="2714644" cy="369332"/>
          </a:xfrm>
          <a:prstGeom prst="rect">
            <a:avLst/>
          </a:prstGeom>
          <a:solidFill>
            <a:schemeClr val="bg2">
              <a:lumMod val="50000"/>
            </a:schemeClr>
          </a:solidFill>
        </p:spPr>
        <p:txBody>
          <a:bodyPr wrap="square" rtlCol="0">
            <a:spAutoFit/>
          </a:bodyPr>
          <a:lstStyle/>
          <a:p>
            <a:r>
              <a:rPr lang="ru-RU" dirty="0" smtClean="0"/>
              <a:t>Итого:            2250000 руб</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1000"/>
                                        <p:tgtEl>
                                          <p:spTgt spid="5"/>
                                        </p:tgtEl>
                                      </p:cBhvr>
                                    </p:animEffect>
                                  </p:childTnLst>
                                </p:cTn>
                              </p:par>
                            </p:childTnLst>
                          </p:cTn>
                        </p:par>
                        <p:par>
                          <p:cTn id="13" fill="hold">
                            <p:stCondLst>
                              <p:cond delay="1000"/>
                            </p:stCondLst>
                            <p:childTnLst>
                              <p:par>
                                <p:cTn id="14" presetID="4" presetClass="entr" presetSubtype="16"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ox(in)">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Штатное расписание</a:t>
            </a:r>
            <a:endParaRPr lang="ru-RU" dirty="0"/>
          </a:p>
        </p:txBody>
      </p:sp>
      <p:graphicFrame>
        <p:nvGraphicFramePr>
          <p:cNvPr id="5" name="Содержимое 4"/>
          <p:cNvGraphicFramePr>
            <a:graphicFrameLocks noGrp="1"/>
          </p:cNvGraphicFramePr>
          <p:nvPr>
            <p:ph idx="1"/>
          </p:nvPr>
        </p:nvGraphicFramePr>
        <p:xfrm>
          <a:off x="428596" y="2071678"/>
          <a:ext cx="8401080" cy="2900370"/>
        </p:xfrm>
        <a:graphic>
          <a:graphicData uri="http://schemas.openxmlformats.org/drawingml/2006/table">
            <a:tbl>
              <a:tblPr firstRow="1" bandRow="1">
                <a:tableStyleId>{073A0DAA-6AF3-43AB-8588-CEC1D06C72B9}</a:tableStyleId>
              </a:tblPr>
              <a:tblGrid>
                <a:gridCol w="757214"/>
                <a:gridCol w="3143272"/>
                <a:gridCol w="1785950"/>
                <a:gridCol w="1034428"/>
                <a:gridCol w="1680216"/>
              </a:tblGrid>
              <a:tr h="370840">
                <a:tc>
                  <a:txBody>
                    <a:bodyPr/>
                    <a:lstStyle/>
                    <a:p>
                      <a:pPr>
                        <a:spcAft>
                          <a:spcPts val="0"/>
                        </a:spcAft>
                      </a:pPr>
                      <a:r>
                        <a:rPr lang="ru-RU" sz="1600" dirty="0">
                          <a:solidFill>
                            <a:schemeClr val="tx1"/>
                          </a:solidFill>
                        </a:rPr>
                        <a:t>№</a:t>
                      </a:r>
                      <a:endParaRPr lang="ru-RU" sz="1600" dirty="0">
                        <a:solidFill>
                          <a:schemeClr val="tx1"/>
                        </a:solidFill>
                        <a:latin typeface="Times New Roman"/>
                        <a:ea typeface="Times New Roman"/>
                        <a:cs typeface="Times New Roman"/>
                      </a:endParaRPr>
                    </a:p>
                  </a:txBody>
                  <a:tcPr marL="25400" marR="25400" marT="0" marB="0">
                    <a:solidFill>
                      <a:schemeClr val="tx2">
                        <a:lumMod val="60000"/>
                        <a:lumOff val="40000"/>
                      </a:schemeClr>
                    </a:solidFill>
                  </a:tcPr>
                </a:tc>
                <a:tc>
                  <a:txBody>
                    <a:bodyPr/>
                    <a:lstStyle/>
                    <a:p>
                      <a:pPr>
                        <a:spcAft>
                          <a:spcPts val="0"/>
                        </a:spcAft>
                      </a:pPr>
                      <a:r>
                        <a:rPr lang="ru-RU" sz="1600">
                          <a:solidFill>
                            <a:schemeClr val="tx1"/>
                          </a:solidFill>
                        </a:rPr>
                        <a:t>Категории и профессии работающих</a:t>
                      </a:r>
                      <a:endParaRPr lang="ru-RU" sz="1600">
                        <a:solidFill>
                          <a:schemeClr val="tx1"/>
                        </a:solidFill>
                        <a:latin typeface="Times New Roman"/>
                        <a:ea typeface="Times New Roman"/>
                        <a:cs typeface="Times New Roman"/>
                      </a:endParaRPr>
                    </a:p>
                  </a:txBody>
                  <a:tcPr marL="25400" marR="25400" marT="0" marB="0">
                    <a:solidFill>
                      <a:schemeClr val="tx2">
                        <a:lumMod val="60000"/>
                        <a:lumOff val="40000"/>
                      </a:schemeClr>
                    </a:solidFill>
                  </a:tcPr>
                </a:tc>
                <a:tc>
                  <a:txBody>
                    <a:bodyPr/>
                    <a:lstStyle/>
                    <a:p>
                      <a:pPr indent="17780">
                        <a:spcAft>
                          <a:spcPts val="0"/>
                        </a:spcAft>
                      </a:pPr>
                      <a:r>
                        <a:rPr lang="ru-RU" sz="1600">
                          <a:solidFill>
                            <a:schemeClr val="tx1"/>
                          </a:solidFill>
                        </a:rPr>
                        <a:t>Количество  человек</a:t>
                      </a:r>
                      <a:endParaRPr lang="ru-RU" sz="1600">
                        <a:solidFill>
                          <a:schemeClr val="tx1"/>
                        </a:solidFill>
                        <a:latin typeface="Times New Roman"/>
                        <a:ea typeface="Times New Roman"/>
                        <a:cs typeface="Times New Roman"/>
                      </a:endParaRPr>
                    </a:p>
                  </a:txBody>
                  <a:tcPr marL="25400" marR="25400" marT="0" marB="0">
                    <a:solidFill>
                      <a:schemeClr val="tx2">
                        <a:lumMod val="60000"/>
                        <a:lumOff val="40000"/>
                      </a:schemeClr>
                    </a:solidFill>
                  </a:tcPr>
                </a:tc>
                <a:tc>
                  <a:txBody>
                    <a:bodyPr/>
                    <a:lstStyle/>
                    <a:p>
                      <a:pPr>
                        <a:spcAft>
                          <a:spcPts val="0"/>
                        </a:spcAft>
                      </a:pPr>
                      <a:r>
                        <a:rPr lang="ru-RU" sz="1600" dirty="0">
                          <a:solidFill>
                            <a:schemeClr val="tx1"/>
                          </a:solidFill>
                        </a:rPr>
                        <a:t>Разряды</a:t>
                      </a:r>
                      <a:endParaRPr lang="ru-RU" sz="1600" dirty="0">
                        <a:solidFill>
                          <a:schemeClr val="tx1"/>
                        </a:solidFill>
                        <a:latin typeface="Times New Roman"/>
                        <a:ea typeface="Times New Roman"/>
                        <a:cs typeface="Times New Roman"/>
                      </a:endParaRPr>
                    </a:p>
                  </a:txBody>
                  <a:tcPr marL="25400" marR="25400" marT="0" marB="0">
                    <a:solidFill>
                      <a:schemeClr val="tx2">
                        <a:lumMod val="60000"/>
                        <a:lumOff val="40000"/>
                      </a:schemeClr>
                    </a:solidFill>
                  </a:tcPr>
                </a:tc>
                <a:tc>
                  <a:txBody>
                    <a:bodyPr/>
                    <a:lstStyle/>
                    <a:p>
                      <a:pPr>
                        <a:spcAft>
                          <a:spcPts val="0"/>
                        </a:spcAft>
                      </a:pPr>
                      <a:r>
                        <a:rPr lang="ru-RU" sz="1600" dirty="0">
                          <a:solidFill>
                            <a:schemeClr val="tx1"/>
                          </a:solidFill>
                        </a:rPr>
                        <a:t>Оклады, тарифные ставки, руб.</a:t>
                      </a:r>
                      <a:endParaRPr lang="ru-RU" sz="1600" dirty="0">
                        <a:solidFill>
                          <a:schemeClr val="tx1"/>
                        </a:solidFill>
                        <a:latin typeface="Times New Roman"/>
                        <a:ea typeface="Times New Roman"/>
                        <a:cs typeface="Times New Roman"/>
                      </a:endParaRPr>
                    </a:p>
                  </a:txBody>
                  <a:tcPr marL="25400" marR="25400" marT="0" marB="0">
                    <a:solidFill>
                      <a:schemeClr val="tx2">
                        <a:lumMod val="60000"/>
                        <a:lumOff val="40000"/>
                      </a:schemeClr>
                    </a:solidFill>
                  </a:tcPr>
                </a:tc>
              </a:tr>
              <a:tr h="370840">
                <a:tc>
                  <a:txBody>
                    <a:bodyPr/>
                    <a:lstStyle/>
                    <a:p>
                      <a:pPr>
                        <a:spcAft>
                          <a:spcPts val="0"/>
                        </a:spcAft>
                      </a:pPr>
                      <a:r>
                        <a:rPr lang="ru-RU" sz="1600"/>
                        <a:t>1</a:t>
                      </a:r>
                      <a:endParaRPr lang="ru-RU" sz="1600">
                        <a:latin typeface="Times New Roman"/>
                        <a:ea typeface="Times New Roman"/>
                        <a:cs typeface="Times New Roman"/>
                      </a:endParaRPr>
                    </a:p>
                  </a:txBody>
                  <a:tcPr marL="25400" marR="25400" marT="0" marB="0"/>
                </a:tc>
                <a:tc>
                  <a:txBody>
                    <a:bodyPr/>
                    <a:lstStyle/>
                    <a:p>
                      <a:pPr>
                        <a:spcAft>
                          <a:spcPts val="0"/>
                        </a:spcAft>
                      </a:pPr>
                      <a:r>
                        <a:rPr lang="ru-RU" sz="1600"/>
                        <a:t>Основные рабочие:</a:t>
                      </a:r>
                      <a:endParaRPr lang="ru-RU" sz="1600">
                        <a:latin typeface="Times New Roman"/>
                        <a:ea typeface="Times New Roman"/>
                        <a:cs typeface="Times New Roman"/>
                      </a:endParaRPr>
                    </a:p>
                  </a:txBody>
                  <a:tcPr marL="25400" marR="25400" marT="0" marB="0"/>
                </a:tc>
                <a:tc>
                  <a:txBody>
                    <a:bodyPr/>
                    <a:lstStyle/>
                    <a:p>
                      <a:pPr algn="ctr">
                        <a:spcAft>
                          <a:spcPts val="0"/>
                        </a:spcAft>
                      </a:pPr>
                      <a:r>
                        <a:rPr lang="ru-RU" sz="1600" dirty="0" smtClean="0"/>
                        <a:t>45</a:t>
                      </a:r>
                      <a:endParaRPr lang="ru-RU" sz="1600" dirty="0">
                        <a:latin typeface="Times New Roman"/>
                        <a:ea typeface="Times New Roman"/>
                        <a:cs typeface="Times New Roman"/>
                      </a:endParaRPr>
                    </a:p>
                  </a:txBody>
                  <a:tcPr marL="25400" marR="25400" marT="0" marB="0"/>
                </a:tc>
                <a:tc>
                  <a:txBody>
                    <a:bodyPr/>
                    <a:lstStyle/>
                    <a:p>
                      <a:pPr algn="ctr">
                        <a:spcAft>
                          <a:spcPts val="0"/>
                        </a:spcAft>
                      </a:pPr>
                      <a:r>
                        <a:rPr lang="ru-RU" sz="1600" dirty="0">
                          <a:latin typeface="Times New Roman"/>
                          <a:ea typeface="Times New Roman"/>
                          <a:cs typeface="Times New Roman"/>
                        </a:rPr>
                        <a:t>5</a:t>
                      </a:r>
                    </a:p>
                  </a:txBody>
                  <a:tcPr marL="25400" marR="25400" marT="0" marB="0"/>
                </a:tc>
                <a:tc>
                  <a:txBody>
                    <a:bodyPr/>
                    <a:lstStyle/>
                    <a:p>
                      <a:pPr algn="ctr">
                        <a:spcAft>
                          <a:spcPts val="0"/>
                        </a:spcAft>
                      </a:pPr>
                      <a:r>
                        <a:rPr lang="ru-RU" sz="1600" dirty="0" smtClean="0">
                          <a:latin typeface="Times New Roman"/>
                          <a:ea typeface="Times New Roman"/>
                          <a:cs typeface="Times New Roman"/>
                        </a:rPr>
                        <a:t>20051</a:t>
                      </a:r>
                      <a:endParaRPr lang="ru-RU" sz="1600" dirty="0">
                        <a:latin typeface="Times New Roman"/>
                        <a:ea typeface="Times New Roman"/>
                        <a:cs typeface="Times New Roman"/>
                      </a:endParaRPr>
                    </a:p>
                  </a:txBody>
                  <a:tcPr marL="25400" marR="25400" marT="0" marB="0"/>
                </a:tc>
              </a:tr>
              <a:tr h="370840">
                <a:tc>
                  <a:txBody>
                    <a:bodyPr/>
                    <a:lstStyle/>
                    <a:p>
                      <a:pPr>
                        <a:spcAft>
                          <a:spcPts val="0"/>
                        </a:spcAft>
                      </a:pPr>
                      <a:r>
                        <a:rPr lang="ru-RU" sz="1600"/>
                        <a:t>2</a:t>
                      </a:r>
                      <a:endParaRPr lang="ru-RU" sz="1600">
                        <a:latin typeface="Times New Roman"/>
                        <a:ea typeface="Times New Roman"/>
                        <a:cs typeface="Times New Roman"/>
                      </a:endParaRPr>
                    </a:p>
                  </a:txBody>
                  <a:tcPr marL="25400" marR="25400" marT="0" marB="0"/>
                </a:tc>
                <a:tc>
                  <a:txBody>
                    <a:bodyPr/>
                    <a:lstStyle/>
                    <a:p>
                      <a:pPr>
                        <a:spcAft>
                          <a:spcPts val="0"/>
                        </a:spcAft>
                      </a:pPr>
                      <a:r>
                        <a:rPr lang="ru-RU" sz="1600"/>
                        <a:t>Вспомогательные:</a:t>
                      </a:r>
                      <a:endParaRPr lang="ru-RU" sz="1600">
                        <a:latin typeface="Times New Roman"/>
                        <a:ea typeface="Times New Roman"/>
                        <a:cs typeface="Times New Roman"/>
                      </a:endParaRPr>
                    </a:p>
                  </a:txBody>
                  <a:tcPr marL="25400" marR="25400" marT="0" marB="0"/>
                </a:tc>
                <a:tc>
                  <a:txBody>
                    <a:bodyPr/>
                    <a:lstStyle/>
                    <a:p>
                      <a:pPr algn="ctr">
                        <a:spcAft>
                          <a:spcPts val="0"/>
                        </a:spcAft>
                      </a:pPr>
                      <a:r>
                        <a:rPr lang="ru-RU" sz="1600" dirty="0" smtClean="0"/>
                        <a:t>5</a:t>
                      </a:r>
                      <a:endParaRPr lang="ru-RU" sz="1600" dirty="0">
                        <a:latin typeface="Times New Roman"/>
                        <a:ea typeface="Times New Roman"/>
                        <a:cs typeface="Times New Roman"/>
                      </a:endParaRPr>
                    </a:p>
                  </a:txBody>
                  <a:tcPr marL="25400" marR="25400" marT="0" marB="0"/>
                </a:tc>
                <a:tc>
                  <a:txBody>
                    <a:bodyPr/>
                    <a:lstStyle/>
                    <a:p>
                      <a:pPr algn="ctr">
                        <a:spcAft>
                          <a:spcPts val="0"/>
                        </a:spcAft>
                      </a:pPr>
                      <a:r>
                        <a:rPr lang="ru-RU" sz="1600" dirty="0">
                          <a:latin typeface="Times New Roman"/>
                          <a:ea typeface="Times New Roman"/>
                          <a:cs typeface="Times New Roman"/>
                        </a:rPr>
                        <a:t>5</a:t>
                      </a:r>
                    </a:p>
                  </a:txBody>
                  <a:tcPr marL="25400" marR="25400" marT="0" marB="0"/>
                </a:tc>
                <a:tc>
                  <a:txBody>
                    <a:bodyPr/>
                    <a:lstStyle/>
                    <a:p>
                      <a:pPr algn="ctr">
                        <a:spcAft>
                          <a:spcPts val="0"/>
                        </a:spcAft>
                      </a:pPr>
                      <a:r>
                        <a:rPr lang="ru-RU" sz="1600" dirty="0" smtClean="0"/>
                        <a:t>20051</a:t>
                      </a:r>
                      <a:endParaRPr lang="ru-RU" sz="1600" dirty="0">
                        <a:latin typeface="Times New Roman"/>
                        <a:ea typeface="Times New Roman"/>
                        <a:cs typeface="Times New Roman"/>
                      </a:endParaRPr>
                    </a:p>
                  </a:txBody>
                  <a:tcPr marL="25400" marR="25400" marT="0" marB="0"/>
                </a:tc>
              </a:tr>
              <a:tr h="370840">
                <a:tc>
                  <a:txBody>
                    <a:bodyPr/>
                    <a:lstStyle/>
                    <a:p>
                      <a:pPr>
                        <a:spcAft>
                          <a:spcPts val="0"/>
                        </a:spcAft>
                      </a:pPr>
                      <a:r>
                        <a:rPr lang="ru-RU" sz="1600"/>
                        <a:t>3</a:t>
                      </a:r>
                      <a:endParaRPr lang="ru-RU" sz="1600">
                        <a:latin typeface="Times New Roman"/>
                        <a:ea typeface="Times New Roman"/>
                        <a:cs typeface="Times New Roman"/>
                      </a:endParaRPr>
                    </a:p>
                  </a:txBody>
                  <a:tcPr marL="25400" marR="25400" marT="0" marB="0"/>
                </a:tc>
                <a:tc>
                  <a:txBody>
                    <a:bodyPr/>
                    <a:lstStyle/>
                    <a:p>
                      <a:pPr>
                        <a:spcAft>
                          <a:spcPts val="0"/>
                        </a:spcAft>
                      </a:pPr>
                      <a:r>
                        <a:rPr lang="ru-RU" sz="1600"/>
                        <a:t> Контролеры</a:t>
                      </a:r>
                      <a:endParaRPr lang="ru-RU" sz="1600">
                        <a:latin typeface="Times New Roman"/>
                        <a:ea typeface="Times New Roman"/>
                        <a:cs typeface="Times New Roman"/>
                      </a:endParaRPr>
                    </a:p>
                  </a:txBody>
                  <a:tcPr marL="25400" marR="25400" marT="0" marB="0"/>
                </a:tc>
                <a:tc>
                  <a:txBody>
                    <a:bodyPr/>
                    <a:lstStyle/>
                    <a:p>
                      <a:pPr algn="ctr">
                        <a:spcAft>
                          <a:spcPts val="0"/>
                        </a:spcAft>
                      </a:pPr>
                      <a:r>
                        <a:rPr lang="ru-RU" sz="1600" dirty="0" smtClean="0"/>
                        <a:t>5</a:t>
                      </a:r>
                      <a:endParaRPr lang="ru-RU" sz="1600" dirty="0">
                        <a:latin typeface="Times New Roman"/>
                        <a:ea typeface="Times New Roman"/>
                        <a:cs typeface="Times New Roman"/>
                      </a:endParaRPr>
                    </a:p>
                  </a:txBody>
                  <a:tcPr marL="25400" marR="25400" marT="0" marB="0"/>
                </a:tc>
                <a:tc>
                  <a:txBody>
                    <a:bodyPr/>
                    <a:lstStyle/>
                    <a:p>
                      <a:pPr algn="ctr">
                        <a:spcAft>
                          <a:spcPts val="0"/>
                        </a:spcAft>
                        <a:tabLst>
                          <a:tab pos="321310" algn="l"/>
                          <a:tab pos="377190" algn="ctr"/>
                        </a:tabLst>
                      </a:pPr>
                      <a:r>
                        <a:rPr lang="ru-RU" sz="1600" dirty="0"/>
                        <a:t>4</a:t>
                      </a:r>
                      <a:endParaRPr lang="ru-RU" sz="1600" dirty="0">
                        <a:latin typeface="Times New Roman"/>
                        <a:ea typeface="Times New Roman"/>
                        <a:cs typeface="Times New Roman"/>
                      </a:endParaRPr>
                    </a:p>
                  </a:txBody>
                  <a:tcPr marL="25400" marR="25400" marT="0" marB="0"/>
                </a:tc>
                <a:tc>
                  <a:txBody>
                    <a:bodyPr/>
                    <a:lstStyle/>
                    <a:p>
                      <a:pPr algn="ctr">
                        <a:spcAft>
                          <a:spcPts val="0"/>
                        </a:spcAft>
                      </a:pPr>
                      <a:r>
                        <a:rPr lang="ru-RU" sz="1600" dirty="0" smtClean="0"/>
                        <a:t>18075</a:t>
                      </a:r>
                      <a:endParaRPr lang="ru-RU" sz="1600" dirty="0">
                        <a:latin typeface="Times New Roman"/>
                        <a:ea typeface="Times New Roman"/>
                        <a:cs typeface="Times New Roman"/>
                      </a:endParaRPr>
                    </a:p>
                  </a:txBody>
                  <a:tcPr marL="25400" marR="25400" marT="0" marB="0"/>
                </a:tc>
              </a:tr>
              <a:tr h="370840">
                <a:tc>
                  <a:txBody>
                    <a:bodyPr/>
                    <a:lstStyle/>
                    <a:p>
                      <a:pPr>
                        <a:spcAft>
                          <a:spcPts val="0"/>
                        </a:spcAft>
                      </a:pPr>
                      <a:r>
                        <a:rPr lang="ru-RU" sz="1600"/>
                        <a:t>4</a:t>
                      </a:r>
                      <a:endParaRPr lang="ru-RU" sz="1600">
                        <a:latin typeface="Times New Roman"/>
                        <a:ea typeface="Times New Roman"/>
                        <a:cs typeface="Times New Roman"/>
                      </a:endParaRPr>
                    </a:p>
                  </a:txBody>
                  <a:tcPr marL="25400" marR="25400" marT="0" marB="0"/>
                </a:tc>
                <a:tc>
                  <a:txBody>
                    <a:bodyPr/>
                    <a:lstStyle/>
                    <a:p>
                      <a:pPr>
                        <a:spcAft>
                          <a:spcPts val="0"/>
                        </a:spcAft>
                      </a:pPr>
                      <a:r>
                        <a:rPr lang="ru-RU" sz="1600"/>
                        <a:t>ИТР</a:t>
                      </a:r>
                      <a:endParaRPr lang="ru-RU" sz="1600">
                        <a:latin typeface="Times New Roman"/>
                        <a:ea typeface="Times New Roman"/>
                        <a:cs typeface="Times New Roman"/>
                      </a:endParaRPr>
                    </a:p>
                  </a:txBody>
                  <a:tcPr marL="25400" marR="25400" marT="0" marB="0"/>
                </a:tc>
                <a:tc>
                  <a:txBody>
                    <a:bodyPr/>
                    <a:lstStyle/>
                    <a:p>
                      <a:pPr algn="ctr">
                        <a:spcAft>
                          <a:spcPts val="0"/>
                        </a:spcAft>
                      </a:pPr>
                      <a:r>
                        <a:rPr lang="ru-RU" sz="1600" dirty="0" smtClean="0"/>
                        <a:t>3</a:t>
                      </a:r>
                      <a:endParaRPr lang="ru-RU" sz="1600" dirty="0">
                        <a:latin typeface="Times New Roman"/>
                        <a:ea typeface="Times New Roman"/>
                        <a:cs typeface="Times New Roman"/>
                      </a:endParaRPr>
                    </a:p>
                  </a:txBody>
                  <a:tcPr marL="25400" marR="25400" marT="0" marB="0"/>
                </a:tc>
                <a:tc>
                  <a:txBody>
                    <a:bodyPr/>
                    <a:lstStyle/>
                    <a:p>
                      <a:pPr algn="ctr">
                        <a:spcAft>
                          <a:spcPts val="0"/>
                        </a:spcAft>
                      </a:pPr>
                      <a:r>
                        <a:rPr lang="ru-RU" sz="1600"/>
                        <a:t>4</a:t>
                      </a:r>
                      <a:endParaRPr lang="ru-RU" sz="1600">
                        <a:latin typeface="Times New Roman"/>
                        <a:ea typeface="Times New Roman"/>
                        <a:cs typeface="Times New Roman"/>
                      </a:endParaRPr>
                    </a:p>
                  </a:txBody>
                  <a:tcPr marL="25400" marR="25400" marT="0" marB="0"/>
                </a:tc>
                <a:tc>
                  <a:txBody>
                    <a:bodyPr/>
                    <a:lstStyle/>
                    <a:p>
                      <a:pPr algn="ctr">
                        <a:spcAft>
                          <a:spcPts val="0"/>
                        </a:spcAft>
                      </a:pPr>
                      <a:r>
                        <a:rPr lang="ru-RU" sz="1600" dirty="0" smtClean="0"/>
                        <a:t>18075</a:t>
                      </a:r>
                      <a:endParaRPr lang="ru-RU" sz="1600" dirty="0">
                        <a:latin typeface="Times New Roman"/>
                        <a:ea typeface="Times New Roman"/>
                        <a:cs typeface="Times New Roman"/>
                      </a:endParaRPr>
                    </a:p>
                  </a:txBody>
                  <a:tcPr marL="25400" marR="25400" marT="0" marB="0"/>
                </a:tc>
              </a:tr>
              <a:tr h="370840">
                <a:tc>
                  <a:txBody>
                    <a:bodyPr/>
                    <a:lstStyle/>
                    <a:p>
                      <a:pPr>
                        <a:spcAft>
                          <a:spcPts val="0"/>
                        </a:spcAft>
                      </a:pPr>
                      <a:r>
                        <a:rPr lang="ru-RU" sz="1600"/>
                        <a:t>5</a:t>
                      </a:r>
                      <a:endParaRPr lang="ru-RU" sz="1600">
                        <a:latin typeface="Times New Roman"/>
                        <a:ea typeface="Times New Roman"/>
                        <a:cs typeface="Times New Roman"/>
                      </a:endParaRPr>
                    </a:p>
                  </a:txBody>
                  <a:tcPr marL="25400" marR="25400" marT="0" marB="0"/>
                </a:tc>
                <a:tc>
                  <a:txBody>
                    <a:bodyPr/>
                    <a:lstStyle/>
                    <a:p>
                      <a:pPr>
                        <a:spcAft>
                          <a:spcPts val="0"/>
                        </a:spcAft>
                      </a:pPr>
                      <a:r>
                        <a:rPr lang="ru-RU" sz="1600" dirty="0"/>
                        <a:t>МОП</a:t>
                      </a:r>
                      <a:endParaRPr lang="ru-RU" sz="1600" dirty="0">
                        <a:latin typeface="Times New Roman"/>
                        <a:ea typeface="Times New Roman"/>
                        <a:cs typeface="Times New Roman"/>
                      </a:endParaRPr>
                    </a:p>
                  </a:txBody>
                  <a:tcPr marL="25400" marR="25400" marT="0" marB="0"/>
                </a:tc>
                <a:tc>
                  <a:txBody>
                    <a:bodyPr/>
                    <a:lstStyle/>
                    <a:p>
                      <a:pPr algn="ctr">
                        <a:spcAft>
                          <a:spcPts val="0"/>
                        </a:spcAft>
                      </a:pPr>
                      <a:r>
                        <a:rPr lang="ru-RU" sz="1600" dirty="0" smtClean="0"/>
                        <a:t>2</a:t>
                      </a:r>
                      <a:endParaRPr lang="ru-RU" sz="1600" dirty="0">
                        <a:latin typeface="Times New Roman"/>
                        <a:ea typeface="Times New Roman"/>
                        <a:cs typeface="Times New Roman"/>
                      </a:endParaRPr>
                    </a:p>
                  </a:txBody>
                  <a:tcPr marL="25400" marR="25400" marT="0" marB="0"/>
                </a:tc>
                <a:tc>
                  <a:txBody>
                    <a:bodyPr/>
                    <a:lstStyle/>
                    <a:p>
                      <a:pPr algn="ctr">
                        <a:spcAft>
                          <a:spcPts val="0"/>
                        </a:spcAft>
                      </a:pPr>
                      <a:r>
                        <a:rPr lang="ru-RU" sz="1600" dirty="0">
                          <a:latin typeface="Times New Roman"/>
                          <a:ea typeface="Times New Roman"/>
                          <a:cs typeface="Times New Roman"/>
                        </a:rPr>
                        <a:t>3</a:t>
                      </a:r>
                    </a:p>
                  </a:txBody>
                  <a:tcPr marL="25400" marR="25400" marT="0" marB="0"/>
                </a:tc>
                <a:tc>
                  <a:txBody>
                    <a:bodyPr/>
                    <a:lstStyle/>
                    <a:p>
                      <a:pPr algn="ctr">
                        <a:spcAft>
                          <a:spcPts val="0"/>
                        </a:spcAft>
                      </a:pPr>
                      <a:r>
                        <a:rPr lang="ru-RU" sz="1600" dirty="0" smtClean="0"/>
                        <a:t>15000</a:t>
                      </a:r>
                      <a:endParaRPr lang="ru-RU" sz="1600" dirty="0">
                        <a:latin typeface="Times New Roman"/>
                        <a:ea typeface="Times New Roman"/>
                        <a:cs typeface="Times New Roman"/>
                      </a:endParaRPr>
                    </a:p>
                  </a:txBody>
                  <a:tcPr marL="25400" marR="25400" marT="0" marB="0"/>
                </a:tc>
              </a:tr>
              <a:tr h="314650">
                <a:tc>
                  <a:txBody>
                    <a:bodyPr/>
                    <a:lstStyle/>
                    <a:p>
                      <a:pPr>
                        <a:spcAft>
                          <a:spcPts val="0"/>
                        </a:spcAft>
                      </a:pPr>
                      <a:endParaRPr lang="ru-RU" sz="1600">
                        <a:latin typeface="Times New Roman"/>
                        <a:ea typeface="Times New Roman"/>
                        <a:cs typeface="Times New Roman"/>
                      </a:endParaRPr>
                    </a:p>
                  </a:txBody>
                  <a:tcPr marL="25400" marR="25400" marT="0" marB="0"/>
                </a:tc>
                <a:tc>
                  <a:txBody>
                    <a:bodyPr/>
                    <a:lstStyle/>
                    <a:p>
                      <a:pPr>
                        <a:spcAft>
                          <a:spcPts val="0"/>
                        </a:spcAft>
                      </a:pPr>
                      <a:r>
                        <a:rPr lang="ru-RU" sz="1600"/>
                        <a:t>Всего по участку</a:t>
                      </a:r>
                      <a:endParaRPr lang="ru-RU" sz="1600">
                        <a:latin typeface="Times New Roman"/>
                        <a:ea typeface="Times New Roman"/>
                        <a:cs typeface="Times New Roman"/>
                      </a:endParaRPr>
                    </a:p>
                  </a:txBody>
                  <a:tcPr marL="25400" marR="25400" marT="0" marB="0"/>
                </a:tc>
                <a:tc>
                  <a:txBody>
                    <a:bodyPr/>
                    <a:lstStyle/>
                    <a:p>
                      <a:pPr algn="ctr">
                        <a:spcAft>
                          <a:spcPts val="0"/>
                        </a:spcAft>
                      </a:pPr>
                      <a:r>
                        <a:rPr lang="ru-RU" sz="1600" dirty="0" smtClean="0"/>
                        <a:t>60</a:t>
                      </a:r>
                      <a:endParaRPr lang="ru-RU" sz="1600" dirty="0">
                        <a:latin typeface="Times New Roman"/>
                        <a:ea typeface="Times New Roman"/>
                        <a:cs typeface="Times New Roman"/>
                      </a:endParaRPr>
                    </a:p>
                  </a:txBody>
                  <a:tcPr marL="25400" marR="25400" marT="0" marB="0"/>
                </a:tc>
                <a:tc>
                  <a:txBody>
                    <a:bodyPr/>
                    <a:lstStyle/>
                    <a:p>
                      <a:pPr algn="ctr">
                        <a:spcAft>
                          <a:spcPts val="0"/>
                        </a:spcAft>
                      </a:pPr>
                      <a:endParaRPr lang="ru-RU" sz="1600" dirty="0">
                        <a:latin typeface="Times New Roman"/>
                        <a:ea typeface="Times New Roman"/>
                        <a:cs typeface="Times New Roman"/>
                      </a:endParaRPr>
                    </a:p>
                  </a:txBody>
                  <a:tcPr marL="25400" marR="25400" marT="0" marB="0"/>
                </a:tc>
                <a:tc>
                  <a:txBody>
                    <a:bodyPr/>
                    <a:lstStyle/>
                    <a:p>
                      <a:pPr algn="ctr">
                        <a:spcAft>
                          <a:spcPts val="0"/>
                        </a:spcAft>
                      </a:pPr>
                      <a:r>
                        <a:rPr lang="ru-RU" sz="1600" dirty="0" smtClean="0"/>
                        <a:t>91252</a:t>
                      </a:r>
                      <a:endParaRPr lang="ru-RU" sz="1600" dirty="0">
                        <a:latin typeface="Times New Roman"/>
                        <a:ea typeface="Times New Roman"/>
                        <a:cs typeface="Times New Roman"/>
                      </a:endParaRPr>
                    </a:p>
                  </a:txBody>
                  <a:tcPr marL="25400" marR="25400" marT="0"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ox(in)">
                                      <p:cBhvr>
                                        <p:cTn id="1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700" b="1" dirty="0" smtClean="0"/>
              <a:t>Годовой фонд заработной платы основных рабочих по всем операциям технологического процесса</a:t>
            </a:r>
            <a:r>
              <a:rPr lang="ru-RU" dirty="0" smtClean="0"/>
              <a:t/>
            </a:r>
            <a:br>
              <a:rPr lang="ru-RU" dirty="0" smtClean="0"/>
            </a:br>
            <a:endParaRPr lang="ru-RU" dirty="0"/>
          </a:p>
        </p:txBody>
      </p:sp>
      <p:graphicFrame>
        <p:nvGraphicFramePr>
          <p:cNvPr id="4" name="Содержимое 3"/>
          <p:cNvGraphicFramePr>
            <a:graphicFrameLocks noGrp="1"/>
          </p:cNvGraphicFramePr>
          <p:nvPr>
            <p:ph idx="1"/>
          </p:nvPr>
        </p:nvGraphicFramePr>
        <p:xfrm>
          <a:off x="214282" y="1500174"/>
          <a:ext cx="8715436" cy="4779323"/>
        </p:xfrm>
        <a:graphic>
          <a:graphicData uri="http://schemas.openxmlformats.org/drawingml/2006/table">
            <a:tbl>
              <a:tblPr firstRow="1" bandRow="1">
                <a:tableStyleId>{5C22544A-7EE6-4342-B048-85BDC9FD1C3A}</a:tableStyleId>
              </a:tblPr>
              <a:tblGrid>
                <a:gridCol w="3858423"/>
                <a:gridCol w="4857013"/>
              </a:tblGrid>
              <a:tr h="36547">
                <a:tc>
                  <a:txBody>
                    <a:bodyPr/>
                    <a:lstStyle/>
                    <a:p>
                      <a:pPr>
                        <a:spcAft>
                          <a:spcPts val="0"/>
                        </a:spcAft>
                      </a:pPr>
                      <a:r>
                        <a:rPr lang="ru-RU" sz="1600" dirty="0">
                          <a:solidFill>
                            <a:schemeClr val="tx1"/>
                          </a:solidFill>
                        </a:rPr>
                        <a:t>Наименование </a:t>
                      </a:r>
                      <a:r>
                        <a:rPr lang="ru-RU" sz="1600" dirty="0" smtClean="0">
                          <a:solidFill>
                            <a:schemeClr val="tx1"/>
                          </a:solidFill>
                        </a:rPr>
                        <a:t>показателей</a:t>
                      </a:r>
                      <a:endParaRPr lang="ru-RU" sz="1600" dirty="0">
                        <a:solidFill>
                          <a:schemeClr val="tx1"/>
                        </a:solidFill>
                        <a:latin typeface="Times New Roman"/>
                        <a:ea typeface="Times New Roman"/>
                        <a:cs typeface="Times New Roman"/>
                      </a:endParaRPr>
                    </a:p>
                  </a:txBody>
                  <a:tcPr marL="68580" marR="68580" marT="0" marB="0">
                    <a:solidFill>
                      <a:schemeClr val="tx2">
                        <a:lumMod val="40000"/>
                        <a:lumOff val="60000"/>
                      </a:schemeClr>
                    </a:solidFill>
                  </a:tcPr>
                </a:tc>
                <a:tc>
                  <a:txBody>
                    <a:bodyPr/>
                    <a:lstStyle/>
                    <a:p>
                      <a:pPr>
                        <a:spcAft>
                          <a:spcPts val="0"/>
                        </a:spcAft>
                      </a:pPr>
                      <a:r>
                        <a:rPr lang="ru-RU" sz="1600" dirty="0" smtClean="0">
                          <a:solidFill>
                            <a:schemeClr val="tx1"/>
                          </a:solidFill>
                        </a:rPr>
                        <a:t>                                                   Размер</a:t>
                      </a:r>
                      <a:r>
                        <a:rPr lang="ru-RU" sz="1600" dirty="0">
                          <a:solidFill>
                            <a:schemeClr val="tx1"/>
                          </a:solidFill>
                        </a:rPr>
                        <a:t>, </a:t>
                      </a:r>
                      <a:r>
                        <a:rPr lang="ru-RU" sz="1600" dirty="0" err="1">
                          <a:solidFill>
                            <a:schemeClr val="tx1"/>
                          </a:solidFill>
                        </a:rPr>
                        <a:t>руб</a:t>
                      </a:r>
                      <a:endParaRPr lang="ru-RU" sz="1600" dirty="0">
                        <a:solidFill>
                          <a:schemeClr val="tx1"/>
                        </a:solidFill>
                        <a:latin typeface="Times New Roman"/>
                        <a:ea typeface="Times New Roman"/>
                        <a:cs typeface="Times New Roman"/>
                      </a:endParaRPr>
                    </a:p>
                  </a:txBody>
                  <a:tcPr marL="68580" marR="68580" marT="0" marB="0">
                    <a:solidFill>
                      <a:schemeClr val="tx2">
                        <a:lumMod val="40000"/>
                        <a:lumOff val="60000"/>
                      </a:schemeClr>
                    </a:solidFill>
                  </a:tcPr>
                </a:tc>
              </a:tr>
              <a:tr h="536613">
                <a:tc>
                  <a:txBody>
                    <a:bodyPr/>
                    <a:lstStyle/>
                    <a:p>
                      <a:pPr>
                        <a:spcAft>
                          <a:spcPts val="0"/>
                        </a:spcAft>
                      </a:pPr>
                      <a:r>
                        <a:rPr lang="ru-RU" sz="1400" dirty="0"/>
                        <a:t>1 Основная заработная плата.</a:t>
                      </a:r>
                      <a:endParaRPr lang="ru-RU" sz="1400" dirty="0">
                        <a:latin typeface="Times New Roman"/>
                        <a:ea typeface="Times New Roman"/>
                        <a:cs typeface="Times New Roman"/>
                      </a:endParaRPr>
                    </a:p>
                  </a:txBody>
                  <a:tcPr marL="68580" marR="68580" marT="0" marB="0"/>
                </a:tc>
                <a:tc>
                  <a:txBody>
                    <a:bodyPr/>
                    <a:lstStyle/>
                    <a:p>
                      <a:pPr algn="ctr">
                        <a:spcAft>
                          <a:spcPts val="0"/>
                        </a:spcAft>
                      </a:pPr>
                      <a:r>
                        <a:rPr lang="ru-RU" sz="1400" kern="1200" dirty="0" smtClean="0">
                          <a:solidFill>
                            <a:schemeClr val="dk1"/>
                          </a:solidFill>
                          <a:latin typeface="+mn-lt"/>
                          <a:ea typeface="+mn-ea"/>
                          <a:cs typeface="+mn-cs"/>
                        </a:rPr>
                        <a:t>21 383 800</a:t>
                      </a:r>
                      <a:endParaRPr lang="ru-RU" sz="1400" dirty="0">
                        <a:latin typeface="Times New Roman"/>
                        <a:ea typeface="Times New Roman"/>
                        <a:cs typeface="Times New Roman"/>
                      </a:endParaRPr>
                    </a:p>
                  </a:txBody>
                  <a:tcPr marL="68580" marR="68580" marT="0" marB="0"/>
                </a:tc>
              </a:tr>
              <a:tr h="536613">
                <a:tc>
                  <a:txBody>
                    <a:bodyPr/>
                    <a:lstStyle/>
                    <a:p>
                      <a:pPr>
                        <a:spcAft>
                          <a:spcPts val="0"/>
                        </a:spcAft>
                      </a:pPr>
                      <a:r>
                        <a:rPr lang="ru-RU" sz="1400"/>
                        <a:t>2 Дополнительная заработная плата</a:t>
                      </a:r>
                      <a:endParaRPr lang="ru-RU" sz="1400">
                        <a:latin typeface="Times New Roman"/>
                        <a:ea typeface="Times New Roman"/>
                        <a:cs typeface="Times New Roman"/>
                      </a:endParaRPr>
                    </a:p>
                  </a:txBody>
                  <a:tcPr marL="68580" marR="68580" marT="0" marB="0"/>
                </a:tc>
                <a:tc>
                  <a:txBody>
                    <a:bodyPr/>
                    <a:lstStyle/>
                    <a:p>
                      <a:pPr algn="ctr">
                        <a:spcAft>
                          <a:spcPts val="0"/>
                        </a:spcAft>
                      </a:pPr>
                      <a:r>
                        <a:rPr lang="ru-RU" sz="1400" kern="1200" dirty="0" smtClean="0">
                          <a:solidFill>
                            <a:schemeClr val="dk1"/>
                          </a:solidFill>
                          <a:latin typeface="+mn-lt"/>
                          <a:ea typeface="+mn-ea"/>
                          <a:cs typeface="+mn-cs"/>
                        </a:rPr>
                        <a:t>2 138 380</a:t>
                      </a:r>
                      <a:endParaRPr lang="ru-RU" sz="1400" dirty="0">
                        <a:solidFill>
                          <a:srgbClr val="000000"/>
                        </a:solidFill>
                        <a:latin typeface="Times New Roman"/>
                        <a:ea typeface="Times New Roman"/>
                        <a:cs typeface="Times New Roman"/>
                      </a:endParaRPr>
                    </a:p>
                  </a:txBody>
                  <a:tcPr marL="68580" marR="68580" marT="0" marB="0"/>
                </a:tc>
              </a:tr>
              <a:tr h="1852418">
                <a:tc>
                  <a:txBody>
                    <a:bodyPr/>
                    <a:lstStyle/>
                    <a:p>
                      <a:pPr>
                        <a:spcAft>
                          <a:spcPts val="0"/>
                        </a:spcAft>
                      </a:pPr>
                      <a:r>
                        <a:rPr lang="ru-RU" sz="1400" dirty="0"/>
                        <a:t>3Доплаты: </a:t>
                      </a:r>
                    </a:p>
                    <a:p>
                      <a:pPr>
                        <a:spcAft>
                          <a:spcPts val="0"/>
                        </a:spcAft>
                      </a:pPr>
                      <a:r>
                        <a:rPr lang="ru-RU" sz="1400" dirty="0"/>
                        <a:t>а) за вредные условия труда; </a:t>
                      </a:r>
                    </a:p>
                    <a:p>
                      <a:pPr>
                        <a:spcAft>
                          <a:spcPts val="0"/>
                        </a:spcAft>
                      </a:pPr>
                      <a:r>
                        <a:rPr lang="ru-RU" sz="1400" dirty="0"/>
                        <a:t>б) за работу в ночное время; </a:t>
                      </a:r>
                    </a:p>
                    <a:p>
                      <a:pPr>
                        <a:spcAft>
                          <a:spcPts val="0"/>
                        </a:spcAft>
                      </a:pPr>
                      <a:r>
                        <a:rPr lang="ru-RU" sz="1400" dirty="0"/>
                        <a:t>в) за работу в вечернее время. </a:t>
                      </a:r>
                    </a:p>
                    <a:p>
                      <a:pPr>
                        <a:spcAft>
                          <a:spcPts val="0"/>
                        </a:spcAft>
                      </a:pPr>
                      <a:r>
                        <a:rPr lang="ru-RU" sz="1400" dirty="0"/>
                        <a:t>г) за выполнение </a:t>
                      </a:r>
                      <a:r>
                        <a:rPr lang="ru-RU" sz="1400" dirty="0" err="1"/>
                        <a:t>нормир</a:t>
                      </a:r>
                      <a:r>
                        <a:rPr lang="ru-RU" sz="1400" dirty="0"/>
                        <a:t>. задания. </a:t>
                      </a:r>
                    </a:p>
                    <a:p>
                      <a:pPr>
                        <a:spcAft>
                          <a:spcPts val="0"/>
                        </a:spcAft>
                      </a:pPr>
                      <a:r>
                        <a:rPr lang="ru-RU" sz="1400" dirty="0" err="1"/>
                        <a:t>д</a:t>
                      </a:r>
                      <a:r>
                        <a:rPr lang="ru-RU" sz="1400" dirty="0"/>
                        <a:t>) за профмастерство </a:t>
                      </a:r>
                    </a:p>
                    <a:p>
                      <a:pPr>
                        <a:spcAft>
                          <a:spcPts val="0"/>
                        </a:spcAft>
                      </a:pPr>
                      <a:r>
                        <a:rPr lang="ru-RU" sz="1400" dirty="0"/>
                        <a:t>е) за напряженность норм </a:t>
                      </a:r>
                      <a:endParaRPr lang="ru-RU" sz="1400" dirty="0">
                        <a:latin typeface="Times New Roman"/>
                        <a:ea typeface="Times New Roman"/>
                        <a:cs typeface="Times New Roman"/>
                      </a:endParaRPr>
                    </a:p>
                  </a:txBody>
                  <a:tcPr marL="68580" marR="68580" marT="0" marB="0"/>
                </a:tc>
                <a:tc>
                  <a:txBody>
                    <a:bodyPr/>
                    <a:lstStyle/>
                    <a:p>
                      <a:pPr algn="ctr">
                        <a:spcAft>
                          <a:spcPts val="0"/>
                        </a:spcAft>
                      </a:pPr>
                      <a:endParaRPr lang="ru-RU" sz="1400" dirty="0"/>
                    </a:p>
                    <a:p>
                      <a:pPr>
                        <a:spcAft>
                          <a:spcPts val="0"/>
                        </a:spcAft>
                      </a:pPr>
                      <a:r>
                        <a:rPr lang="ru-RU" sz="1400" dirty="0"/>
                        <a:t>     </a:t>
                      </a:r>
                      <a:r>
                        <a:rPr lang="ru-RU" sz="1400" dirty="0" smtClean="0"/>
                        <a:t>                                                  </a:t>
                      </a:r>
                      <a:r>
                        <a:rPr lang="ru-RU" sz="1400" kern="1200" dirty="0" smtClean="0">
                          <a:solidFill>
                            <a:schemeClr val="dk1"/>
                          </a:solidFill>
                          <a:latin typeface="+mn-lt"/>
                          <a:ea typeface="+mn-ea"/>
                          <a:cs typeface="+mn-cs"/>
                        </a:rPr>
                        <a:t>50112</a:t>
                      </a:r>
                      <a:endParaRPr lang="ru-RU"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ru-RU" sz="1400" baseline="0" dirty="0" smtClean="0"/>
                        <a:t>                                                     </a:t>
                      </a:r>
                      <a:r>
                        <a:rPr lang="ru-RU" sz="1400" kern="1200" dirty="0" smtClean="0">
                          <a:solidFill>
                            <a:schemeClr val="dk1"/>
                          </a:solidFill>
                          <a:latin typeface="+mn-lt"/>
                          <a:ea typeface="+mn-ea"/>
                          <a:cs typeface="+mn-cs"/>
                        </a:rPr>
                        <a:t>167040</a:t>
                      </a:r>
                      <a:endParaRPr lang="ru-RU" sz="14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dk1"/>
                          </a:solidFill>
                          <a:latin typeface="+mn-lt"/>
                          <a:ea typeface="+mn-ea"/>
                          <a:cs typeface="+mn-cs"/>
                        </a:rPr>
                        <a:t> 167040</a:t>
                      </a:r>
                      <a:endParaRPr lang="ru-RU" sz="1400" kern="1200" dirty="0">
                        <a:solidFill>
                          <a:schemeClr val="dk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dk1"/>
                          </a:solidFill>
                          <a:latin typeface="+mn-lt"/>
                          <a:ea typeface="+mn-ea"/>
                          <a:cs typeface="+mn-cs"/>
                        </a:rPr>
                        <a:t>35879</a:t>
                      </a:r>
                    </a:p>
                    <a:p>
                      <a:pPr marL="0" marR="0" indent="0" algn="ctr" defTabSz="914400" rtl="0" eaLnBrk="1" fontAlgn="auto" latinLnBrk="0" hangingPunct="1">
                        <a:lnSpc>
                          <a:spcPct val="100000"/>
                        </a:lnSpc>
                        <a:spcBef>
                          <a:spcPts val="0"/>
                        </a:spcBef>
                        <a:spcAft>
                          <a:spcPts val="0"/>
                        </a:spcAft>
                        <a:buClrTx/>
                        <a:buSzTx/>
                        <a:buFontTx/>
                        <a:buNone/>
                        <a:tabLst/>
                        <a:defRPr/>
                      </a:pPr>
                      <a:r>
                        <a:rPr lang="ru-RU" sz="1400" kern="1200" dirty="0" smtClean="0">
                          <a:solidFill>
                            <a:schemeClr val="dk1"/>
                          </a:solidFill>
                          <a:latin typeface="+mn-lt"/>
                          <a:ea typeface="+mn-ea"/>
                          <a:cs typeface="+mn-cs"/>
                        </a:rPr>
                        <a:t>33501</a:t>
                      </a:r>
                    </a:p>
                    <a:p>
                      <a:pPr algn="ctr">
                        <a:spcAft>
                          <a:spcPts val="0"/>
                        </a:spcAft>
                      </a:pPr>
                      <a:r>
                        <a:rPr lang="ru-RU" sz="1400" kern="1200" dirty="0" smtClean="0">
                          <a:solidFill>
                            <a:schemeClr val="dk1"/>
                          </a:solidFill>
                          <a:latin typeface="+mn-lt"/>
                          <a:ea typeface="+mn-ea"/>
                          <a:cs typeface="+mn-cs"/>
                        </a:rPr>
                        <a:t>   8352</a:t>
                      </a:r>
                      <a:endParaRPr lang="ru-RU" sz="1400" dirty="0">
                        <a:latin typeface="Times New Roman"/>
                        <a:ea typeface="Times New Roman"/>
                        <a:cs typeface="Times New Roman"/>
                      </a:endParaRPr>
                    </a:p>
                  </a:txBody>
                  <a:tcPr marL="68580" marR="68580" marT="0" marB="0"/>
                </a:tc>
              </a:tr>
              <a:tr h="536613">
                <a:tc>
                  <a:txBody>
                    <a:bodyPr/>
                    <a:lstStyle/>
                    <a:p>
                      <a:pPr>
                        <a:spcAft>
                          <a:spcPts val="0"/>
                        </a:spcAft>
                      </a:pPr>
                      <a:r>
                        <a:rPr lang="ru-RU" sz="1400"/>
                        <a:t>4 Сумма премий из ФЗП.</a:t>
                      </a:r>
                      <a:endParaRPr lang="ru-RU" sz="1400">
                        <a:latin typeface="Times New Roman"/>
                        <a:ea typeface="Times New Roman"/>
                        <a:cs typeface="Times New Roman"/>
                      </a:endParaRPr>
                    </a:p>
                  </a:txBody>
                  <a:tcPr marL="68580" marR="68580" marT="0" marB="0"/>
                </a:tc>
                <a:tc>
                  <a:txBody>
                    <a:bodyPr/>
                    <a:lstStyle/>
                    <a:p>
                      <a:pPr algn="ctr">
                        <a:spcAft>
                          <a:spcPts val="0"/>
                        </a:spcAft>
                      </a:pPr>
                      <a:r>
                        <a:rPr lang="ru-RU" sz="1400"/>
                        <a:t>3600</a:t>
                      </a:r>
                      <a:endParaRPr lang="ru-RU" sz="1400">
                        <a:latin typeface="Times New Roman"/>
                        <a:ea typeface="Times New Roman"/>
                        <a:cs typeface="Times New Roman"/>
                      </a:endParaRPr>
                    </a:p>
                  </a:txBody>
                  <a:tcPr marL="68580" marR="68580" marT="0" marB="0"/>
                </a:tc>
              </a:tr>
              <a:tr h="536613">
                <a:tc>
                  <a:txBody>
                    <a:bodyPr/>
                    <a:lstStyle/>
                    <a:p>
                      <a:pPr>
                        <a:spcAft>
                          <a:spcPts val="0"/>
                        </a:spcAft>
                      </a:pPr>
                      <a:r>
                        <a:rPr lang="ru-RU" sz="1400"/>
                        <a:t>5 Общий фонд заработной платы</a:t>
                      </a:r>
                      <a:endParaRPr lang="ru-RU" sz="1400">
                        <a:latin typeface="Times New Roman"/>
                        <a:ea typeface="Times New Roman"/>
                        <a:cs typeface="Times New Roman"/>
                      </a:endParaRPr>
                    </a:p>
                  </a:txBody>
                  <a:tcPr marL="68580" marR="68580" marT="0" marB="0"/>
                </a:tc>
                <a:tc>
                  <a:txBody>
                    <a:bodyPr/>
                    <a:lstStyle/>
                    <a:p>
                      <a:pPr algn="ctr">
                        <a:spcAft>
                          <a:spcPts val="0"/>
                        </a:spcAft>
                      </a:pPr>
                      <a:r>
                        <a:rPr lang="ru-RU" sz="1400" kern="1200" dirty="0" smtClean="0">
                          <a:solidFill>
                            <a:schemeClr val="dk1"/>
                          </a:solidFill>
                          <a:latin typeface="+mn-lt"/>
                          <a:ea typeface="+mn-ea"/>
                          <a:cs typeface="+mn-cs"/>
                        </a:rPr>
                        <a:t>23522180</a:t>
                      </a:r>
                      <a:endParaRPr lang="ru-RU" sz="1400" dirty="0">
                        <a:latin typeface="Times New Roman"/>
                        <a:ea typeface="Times New Roman"/>
                        <a:cs typeface="Times New Roman"/>
                      </a:endParaRPr>
                    </a:p>
                  </a:txBody>
                  <a:tcPr marL="68580" marR="68580" marT="0" marB="0"/>
                </a:tc>
              </a:tr>
              <a:tr h="536613">
                <a:tc>
                  <a:txBody>
                    <a:bodyPr/>
                    <a:lstStyle/>
                    <a:p>
                      <a:endParaRPr lang="ru-RU"/>
                    </a:p>
                  </a:txBody>
                  <a:tcPr/>
                </a:tc>
                <a:tc>
                  <a:txBody>
                    <a:bodyPr/>
                    <a:lstStyle/>
                    <a:p>
                      <a:endParaRPr lang="ru-RU"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box(in)">
                                      <p:cBhvr>
                                        <p:cTn id="11"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357166"/>
            <a:ext cx="8229600" cy="1143000"/>
          </a:xfrm>
        </p:spPr>
        <p:txBody>
          <a:bodyPr>
            <a:normAutofit fontScale="90000"/>
          </a:bodyPr>
          <a:lstStyle/>
          <a:p>
            <a:r>
              <a:rPr lang="ru-RU" b="1" dirty="0" smtClean="0"/>
              <a:t>Смета цеховых расходов</a:t>
            </a:r>
            <a:r>
              <a:rPr lang="ru-RU" dirty="0" smtClean="0"/>
              <a:t/>
            </a:r>
            <a:br>
              <a:rPr lang="ru-RU" dirty="0" smtClean="0"/>
            </a:br>
            <a:endParaRPr lang="ru-RU" dirty="0"/>
          </a:p>
        </p:txBody>
      </p:sp>
      <p:graphicFrame>
        <p:nvGraphicFramePr>
          <p:cNvPr id="4" name="Содержимое 3"/>
          <p:cNvGraphicFramePr>
            <a:graphicFrameLocks noGrp="1"/>
          </p:cNvGraphicFramePr>
          <p:nvPr>
            <p:ph idx="1"/>
          </p:nvPr>
        </p:nvGraphicFramePr>
        <p:xfrm>
          <a:off x="500034" y="2000240"/>
          <a:ext cx="8229600" cy="2829560"/>
        </p:xfrm>
        <a:graphic>
          <a:graphicData uri="http://schemas.openxmlformats.org/drawingml/2006/table">
            <a:tbl>
              <a:tblPr firstRow="1" bandRow="1">
                <a:tableStyleId>{5C22544A-7EE6-4342-B048-85BDC9FD1C3A}</a:tableStyleId>
              </a:tblPr>
              <a:tblGrid>
                <a:gridCol w="614338"/>
                <a:gridCol w="6572296"/>
                <a:gridCol w="1042966"/>
              </a:tblGrid>
              <a:tr h="370840">
                <a:tc>
                  <a:txBody>
                    <a:bodyPr/>
                    <a:lstStyle/>
                    <a:p>
                      <a:pPr algn="ctr">
                        <a:spcAft>
                          <a:spcPts val="0"/>
                        </a:spcAft>
                      </a:pPr>
                      <a:r>
                        <a:rPr lang="ru-RU" sz="1600" dirty="0">
                          <a:latin typeface="Times New Roman"/>
                          <a:ea typeface="Times New Roman"/>
                          <a:cs typeface="Times New Roman"/>
                        </a:rPr>
                        <a:t>№</a:t>
                      </a:r>
                    </a:p>
                  </a:txBody>
                  <a:tcPr marL="68580" marR="68580" marT="0" marB="0" anchor="ctr"/>
                </a:tc>
                <a:tc>
                  <a:txBody>
                    <a:bodyPr/>
                    <a:lstStyle/>
                    <a:p>
                      <a:pPr algn="ctr">
                        <a:spcAft>
                          <a:spcPts val="0"/>
                        </a:spcAft>
                      </a:pPr>
                      <a:r>
                        <a:rPr lang="ru-RU" sz="1600" dirty="0">
                          <a:solidFill>
                            <a:srgbClr val="000000"/>
                          </a:solidFill>
                          <a:latin typeface="Times New Roman"/>
                          <a:ea typeface="Times New Roman"/>
                          <a:cs typeface="Times New Roman"/>
                        </a:rPr>
                        <a:t>Наименование статьи</a:t>
                      </a:r>
                      <a:endParaRPr lang="ru-RU" sz="1600" dirty="0">
                        <a:latin typeface="Times New Roman"/>
                        <a:ea typeface="Times New Roman"/>
                        <a:cs typeface="Times New Roman"/>
                      </a:endParaRPr>
                    </a:p>
                  </a:txBody>
                  <a:tcPr marL="68580" marR="68580" marT="0" marB="0" anchor="ctr"/>
                </a:tc>
                <a:tc>
                  <a:txBody>
                    <a:bodyPr/>
                    <a:lstStyle/>
                    <a:p>
                      <a:pPr algn="ctr">
                        <a:spcAft>
                          <a:spcPts val="0"/>
                        </a:spcAft>
                      </a:pPr>
                      <a:r>
                        <a:rPr lang="ru-RU" sz="1600" dirty="0">
                          <a:solidFill>
                            <a:schemeClr val="tx1"/>
                          </a:solidFill>
                          <a:latin typeface="Times New Roman"/>
                          <a:ea typeface="Times New Roman"/>
                          <a:cs typeface="Times New Roman"/>
                        </a:rPr>
                        <a:t>Сумма, руб</a:t>
                      </a:r>
                      <a:r>
                        <a:rPr lang="ru-RU" sz="1600" dirty="0" smtClean="0">
                          <a:solidFill>
                            <a:schemeClr val="tx1"/>
                          </a:solidFill>
                          <a:latin typeface="Times New Roman"/>
                          <a:ea typeface="Times New Roman"/>
                          <a:cs typeface="Times New Roman"/>
                        </a:rPr>
                        <a:t>./год</a:t>
                      </a:r>
                      <a:endParaRPr lang="ru-RU" sz="1600" dirty="0">
                        <a:solidFill>
                          <a:schemeClr val="tx1"/>
                        </a:solidFill>
                        <a:latin typeface="Times New Roman"/>
                        <a:ea typeface="Times New Roman"/>
                        <a:cs typeface="Times New Roman"/>
                      </a:endParaRPr>
                    </a:p>
                  </a:txBody>
                  <a:tcPr marL="68580" marR="68580" marT="0" marB="0" anchor="ctr"/>
                </a:tc>
              </a:tr>
              <a:tr h="370840">
                <a:tc>
                  <a:txBody>
                    <a:bodyPr/>
                    <a:lstStyle/>
                    <a:p>
                      <a:pPr algn="ctr">
                        <a:spcAft>
                          <a:spcPts val="0"/>
                        </a:spcAft>
                      </a:pPr>
                      <a:r>
                        <a:rPr lang="ru-RU" sz="1600">
                          <a:latin typeface="Times New Roman"/>
                          <a:ea typeface="Times New Roman"/>
                          <a:cs typeface="Times New Roman"/>
                        </a:rPr>
                        <a:t>1</a:t>
                      </a:r>
                    </a:p>
                  </a:txBody>
                  <a:tcPr marL="68580" marR="68580" marT="0" marB="0" anchor="ctr"/>
                </a:tc>
                <a:tc>
                  <a:txBody>
                    <a:bodyPr/>
                    <a:lstStyle/>
                    <a:p>
                      <a:pPr>
                        <a:spcAft>
                          <a:spcPts val="0"/>
                        </a:spcAft>
                      </a:pPr>
                      <a:r>
                        <a:rPr lang="ru-RU" sz="1600" dirty="0">
                          <a:solidFill>
                            <a:srgbClr val="000000"/>
                          </a:solidFill>
                          <a:latin typeface="Times New Roman"/>
                          <a:ea typeface="Times New Roman"/>
                          <a:cs typeface="Times New Roman"/>
                        </a:rPr>
                        <a:t>Фонд заработной платы ИТР, вспомогательных рабочих, контролёров, МОП</a:t>
                      </a:r>
                      <a:endParaRPr lang="ru-RU" sz="1600" dirty="0">
                        <a:latin typeface="Times New Roman"/>
                        <a:ea typeface="Times New Roman"/>
                        <a:cs typeface="Times New Roman"/>
                      </a:endParaRPr>
                    </a:p>
                  </a:txBody>
                  <a:tcPr marL="68580" marR="68580" marT="0" marB="0" anchor="ctr"/>
                </a:tc>
                <a:tc>
                  <a:txBody>
                    <a:bodyPr/>
                    <a:lstStyle/>
                    <a:p>
                      <a:pPr algn="ctr">
                        <a:spcAft>
                          <a:spcPts val="0"/>
                        </a:spcAft>
                      </a:pPr>
                      <a:r>
                        <a:rPr lang="ru-RU" sz="1800" kern="1200" dirty="0" smtClean="0">
                          <a:solidFill>
                            <a:schemeClr val="dk1"/>
                          </a:solidFill>
                          <a:latin typeface="+mn-lt"/>
                          <a:ea typeface="+mn-ea"/>
                          <a:cs typeface="+mn-cs"/>
                        </a:rPr>
                        <a:t>298800</a:t>
                      </a:r>
                      <a:endParaRPr lang="ru-RU" sz="1600" dirty="0">
                        <a:latin typeface="Times New Roman"/>
                        <a:ea typeface="Times New Roman"/>
                        <a:cs typeface="Times New Roman"/>
                      </a:endParaRPr>
                    </a:p>
                  </a:txBody>
                  <a:tcPr marL="68580" marR="68580" marT="0" marB="0" anchor="ctr"/>
                </a:tc>
              </a:tr>
              <a:tr h="370840">
                <a:tc>
                  <a:txBody>
                    <a:bodyPr/>
                    <a:lstStyle/>
                    <a:p>
                      <a:pPr algn="ctr">
                        <a:spcAft>
                          <a:spcPts val="0"/>
                        </a:spcAft>
                      </a:pPr>
                      <a:r>
                        <a:rPr lang="ru-RU" sz="1600">
                          <a:latin typeface="Times New Roman"/>
                          <a:ea typeface="Times New Roman"/>
                          <a:cs typeface="Times New Roman"/>
                        </a:rPr>
                        <a:t>2</a:t>
                      </a:r>
                    </a:p>
                  </a:txBody>
                  <a:tcPr marL="68580" marR="68580" marT="0" marB="0" anchor="ctr"/>
                </a:tc>
                <a:tc>
                  <a:txBody>
                    <a:bodyPr/>
                    <a:lstStyle/>
                    <a:p>
                      <a:pPr>
                        <a:spcAft>
                          <a:spcPts val="0"/>
                        </a:spcAft>
                      </a:pPr>
                      <a:r>
                        <a:rPr lang="ru-RU" sz="1600" dirty="0">
                          <a:solidFill>
                            <a:srgbClr val="000000"/>
                          </a:solidFill>
                          <a:latin typeface="Times New Roman"/>
                          <a:ea typeface="Times New Roman"/>
                          <a:cs typeface="Times New Roman"/>
                        </a:rPr>
                        <a:t>Отчисления на социальные нужды</a:t>
                      </a:r>
                      <a:endParaRPr lang="ru-RU" sz="1600" dirty="0">
                        <a:latin typeface="Times New Roman"/>
                        <a:ea typeface="Times New Roman"/>
                        <a:cs typeface="Times New Roman"/>
                      </a:endParaRPr>
                    </a:p>
                  </a:txBody>
                  <a:tcPr marL="68580" marR="68580" marT="0" marB="0" anchor="ctr"/>
                </a:tc>
                <a:tc>
                  <a:txBody>
                    <a:bodyPr/>
                    <a:lstStyle/>
                    <a:p>
                      <a:pPr algn="ctr">
                        <a:spcAft>
                          <a:spcPts val="0"/>
                        </a:spcAft>
                      </a:pPr>
                      <a:r>
                        <a:rPr lang="ru-RU" sz="1800" kern="1200" dirty="0" smtClean="0">
                          <a:solidFill>
                            <a:schemeClr val="dk1"/>
                          </a:solidFill>
                          <a:latin typeface="+mn-lt"/>
                          <a:ea typeface="+mn-ea"/>
                          <a:cs typeface="+mn-cs"/>
                        </a:rPr>
                        <a:t>705666</a:t>
                      </a:r>
                      <a:endParaRPr lang="ru-RU" sz="1600" dirty="0">
                        <a:latin typeface="Times New Roman"/>
                        <a:ea typeface="Times New Roman"/>
                        <a:cs typeface="Times New Roman"/>
                      </a:endParaRPr>
                    </a:p>
                  </a:txBody>
                  <a:tcPr marL="68580" marR="68580" marT="0" marB="0" anchor="ctr"/>
                </a:tc>
              </a:tr>
              <a:tr h="370840">
                <a:tc>
                  <a:txBody>
                    <a:bodyPr/>
                    <a:lstStyle/>
                    <a:p>
                      <a:pPr algn="ctr">
                        <a:spcAft>
                          <a:spcPts val="0"/>
                        </a:spcAft>
                      </a:pPr>
                      <a:r>
                        <a:rPr lang="ru-RU" sz="1600">
                          <a:latin typeface="Times New Roman"/>
                          <a:ea typeface="Times New Roman"/>
                          <a:cs typeface="Times New Roman"/>
                        </a:rPr>
                        <a:t>3</a:t>
                      </a:r>
                    </a:p>
                  </a:txBody>
                  <a:tcPr marL="68580" marR="68580" marT="0" marB="0" anchor="ctr"/>
                </a:tc>
                <a:tc>
                  <a:txBody>
                    <a:bodyPr/>
                    <a:lstStyle/>
                    <a:p>
                      <a:pPr>
                        <a:spcAft>
                          <a:spcPts val="0"/>
                        </a:spcAft>
                      </a:pPr>
                      <a:r>
                        <a:rPr lang="ru-RU" sz="1600" dirty="0">
                          <a:solidFill>
                            <a:srgbClr val="000000"/>
                          </a:solidFill>
                          <a:latin typeface="Times New Roman"/>
                          <a:ea typeface="Times New Roman"/>
                          <a:cs typeface="Times New Roman"/>
                        </a:rPr>
                        <a:t>Охрана труда</a:t>
                      </a:r>
                      <a:endParaRPr lang="ru-RU" sz="1600" dirty="0">
                        <a:latin typeface="Times New Roman"/>
                        <a:ea typeface="Times New Roman"/>
                        <a:cs typeface="Times New Roman"/>
                      </a:endParaRPr>
                    </a:p>
                  </a:txBody>
                  <a:tcPr marL="68580" marR="68580" marT="0" marB="0" anchor="ctr"/>
                </a:tc>
                <a:tc>
                  <a:txBody>
                    <a:bodyPr/>
                    <a:lstStyle/>
                    <a:p>
                      <a:pPr algn="ctr">
                        <a:spcAft>
                          <a:spcPts val="0"/>
                        </a:spcAft>
                      </a:pPr>
                      <a:r>
                        <a:rPr lang="ru-RU" sz="1800" kern="1200" dirty="0" smtClean="0">
                          <a:solidFill>
                            <a:schemeClr val="dk1"/>
                          </a:solidFill>
                          <a:latin typeface="+mn-lt"/>
                          <a:ea typeface="+mn-ea"/>
                          <a:cs typeface="+mn-cs"/>
                        </a:rPr>
                        <a:t>540043</a:t>
                      </a:r>
                      <a:endParaRPr lang="ru-RU" sz="1600" dirty="0">
                        <a:latin typeface="Times New Roman"/>
                        <a:ea typeface="Times New Roman"/>
                        <a:cs typeface="Times New Roman"/>
                      </a:endParaRPr>
                    </a:p>
                  </a:txBody>
                  <a:tcPr marL="68580" marR="68580" marT="0" marB="0" anchor="ctr"/>
                </a:tc>
              </a:tr>
              <a:tr h="370840">
                <a:tc>
                  <a:txBody>
                    <a:bodyPr/>
                    <a:lstStyle/>
                    <a:p>
                      <a:pPr algn="ctr">
                        <a:spcAft>
                          <a:spcPts val="0"/>
                        </a:spcAft>
                      </a:pPr>
                      <a:r>
                        <a:rPr lang="ru-RU" sz="1600">
                          <a:latin typeface="Times New Roman"/>
                          <a:ea typeface="Times New Roman"/>
                          <a:cs typeface="Times New Roman"/>
                        </a:rPr>
                        <a:t>4</a:t>
                      </a:r>
                    </a:p>
                  </a:txBody>
                  <a:tcPr marL="68580" marR="68580" marT="0" marB="0" anchor="ctr"/>
                </a:tc>
                <a:tc>
                  <a:txBody>
                    <a:bodyPr/>
                    <a:lstStyle/>
                    <a:p>
                      <a:pPr>
                        <a:spcAft>
                          <a:spcPts val="0"/>
                        </a:spcAft>
                      </a:pPr>
                      <a:r>
                        <a:rPr lang="ru-RU" sz="1600" dirty="0">
                          <a:solidFill>
                            <a:srgbClr val="000000"/>
                          </a:solidFill>
                          <a:latin typeface="Times New Roman"/>
                          <a:ea typeface="Times New Roman"/>
                          <a:cs typeface="Times New Roman"/>
                        </a:rPr>
                        <a:t>Рационализация и изобретательство</a:t>
                      </a:r>
                      <a:endParaRPr lang="ru-RU" sz="1600" dirty="0">
                        <a:latin typeface="Times New Roman"/>
                        <a:ea typeface="Times New Roman"/>
                        <a:cs typeface="Times New Roman"/>
                      </a:endParaRPr>
                    </a:p>
                  </a:txBody>
                  <a:tcPr marL="68580" marR="68580" marT="0" marB="0" anchor="ctr"/>
                </a:tc>
                <a:tc>
                  <a:txBody>
                    <a:bodyPr/>
                    <a:lstStyle/>
                    <a:p>
                      <a:pPr algn="ctr">
                        <a:spcAft>
                          <a:spcPts val="0"/>
                        </a:spcAft>
                      </a:pPr>
                      <a:r>
                        <a:rPr lang="ru-RU" sz="1800" kern="1200" dirty="0" smtClean="0">
                          <a:solidFill>
                            <a:schemeClr val="dk1"/>
                          </a:solidFill>
                          <a:latin typeface="+mn-lt"/>
                          <a:ea typeface="+mn-ea"/>
                          <a:cs typeface="+mn-cs"/>
                        </a:rPr>
                        <a:t>270022</a:t>
                      </a:r>
                      <a:endParaRPr lang="ru-RU" sz="1600" dirty="0">
                        <a:latin typeface="Times New Roman"/>
                        <a:ea typeface="Times New Roman"/>
                        <a:cs typeface="Times New Roman"/>
                      </a:endParaRPr>
                    </a:p>
                  </a:txBody>
                  <a:tcPr marL="68580" marR="68580" marT="0" marB="0" anchor="ctr"/>
                </a:tc>
              </a:tr>
              <a:tr h="370840">
                <a:tc>
                  <a:txBody>
                    <a:bodyPr/>
                    <a:lstStyle/>
                    <a:p>
                      <a:pPr algn="ctr">
                        <a:spcAft>
                          <a:spcPts val="0"/>
                        </a:spcAft>
                      </a:pPr>
                      <a:r>
                        <a:rPr lang="ru-RU" sz="1600">
                          <a:latin typeface="Times New Roman"/>
                          <a:ea typeface="Times New Roman"/>
                          <a:cs typeface="Times New Roman"/>
                        </a:rPr>
                        <a:t>5</a:t>
                      </a:r>
                    </a:p>
                  </a:txBody>
                  <a:tcPr marL="68580" marR="68580" marT="0" marB="0" anchor="ctr"/>
                </a:tc>
                <a:tc>
                  <a:txBody>
                    <a:bodyPr/>
                    <a:lstStyle/>
                    <a:p>
                      <a:pPr>
                        <a:spcAft>
                          <a:spcPts val="0"/>
                        </a:spcAft>
                      </a:pPr>
                      <a:r>
                        <a:rPr lang="ru-RU" sz="1600" dirty="0">
                          <a:solidFill>
                            <a:srgbClr val="000000"/>
                          </a:solidFill>
                          <a:latin typeface="Times New Roman"/>
                          <a:ea typeface="Times New Roman"/>
                          <a:cs typeface="Times New Roman"/>
                        </a:rPr>
                        <a:t>Прочие расходы</a:t>
                      </a:r>
                      <a:endParaRPr lang="ru-RU" sz="1600" dirty="0">
                        <a:latin typeface="Times New Roman"/>
                        <a:ea typeface="Times New Roman"/>
                        <a:cs typeface="Times New Roman"/>
                      </a:endParaRPr>
                    </a:p>
                  </a:txBody>
                  <a:tcPr marL="68580" marR="68580" marT="0" marB="0" anchor="ctr"/>
                </a:tc>
                <a:tc>
                  <a:txBody>
                    <a:bodyPr/>
                    <a:lstStyle/>
                    <a:p>
                      <a:pPr algn="ctr">
                        <a:spcAft>
                          <a:spcPts val="0"/>
                        </a:spcAft>
                      </a:pPr>
                      <a:r>
                        <a:rPr lang="ru-RU" sz="1800" kern="1200" dirty="0" smtClean="0">
                          <a:solidFill>
                            <a:schemeClr val="dk1"/>
                          </a:solidFill>
                          <a:latin typeface="+mn-lt"/>
                          <a:ea typeface="+mn-ea"/>
                          <a:cs typeface="+mn-cs"/>
                        </a:rPr>
                        <a:t>154451</a:t>
                      </a:r>
                      <a:endParaRPr lang="ru-RU" sz="1600" dirty="0">
                        <a:latin typeface="Times New Roman"/>
                        <a:ea typeface="Times New Roman"/>
                        <a:cs typeface="Times New Roman"/>
                      </a:endParaRPr>
                    </a:p>
                  </a:txBody>
                  <a:tcPr marL="68580" marR="68580" marT="0" marB="0" anchor="ctr"/>
                </a:tc>
              </a:tr>
              <a:tr h="370840">
                <a:tc>
                  <a:txBody>
                    <a:bodyPr/>
                    <a:lstStyle/>
                    <a:p>
                      <a:pPr algn="ctr">
                        <a:spcAft>
                          <a:spcPts val="0"/>
                        </a:spcAft>
                      </a:pPr>
                      <a:endParaRPr lang="ru-RU" sz="1600">
                        <a:latin typeface="Times New Roman"/>
                        <a:ea typeface="Times New Roman"/>
                        <a:cs typeface="Times New Roman"/>
                      </a:endParaRPr>
                    </a:p>
                  </a:txBody>
                  <a:tcPr marL="68580" marR="68580" marT="0" marB="0" anchor="ctr"/>
                </a:tc>
                <a:tc>
                  <a:txBody>
                    <a:bodyPr/>
                    <a:lstStyle/>
                    <a:p>
                      <a:pPr>
                        <a:spcAft>
                          <a:spcPts val="0"/>
                        </a:spcAft>
                      </a:pPr>
                      <a:r>
                        <a:rPr lang="ru-RU" sz="1600" dirty="0">
                          <a:solidFill>
                            <a:srgbClr val="000000"/>
                          </a:solidFill>
                          <a:latin typeface="Times New Roman"/>
                          <a:ea typeface="Times New Roman"/>
                          <a:cs typeface="Times New Roman"/>
                        </a:rPr>
                        <a:t>Итого по смете</a:t>
                      </a:r>
                      <a:endParaRPr lang="ru-RU" sz="1600" dirty="0">
                        <a:latin typeface="Times New Roman"/>
                        <a:ea typeface="Times New Roman"/>
                        <a:cs typeface="Times New Roman"/>
                      </a:endParaRPr>
                    </a:p>
                  </a:txBody>
                  <a:tcPr marL="68580" marR="68580" marT="0" marB="0" anchor="ctr"/>
                </a:tc>
                <a:tc>
                  <a:txBody>
                    <a:bodyPr/>
                    <a:lstStyle/>
                    <a:p>
                      <a:pPr algn="ctr">
                        <a:spcAft>
                          <a:spcPts val="0"/>
                        </a:spcAft>
                      </a:pPr>
                      <a:r>
                        <a:rPr lang="ru-RU" sz="1800" kern="1200" dirty="0" smtClean="0">
                          <a:solidFill>
                            <a:schemeClr val="dk1"/>
                          </a:solidFill>
                          <a:latin typeface="+mn-lt"/>
                          <a:ea typeface="+mn-ea"/>
                          <a:cs typeface="+mn-cs"/>
                        </a:rPr>
                        <a:t>1968982</a:t>
                      </a:r>
                      <a:endParaRPr lang="ru-RU" sz="1600" dirty="0">
                        <a:latin typeface="Times New Roman"/>
                        <a:ea typeface="Times New Roman"/>
                        <a:cs typeface="Times New Roman"/>
                      </a:endParaRPr>
                    </a:p>
                  </a:txBody>
                  <a:tcPr marL="68580" marR="68580" marT="0" marB="0"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042"/>
            <a:ext cx="8229600" cy="1166484"/>
          </a:xfrm>
        </p:spPr>
        <p:txBody>
          <a:bodyPr>
            <a:normAutofit fontScale="90000"/>
          </a:bodyPr>
          <a:lstStyle/>
          <a:p>
            <a:r>
              <a:rPr lang="ru-RU" b="1" dirty="0" smtClean="0"/>
              <a:t>Комплекс технико-экономических показателей деятельности участка </a:t>
            </a:r>
            <a:r>
              <a:rPr lang="ru-RU" dirty="0" smtClean="0"/>
              <a:t/>
            </a:r>
            <a:br>
              <a:rPr lang="ru-RU" dirty="0" smtClean="0"/>
            </a:br>
            <a:endParaRPr lang="ru-RU" dirty="0"/>
          </a:p>
        </p:txBody>
      </p:sp>
      <p:graphicFrame>
        <p:nvGraphicFramePr>
          <p:cNvPr id="6" name="Содержимое 5"/>
          <p:cNvGraphicFramePr>
            <a:graphicFrameLocks noGrp="1"/>
          </p:cNvGraphicFramePr>
          <p:nvPr>
            <p:ph idx="1"/>
          </p:nvPr>
        </p:nvGraphicFramePr>
        <p:xfrm>
          <a:off x="500034" y="2143116"/>
          <a:ext cx="8229600" cy="2651760"/>
        </p:xfrm>
        <a:graphic>
          <a:graphicData uri="http://schemas.openxmlformats.org/drawingml/2006/table">
            <a:tbl>
              <a:tblPr firstRow="1" bandRow="1">
                <a:tableStyleId>{073A0DAA-6AF3-43AB-8588-CEC1D06C72B9}</a:tableStyleId>
              </a:tblPr>
              <a:tblGrid>
                <a:gridCol w="4757742"/>
                <a:gridCol w="1714512"/>
                <a:gridCol w="1757346"/>
              </a:tblGrid>
              <a:tr h="370840">
                <a:tc>
                  <a:txBody>
                    <a:bodyPr/>
                    <a:lstStyle/>
                    <a:p>
                      <a:pPr>
                        <a:spcAft>
                          <a:spcPts val="0"/>
                        </a:spcAft>
                      </a:pPr>
                      <a:r>
                        <a:rPr lang="ru-RU" sz="1400" dirty="0">
                          <a:solidFill>
                            <a:schemeClr val="tx1"/>
                          </a:solidFill>
                        </a:rPr>
                        <a:t>Наименование показателей</a:t>
                      </a:r>
                      <a:endParaRPr lang="ru-RU" sz="1400" dirty="0">
                        <a:solidFill>
                          <a:schemeClr val="tx1"/>
                        </a:solidFill>
                        <a:latin typeface="Times New Roman"/>
                        <a:ea typeface="Times New Roman"/>
                        <a:cs typeface="Times New Roman"/>
                      </a:endParaRPr>
                    </a:p>
                  </a:txBody>
                  <a:tcPr marL="68580" marR="68580" marT="0" marB="0">
                    <a:solidFill>
                      <a:schemeClr val="accent1">
                        <a:lumMod val="40000"/>
                        <a:lumOff val="60000"/>
                      </a:schemeClr>
                    </a:solidFill>
                  </a:tcPr>
                </a:tc>
                <a:tc>
                  <a:txBody>
                    <a:bodyPr/>
                    <a:lstStyle/>
                    <a:p>
                      <a:pPr>
                        <a:spcAft>
                          <a:spcPts val="0"/>
                        </a:spcAft>
                      </a:pPr>
                      <a:r>
                        <a:rPr lang="ru-RU" sz="1400">
                          <a:solidFill>
                            <a:schemeClr val="tx1"/>
                          </a:solidFill>
                        </a:rPr>
                        <a:t>Единицы измерения</a:t>
                      </a:r>
                      <a:endParaRPr lang="ru-RU" sz="1400">
                        <a:solidFill>
                          <a:schemeClr val="tx1"/>
                        </a:solidFill>
                        <a:latin typeface="Times New Roman"/>
                        <a:ea typeface="Times New Roman"/>
                        <a:cs typeface="Times New Roman"/>
                      </a:endParaRPr>
                    </a:p>
                  </a:txBody>
                  <a:tcPr marL="68580" marR="68580" marT="0" marB="0">
                    <a:solidFill>
                      <a:schemeClr val="accent1">
                        <a:lumMod val="40000"/>
                        <a:lumOff val="60000"/>
                      </a:schemeClr>
                    </a:solidFill>
                  </a:tcPr>
                </a:tc>
                <a:tc>
                  <a:txBody>
                    <a:bodyPr/>
                    <a:lstStyle/>
                    <a:p>
                      <a:pPr>
                        <a:spcAft>
                          <a:spcPts val="0"/>
                        </a:spcAft>
                      </a:pPr>
                      <a:r>
                        <a:rPr lang="ru-RU" sz="1400" dirty="0">
                          <a:solidFill>
                            <a:schemeClr val="tx1"/>
                          </a:solidFill>
                        </a:rPr>
                        <a:t>Величина показателей</a:t>
                      </a:r>
                      <a:endParaRPr lang="ru-RU" sz="1400" dirty="0">
                        <a:solidFill>
                          <a:schemeClr val="tx1"/>
                        </a:solidFill>
                        <a:latin typeface="Times New Roman"/>
                        <a:ea typeface="Times New Roman"/>
                        <a:cs typeface="Times New Roman"/>
                      </a:endParaRPr>
                    </a:p>
                  </a:txBody>
                  <a:tcPr marL="68580" marR="68580" marT="0" marB="0">
                    <a:solidFill>
                      <a:schemeClr val="accent1">
                        <a:lumMod val="40000"/>
                        <a:lumOff val="60000"/>
                      </a:schemeClr>
                    </a:solidFill>
                  </a:tcPr>
                </a:tc>
              </a:tr>
              <a:tr h="370840">
                <a:tc>
                  <a:txBody>
                    <a:bodyPr/>
                    <a:lstStyle/>
                    <a:p>
                      <a:pPr>
                        <a:spcAft>
                          <a:spcPts val="0"/>
                        </a:spcAft>
                      </a:pPr>
                      <a:r>
                        <a:rPr lang="ru-RU" sz="1400"/>
                        <a:t>1. Выпуск продукции, годовая программа</a:t>
                      </a:r>
                      <a:endParaRPr lang="ru-RU" sz="1400">
                        <a:latin typeface="Times New Roman"/>
                        <a:ea typeface="Times New Roman"/>
                        <a:cs typeface="Times New Roman"/>
                      </a:endParaRPr>
                    </a:p>
                  </a:txBody>
                  <a:tcPr marL="68580" marR="68580" marT="0" marB="0"/>
                </a:tc>
                <a:tc>
                  <a:txBody>
                    <a:bodyPr/>
                    <a:lstStyle/>
                    <a:p>
                      <a:pPr>
                        <a:spcAft>
                          <a:spcPts val="0"/>
                        </a:spcAft>
                      </a:pPr>
                      <a:endParaRPr lang="ru-RU" sz="1400">
                        <a:latin typeface="Times New Roman"/>
                        <a:ea typeface="Times New Roman"/>
                        <a:cs typeface="Times New Roman"/>
                      </a:endParaRPr>
                    </a:p>
                  </a:txBody>
                  <a:tcPr marL="68580" marR="68580" marT="0" marB="0"/>
                </a:tc>
                <a:tc>
                  <a:txBody>
                    <a:bodyPr/>
                    <a:lstStyle/>
                    <a:p>
                      <a:pPr>
                        <a:spcAft>
                          <a:spcPts val="0"/>
                        </a:spcAft>
                      </a:pPr>
                      <a:r>
                        <a:rPr lang="ru-RU" sz="1400" dirty="0"/>
                        <a:t>5000</a:t>
                      </a:r>
                      <a:endParaRPr lang="ru-RU" sz="1400" dirty="0">
                        <a:latin typeface="Times New Roman"/>
                        <a:ea typeface="Times New Roman"/>
                        <a:cs typeface="Times New Roman"/>
                      </a:endParaRPr>
                    </a:p>
                  </a:txBody>
                  <a:tcPr marL="68580" marR="68580" marT="0" marB="0"/>
                </a:tc>
              </a:tr>
              <a:tr h="370840">
                <a:tc>
                  <a:txBody>
                    <a:bodyPr/>
                    <a:lstStyle/>
                    <a:p>
                      <a:pPr>
                        <a:spcAft>
                          <a:spcPts val="0"/>
                        </a:spcAft>
                      </a:pPr>
                      <a:r>
                        <a:rPr lang="ru-RU" sz="1400" dirty="0"/>
                        <a:t>3. Средний процент загрузки оборудования</a:t>
                      </a:r>
                      <a:endParaRPr lang="ru-RU" sz="1400" dirty="0">
                        <a:latin typeface="Times New Roman"/>
                        <a:ea typeface="Times New Roman"/>
                        <a:cs typeface="Times New Roman"/>
                      </a:endParaRPr>
                    </a:p>
                  </a:txBody>
                  <a:tcPr marL="68580" marR="68580" marT="0" marB="0"/>
                </a:tc>
                <a:tc>
                  <a:txBody>
                    <a:bodyPr/>
                    <a:lstStyle/>
                    <a:p>
                      <a:pPr>
                        <a:spcAft>
                          <a:spcPts val="0"/>
                        </a:spcAft>
                      </a:pPr>
                      <a:endParaRPr lang="ru-RU" sz="1400" dirty="0">
                        <a:latin typeface="Times New Roman"/>
                        <a:ea typeface="Times New Roman"/>
                        <a:cs typeface="Times New Roman"/>
                      </a:endParaRPr>
                    </a:p>
                  </a:txBody>
                  <a:tcPr marL="68580" marR="68580" marT="0" marB="0"/>
                </a:tc>
                <a:tc>
                  <a:txBody>
                    <a:bodyPr/>
                    <a:lstStyle/>
                    <a:p>
                      <a:pPr>
                        <a:spcAft>
                          <a:spcPts val="0"/>
                        </a:spcAft>
                      </a:pPr>
                      <a:r>
                        <a:rPr lang="ru-RU" sz="1400" dirty="0" smtClean="0"/>
                        <a:t>66,1</a:t>
                      </a:r>
                      <a:endParaRPr lang="ru-RU" sz="1400" dirty="0">
                        <a:latin typeface="Times New Roman"/>
                        <a:ea typeface="Times New Roman"/>
                        <a:cs typeface="Times New Roman"/>
                      </a:endParaRPr>
                    </a:p>
                  </a:txBody>
                  <a:tcPr marL="68580" marR="68580" marT="0" marB="0"/>
                </a:tc>
              </a:tr>
              <a:tr h="370840">
                <a:tc>
                  <a:txBody>
                    <a:bodyPr/>
                    <a:lstStyle/>
                    <a:p>
                      <a:pPr>
                        <a:spcAft>
                          <a:spcPts val="0"/>
                        </a:spcAft>
                      </a:pPr>
                      <a:r>
                        <a:rPr lang="ru-RU" sz="1400" dirty="0"/>
                        <a:t>5. Общее количество работающих </a:t>
                      </a:r>
                      <a:endParaRPr lang="ru-RU" sz="1400" dirty="0">
                        <a:latin typeface="Times New Roman"/>
                        <a:ea typeface="Times New Roman"/>
                        <a:cs typeface="Times New Roman"/>
                      </a:endParaRPr>
                    </a:p>
                  </a:txBody>
                  <a:tcPr marL="68580" marR="68580" marT="0" marB="0"/>
                </a:tc>
                <a:tc>
                  <a:txBody>
                    <a:bodyPr/>
                    <a:lstStyle/>
                    <a:p>
                      <a:pPr>
                        <a:spcAft>
                          <a:spcPts val="0"/>
                        </a:spcAft>
                      </a:pPr>
                      <a:endParaRPr lang="ru-RU" sz="1400">
                        <a:latin typeface="Times New Roman"/>
                        <a:ea typeface="Times New Roman"/>
                        <a:cs typeface="Times New Roman"/>
                      </a:endParaRPr>
                    </a:p>
                  </a:txBody>
                  <a:tcPr marL="68580" marR="68580" marT="0" marB="0"/>
                </a:tc>
                <a:tc>
                  <a:txBody>
                    <a:bodyPr/>
                    <a:lstStyle/>
                    <a:p>
                      <a:pPr>
                        <a:spcAft>
                          <a:spcPts val="0"/>
                        </a:spcAft>
                      </a:pPr>
                      <a:r>
                        <a:rPr lang="ru-RU" sz="1400" dirty="0" smtClean="0">
                          <a:latin typeface="Times New Roman"/>
                          <a:ea typeface="Times New Roman"/>
                          <a:cs typeface="Times New Roman"/>
                        </a:rPr>
                        <a:t>60</a:t>
                      </a:r>
                      <a:endParaRPr lang="ru-RU" sz="1400" dirty="0">
                        <a:latin typeface="Times New Roman"/>
                        <a:ea typeface="Times New Roman"/>
                        <a:cs typeface="Times New Roman"/>
                      </a:endParaRPr>
                    </a:p>
                  </a:txBody>
                  <a:tcPr marL="68580" marR="68580" marT="0" marB="0"/>
                </a:tc>
              </a:tr>
              <a:tr h="370840">
                <a:tc>
                  <a:txBody>
                    <a:bodyPr/>
                    <a:lstStyle/>
                    <a:p>
                      <a:pPr>
                        <a:spcAft>
                          <a:spcPts val="0"/>
                        </a:spcAft>
                      </a:pPr>
                      <a:r>
                        <a:rPr lang="ru-RU" sz="1400" dirty="0"/>
                        <a:t>8. Цена изделия</a:t>
                      </a:r>
                      <a:endParaRPr lang="ru-RU" sz="1400" dirty="0">
                        <a:latin typeface="Times New Roman"/>
                        <a:ea typeface="Times New Roman"/>
                        <a:cs typeface="Times New Roman"/>
                      </a:endParaRPr>
                    </a:p>
                  </a:txBody>
                  <a:tcPr marL="68580" marR="68580" marT="0" marB="0"/>
                </a:tc>
                <a:tc>
                  <a:txBody>
                    <a:bodyPr/>
                    <a:lstStyle/>
                    <a:p>
                      <a:pPr>
                        <a:spcAft>
                          <a:spcPts val="0"/>
                        </a:spcAft>
                      </a:pPr>
                      <a:endParaRPr lang="ru-RU" sz="1400">
                        <a:latin typeface="Times New Roman"/>
                        <a:ea typeface="Times New Roman"/>
                        <a:cs typeface="Times New Roman"/>
                      </a:endParaRPr>
                    </a:p>
                  </a:txBody>
                  <a:tcPr marL="68580" marR="68580" marT="0" marB="0"/>
                </a:tc>
                <a:tc>
                  <a:txBody>
                    <a:bodyPr/>
                    <a:lstStyle/>
                    <a:p>
                      <a:pPr>
                        <a:spcAft>
                          <a:spcPts val="0"/>
                        </a:spcAft>
                      </a:pPr>
                      <a:r>
                        <a:rPr lang="ru-RU" sz="1400" kern="1200" dirty="0" smtClean="0">
                          <a:solidFill>
                            <a:schemeClr val="dk1"/>
                          </a:solidFill>
                          <a:latin typeface="+mn-lt"/>
                          <a:ea typeface="+mn-ea"/>
                          <a:cs typeface="+mn-cs"/>
                        </a:rPr>
                        <a:t>41475</a:t>
                      </a:r>
                      <a:endParaRPr lang="ru-RU" sz="1400" dirty="0">
                        <a:latin typeface="Times New Roman"/>
                        <a:ea typeface="Times New Roman"/>
                        <a:cs typeface="Times New Roman"/>
                      </a:endParaRPr>
                    </a:p>
                  </a:txBody>
                  <a:tcPr marL="68580" marR="68580" marT="0" marB="0"/>
                </a:tc>
              </a:tr>
              <a:tr h="370840">
                <a:tc>
                  <a:txBody>
                    <a:bodyPr/>
                    <a:lstStyle/>
                    <a:p>
                      <a:pPr>
                        <a:spcAft>
                          <a:spcPts val="0"/>
                        </a:spcAft>
                      </a:pPr>
                      <a:r>
                        <a:rPr lang="ru-RU" sz="1400"/>
                        <a:t>9. Фондоотдача</a:t>
                      </a:r>
                      <a:endParaRPr lang="ru-RU" sz="1400">
                        <a:latin typeface="Times New Roman"/>
                        <a:ea typeface="Times New Roman"/>
                        <a:cs typeface="Times New Roman"/>
                      </a:endParaRPr>
                    </a:p>
                  </a:txBody>
                  <a:tcPr marL="68580" marR="68580" marT="0" marB="0"/>
                </a:tc>
                <a:tc>
                  <a:txBody>
                    <a:bodyPr/>
                    <a:lstStyle/>
                    <a:p>
                      <a:pPr>
                        <a:spcAft>
                          <a:spcPts val="0"/>
                        </a:spcAft>
                      </a:pPr>
                      <a:endParaRPr lang="ru-RU" sz="1400">
                        <a:latin typeface="Times New Roman"/>
                        <a:ea typeface="Times New Roman"/>
                        <a:cs typeface="Times New Roman"/>
                      </a:endParaRPr>
                    </a:p>
                  </a:txBody>
                  <a:tcPr marL="68580" marR="68580" marT="0" marB="0"/>
                </a:tc>
                <a:tc>
                  <a:txBody>
                    <a:bodyPr/>
                    <a:lstStyle/>
                    <a:p>
                      <a:pPr>
                        <a:spcAft>
                          <a:spcPts val="0"/>
                        </a:spcAft>
                      </a:pPr>
                      <a:r>
                        <a:rPr lang="ru-RU" sz="1400" dirty="0" smtClean="0"/>
                        <a:t>2,8</a:t>
                      </a:r>
                      <a:endParaRPr lang="ru-RU" sz="1400" dirty="0">
                        <a:latin typeface="Times New Roman"/>
                        <a:ea typeface="Times New Roman"/>
                        <a:cs typeface="Times New Roman"/>
                      </a:endParaRPr>
                    </a:p>
                  </a:txBody>
                  <a:tcPr marL="68580" marR="68580" marT="0" marB="0"/>
                </a:tc>
              </a:tr>
              <a:tr h="370840">
                <a:tc>
                  <a:txBody>
                    <a:bodyPr/>
                    <a:lstStyle/>
                    <a:p>
                      <a:pPr>
                        <a:spcAft>
                          <a:spcPts val="0"/>
                        </a:spcAft>
                      </a:pPr>
                      <a:r>
                        <a:rPr lang="ru-RU" sz="1400"/>
                        <a:t>10. Фондовооруженность</a:t>
                      </a:r>
                      <a:endParaRPr lang="ru-RU" sz="1400">
                        <a:latin typeface="Times New Roman"/>
                        <a:ea typeface="Times New Roman"/>
                        <a:cs typeface="Times New Roman"/>
                      </a:endParaRPr>
                    </a:p>
                  </a:txBody>
                  <a:tcPr marL="68580" marR="68580" marT="0" marB="0"/>
                </a:tc>
                <a:tc>
                  <a:txBody>
                    <a:bodyPr/>
                    <a:lstStyle/>
                    <a:p>
                      <a:pPr>
                        <a:spcAft>
                          <a:spcPts val="0"/>
                        </a:spcAft>
                      </a:pPr>
                      <a:endParaRPr lang="ru-RU" sz="1400">
                        <a:latin typeface="Times New Roman"/>
                        <a:ea typeface="Times New Roman"/>
                        <a:cs typeface="Times New Roman"/>
                      </a:endParaRPr>
                    </a:p>
                  </a:txBody>
                  <a:tcPr marL="68580" marR="68580" marT="0" marB="0"/>
                </a:tc>
                <a:tc>
                  <a:txBody>
                    <a:bodyPr/>
                    <a:lstStyle/>
                    <a:p>
                      <a:pPr>
                        <a:spcAft>
                          <a:spcPts val="0"/>
                        </a:spcAft>
                      </a:pPr>
                      <a:r>
                        <a:rPr lang="ru-RU" sz="1400" kern="1200" dirty="0" smtClean="0">
                          <a:solidFill>
                            <a:schemeClr val="dk1"/>
                          </a:solidFill>
                          <a:latin typeface="+mn-lt"/>
                          <a:ea typeface="+mn-ea"/>
                          <a:cs typeface="+mn-cs"/>
                        </a:rPr>
                        <a:t>27437 </a:t>
                      </a:r>
                      <a:endParaRPr lang="ru-RU" sz="1400" dirty="0">
                        <a:latin typeface="Times New Roman"/>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ox(in)">
                                      <p:cBhvr>
                                        <p:cTn id="11"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28604"/>
            <a:ext cx="8229600" cy="989034"/>
          </a:xfrm>
        </p:spPr>
        <p:txBody>
          <a:bodyPr>
            <a:normAutofit fontScale="90000"/>
          </a:bodyPr>
          <a:lstStyle/>
          <a:p>
            <a:r>
              <a:rPr lang="ru-RU" dirty="0" smtClean="0"/>
              <a:t>Расчет фонда заработной платы персонала</a:t>
            </a:r>
            <a:br>
              <a:rPr lang="ru-RU" dirty="0" smtClean="0"/>
            </a:br>
            <a:endParaRPr lang="ru-RU" dirty="0"/>
          </a:p>
        </p:txBody>
      </p:sp>
      <p:sp>
        <p:nvSpPr>
          <p:cNvPr id="3" name="Содержимое 2"/>
          <p:cNvSpPr>
            <a:spLocks noGrp="1"/>
          </p:cNvSpPr>
          <p:nvPr>
            <p:ph idx="1"/>
          </p:nvPr>
        </p:nvSpPr>
        <p:spPr>
          <a:xfrm>
            <a:off x="457200" y="2143116"/>
            <a:ext cx="8229600" cy="3983047"/>
          </a:xfrm>
        </p:spPr>
        <p:txBody>
          <a:bodyPr>
            <a:normAutofit lnSpcReduction="10000"/>
          </a:bodyPr>
          <a:lstStyle/>
          <a:p>
            <a:r>
              <a:rPr lang="ru-RU" dirty="0" smtClean="0"/>
              <a:t>Фонд заработной платы персонала  170 руб</a:t>
            </a:r>
            <a:r>
              <a:rPr lang="en-US" dirty="0" smtClean="0"/>
              <a:t>/</a:t>
            </a:r>
            <a:r>
              <a:rPr lang="ru-RU" dirty="0" smtClean="0"/>
              <a:t>час</a:t>
            </a:r>
          </a:p>
          <a:p>
            <a:pPr>
              <a:buNone/>
            </a:pPr>
            <a:r>
              <a:rPr lang="ru-RU" dirty="0" smtClean="0"/>
              <a:t>     где </a:t>
            </a:r>
            <a:r>
              <a:rPr lang="ru-RU" i="1" dirty="0" err="1" smtClean="0"/>
              <a:t>Р</a:t>
            </a:r>
            <a:r>
              <a:rPr lang="ru-RU" i="1" baseline="-25000" dirty="0" err="1" smtClean="0"/>
              <a:t>м</a:t>
            </a:r>
            <a:r>
              <a:rPr lang="ru-RU" dirty="0" smtClean="0"/>
              <a:t> – ближайший меньший разряд относительно среднего разряда,</a:t>
            </a:r>
          </a:p>
          <a:p>
            <a:pPr>
              <a:buNone/>
            </a:pPr>
            <a:r>
              <a:rPr lang="ru-RU" i="1" dirty="0" smtClean="0"/>
              <a:t>      </a:t>
            </a:r>
            <a:r>
              <a:rPr lang="ru-RU" i="1" dirty="0" err="1" smtClean="0"/>
              <a:t>Т</a:t>
            </a:r>
            <a:r>
              <a:rPr lang="ru-RU" i="1" baseline="-25000" dirty="0" err="1" smtClean="0"/>
              <a:t>ст.м</a:t>
            </a:r>
            <a:r>
              <a:rPr lang="ru-RU" dirty="0" smtClean="0"/>
              <a:t> – тарифная  ставка меньшего разряда, </a:t>
            </a:r>
            <a:r>
              <a:rPr lang="ru-RU" dirty="0" err="1" smtClean="0"/>
              <a:t>руб</a:t>
            </a:r>
            <a:r>
              <a:rPr lang="ru-RU" dirty="0" smtClean="0"/>
              <a:t>/час,</a:t>
            </a:r>
          </a:p>
          <a:p>
            <a:pPr>
              <a:buNone/>
            </a:pPr>
            <a:r>
              <a:rPr lang="ru-RU" i="1" cap="small" dirty="0" smtClean="0"/>
              <a:t>      </a:t>
            </a:r>
            <a:r>
              <a:rPr lang="ru-RU" i="1" cap="small" dirty="0" err="1" smtClean="0"/>
              <a:t>Т</a:t>
            </a:r>
            <a:r>
              <a:rPr lang="ru-RU" i="1" cap="small" baseline="-25000" dirty="0" err="1" smtClean="0"/>
              <a:t>ст.б</a:t>
            </a:r>
            <a:r>
              <a:rPr lang="ru-RU" cap="small" dirty="0" smtClean="0"/>
              <a:t> </a:t>
            </a:r>
            <a:r>
              <a:rPr lang="ru-RU" dirty="0" smtClean="0"/>
              <a:t>– тарифная ставка большего разряда, </a:t>
            </a:r>
            <a:r>
              <a:rPr lang="ru-RU" dirty="0" err="1" smtClean="0"/>
              <a:t>руб</a:t>
            </a:r>
            <a:r>
              <a:rPr lang="ru-RU" dirty="0" smtClean="0"/>
              <a:t>/час.</a:t>
            </a:r>
          </a:p>
          <a:p>
            <a:endParaRPr lang="ru-RU" dirty="0"/>
          </a:p>
        </p:txBody>
      </p:sp>
      <p:sp>
        <p:nvSpPr>
          <p:cNvPr id="225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2529" name="Object 1"/>
          <p:cNvGraphicFramePr>
            <a:graphicFrameLocks noChangeAspect="1"/>
          </p:cNvGraphicFramePr>
          <p:nvPr/>
        </p:nvGraphicFramePr>
        <p:xfrm>
          <a:off x="357158" y="1357298"/>
          <a:ext cx="3857652" cy="642942"/>
        </p:xfrm>
        <a:graphic>
          <a:graphicData uri="http://schemas.openxmlformats.org/presentationml/2006/ole">
            <mc:AlternateContent xmlns:mc="http://schemas.openxmlformats.org/markup-compatibility/2006">
              <mc:Choice xmlns:v="urn:schemas-microsoft-com:vml" Requires="v">
                <p:oleObj spid="_x0000_s22536" name="Формула" r:id="rId3" imgW="2590800" imgH="241300" progId="Equation.3">
                  <p:embed/>
                </p:oleObj>
              </mc:Choice>
              <mc:Fallback>
                <p:oleObj name="Формула" r:id="rId3" imgW="2590800" imgH="2413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158" y="1357298"/>
                        <a:ext cx="3857652" cy="64294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22529"/>
                                        </p:tgtEl>
                                        <p:attrNameLst>
                                          <p:attrName>style.visibility</p:attrName>
                                        </p:attrNameLst>
                                      </p:cBhvr>
                                      <p:to>
                                        <p:strVal val="visible"/>
                                      </p:to>
                                    </p:set>
                                    <p:animEffect transition="in" filter="box(in)">
                                      <p:cBhvr>
                                        <p:cTn id="11" dur="500"/>
                                        <p:tgtEl>
                                          <p:spTgt spid="22529"/>
                                        </p:tgtEl>
                                      </p:cBhvr>
                                    </p:animEffect>
                                  </p:childTnLst>
                                </p:cTn>
                              </p:par>
                            </p:childTnLst>
                          </p:cTn>
                        </p:par>
                        <p:par>
                          <p:cTn id="12" fill="hold">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par>
                          <p:cTn id="16" fill="hold">
                            <p:stCondLst>
                              <p:cond delay="1500"/>
                            </p:stCondLst>
                            <p:childTnLst>
                              <p:par>
                                <p:cTn id="17" presetID="4" presetClass="entr" presetSubtype="16"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ox(in)">
                                      <p:cBhvr>
                                        <p:cTn id="19" dur="500"/>
                                        <p:tgtEl>
                                          <p:spTgt spid="3">
                                            <p:txEl>
                                              <p:pRg st="1" end="1"/>
                                            </p:txEl>
                                          </p:spTgt>
                                        </p:tgtEl>
                                      </p:cBhvr>
                                    </p:animEffect>
                                  </p:childTnLst>
                                </p:cTn>
                              </p:par>
                            </p:childTnLst>
                          </p:cTn>
                        </p:par>
                        <p:par>
                          <p:cTn id="20" fill="hold">
                            <p:stCondLst>
                              <p:cond delay="2000"/>
                            </p:stCondLst>
                            <p:childTnLst>
                              <p:par>
                                <p:cTn id="21" presetID="4" presetClass="entr" presetSubtype="16"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ox(in)">
                                      <p:cBhvr>
                                        <p:cTn id="23" dur="500"/>
                                        <p:tgtEl>
                                          <p:spTgt spid="3">
                                            <p:txEl>
                                              <p:pRg st="2" end="2"/>
                                            </p:txEl>
                                          </p:spTgt>
                                        </p:tgtEl>
                                      </p:cBhvr>
                                    </p:animEffect>
                                  </p:childTnLst>
                                </p:cTn>
                              </p:par>
                            </p:childTnLst>
                          </p:cTn>
                        </p:par>
                        <p:par>
                          <p:cTn id="24" fill="hold">
                            <p:stCondLst>
                              <p:cond delay="2500"/>
                            </p:stCondLst>
                            <p:childTnLst>
                              <p:par>
                                <p:cTn id="25" presetID="4" presetClass="entr" presetSubtype="16"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Служебная записка</a:t>
            </a:r>
            <a:endParaRPr lang="ru-RU" dirty="0"/>
          </a:p>
        </p:txBody>
      </p:sp>
      <p:sp>
        <p:nvSpPr>
          <p:cNvPr id="5" name="Содержимое 4"/>
          <p:cNvSpPr>
            <a:spLocks noGrp="1"/>
          </p:cNvSpPr>
          <p:nvPr>
            <p:ph idx="1"/>
          </p:nvPr>
        </p:nvSpPr>
        <p:spPr/>
        <p:txBody>
          <a:bodyPr>
            <a:normAutofit fontScale="55000" lnSpcReduction="20000"/>
          </a:bodyPr>
          <a:lstStyle/>
          <a:p>
            <a:pPr>
              <a:buNone/>
            </a:pPr>
            <a:r>
              <a:rPr lang="ru-RU" dirty="0" smtClean="0"/>
              <a:t> </a:t>
            </a:r>
            <a:endParaRPr lang="ru-RU" sz="2900" dirty="0" smtClean="0"/>
          </a:p>
          <a:p>
            <a:pPr>
              <a:buNone/>
            </a:pPr>
            <a:r>
              <a:rPr lang="ru-RU" sz="2900" dirty="0" smtClean="0"/>
              <a:t>           Начальник отдела                                                                   Директор</a:t>
            </a:r>
          </a:p>
          <a:p>
            <a:pPr>
              <a:buNone/>
            </a:pPr>
            <a:r>
              <a:rPr lang="ru-RU" sz="2900" dirty="0" smtClean="0"/>
              <a:t>           </a:t>
            </a:r>
          </a:p>
          <a:p>
            <a:pPr>
              <a:buNone/>
            </a:pPr>
            <a:r>
              <a:rPr lang="ru-RU" sz="2900" dirty="0" smtClean="0"/>
              <a:t>           </a:t>
            </a:r>
            <a:r>
              <a:rPr lang="ru-RU" sz="2900" u="sng" dirty="0" smtClean="0"/>
              <a:t>Смагин Олег Витальевич</a:t>
            </a:r>
            <a:r>
              <a:rPr lang="ru-RU" sz="2900" dirty="0" smtClean="0"/>
              <a:t>                                             </a:t>
            </a:r>
            <a:r>
              <a:rPr lang="ru-RU" sz="2900" u="sng" dirty="0" smtClean="0"/>
              <a:t>Сидоров Андрей Алексеевич</a:t>
            </a:r>
            <a:endParaRPr lang="ru-RU" sz="2900" dirty="0" smtClean="0"/>
          </a:p>
          <a:p>
            <a:pPr>
              <a:buNone/>
            </a:pPr>
            <a:r>
              <a:rPr lang="ru-RU" sz="2900" dirty="0" smtClean="0"/>
              <a:t>                                                       </a:t>
            </a:r>
          </a:p>
          <a:p>
            <a:pPr>
              <a:buNone/>
            </a:pPr>
            <a:r>
              <a:rPr lang="ru-RU" sz="2900" dirty="0" smtClean="0"/>
              <a:t> </a:t>
            </a:r>
          </a:p>
          <a:p>
            <a:pPr>
              <a:buNone/>
            </a:pPr>
            <a:r>
              <a:rPr lang="ru-RU" sz="2900" dirty="0" smtClean="0"/>
              <a:t> </a:t>
            </a:r>
          </a:p>
          <a:p>
            <a:pPr>
              <a:buNone/>
            </a:pPr>
            <a:r>
              <a:rPr lang="ru-RU" sz="2900" dirty="0" smtClean="0"/>
              <a:t> </a:t>
            </a:r>
          </a:p>
          <a:p>
            <a:pPr>
              <a:buNone/>
            </a:pPr>
            <a:r>
              <a:rPr lang="ru-RU" sz="2900" dirty="0" smtClean="0"/>
              <a:t>                                                                       СЛУЖЕБНАЯ ЗАПИСКА</a:t>
            </a:r>
          </a:p>
          <a:p>
            <a:pPr>
              <a:buNone/>
            </a:pPr>
            <a:r>
              <a:rPr lang="ru-RU" sz="2900" dirty="0" smtClean="0"/>
              <a:t> </a:t>
            </a:r>
          </a:p>
          <a:p>
            <a:pPr>
              <a:buNone/>
            </a:pPr>
            <a:r>
              <a:rPr lang="ru-RU" sz="2900" dirty="0" smtClean="0"/>
              <a:t>          От «</a:t>
            </a:r>
            <a:r>
              <a:rPr lang="ru-RU" sz="2900" u="sng" dirty="0" smtClean="0"/>
              <a:t>04</a:t>
            </a:r>
            <a:r>
              <a:rPr lang="ru-RU" sz="2900" dirty="0" smtClean="0"/>
              <a:t>»  </a:t>
            </a:r>
            <a:r>
              <a:rPr lang="ru-RU" sz="2900" u="sng" dirty="0" smtClean="0"/>
              <a:t>__декабря</a:t>
            </a:r>
            <a:r>
              <a:rPr lang="ru-RU" sz="2900" u="sng" smtClean="0"/>
              <a:t>__</a:t>
            </a:r>
            <a:r>
              <a:rPr lang="ru-RU" sz="2900" smtClean="0"/>
              <a:t> 2017 </a:t>
            </a:r>
            <a:r>
              <a:rPr lang="ru-RU" sz="2900" dirty="0" smtClean="0"/>
              <a:t>г.</a:t>
            </a:r>
          </a:p>
          <a:p>
            <a:pPr>
              <a:buNone/>
            </a:pPr>
            <a:r>
              <a:rPr lang="ru-RU" sz="2900" dirty="0" smtClean="0"/>
              <a:t> </a:t>
            </a:r>
          </a:p>
          <a:p>
            <a:pPr>
              <a:buNone/>
            </a:pPr>
            <a:r>
              <a:rPr lang="ru-RU" sz="2900" dirty="0" smtClean="0"/>
              <a:t>        </a:t>
            </a:r>
            <a:r>
              <a:rPr lang="ru-RU" sz="2900" dirty="0"/>
              <a:t>Довожу до Вашего сведения, в связи с маленьким выпуском годовой программы деталей, прошу Вас рассмотреть в срочном порядке взятия заказов типичных деталей.</a:t>
            </a:r>
            <a:r>
              <a:rPr lang="ru-RU" sz="2900" dirty="0" smtClean="0"/>
              <a:t> </a:t>
            </a:r>
          </a:p>
          <a:p>
            <a:pPr>
              <a:buNone/>
            </a:pPr>
            <a:r>
              <a:rPr lang="ru-RU" sz="2900" dirty="0" smtClean="0"/>
              <a:t>      Начальник отдела   _______ Смагин О.В.</a:t>
            </a:r>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box(in)">
                                      <p:cBhvr>
                                        <p:cTn id="11" dur="500"/>
                                        <p:tgtEl>
                                          <p:spTgt spid="5">
                                            <p:txEl>
                                              <p:pRg st="0" end="0"/>
                                            </p:txEl>
                                          </p:spTgt>
                                        </p:tgtEl>
                                      </p:cBhvr>
                                    </p:animEffect>
                                  </p:childTnLst>
                                </p:cTn>
                              </p:par>
                            </p:childTnLst>
                          </p:cTn>
                        </p:par>
                        <p:par>
                          <p:cTn id="12" fill="hold">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box(in)">
                                      <p:cBhvr>
                                        <p:cTn id="15" dur="500"/>
                                        <p:tgtEl>
                                          <p:spTgt spid="5">
                                            <p:txEl>
                                              <p:pRg st="1" end="1"/>
                                            </p:txEl>
                                          </p:spTgt>
                                        </p:tgtEl>
                                      </p:cBhvr>
                                    </p:animEffect>
                                  </p:childTnLst>
                                </p:cTn>
                              </p:par>
                            </p:childTnLst>
                          </p:cTn>
                        </p:par>
                        <p:par>
                          <p:cTn id="16" fill="hold">
                            <p:stCondLst>
                              <p:cond delay="1500"/>
                            </p:stCondLst>
                            <p:childTnLst>
                              <p:par>
                                <p:cTn id="17" presetID="4" presetClass="entr" presetSubtype="16" fill="hold" grpId="0" nodeType="after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box(in)">
                                      <p:cBhvr>
                                        <p:cTn id="19" dur="500"/>
                                        <p:tgtEl>
                                          <p:spTgt spid="5">
                                            <p:txEl>
                                              <p:pRg st="2" end="2"/>
                                            </p:txEl>
                                          </p:spTgt>
                                        </p:tgtEl>
                                      </p:cBhvr>
                                    </p:animEffect>
                                  </p:childTnLst>
                                </p:cTn>
                              </p:par>
                            </p:childTnLst>
                          </p:cTn>
                        </p:par>
                        <p:par>
                          <p:cTn id="20" fill="hold">
                            <p:stCondLst>
                              <p:cond delay="2000"/>
                            </p:stCondLst>
                            <p:childTnLst>
                              <p:par>
                                <p:cTn id="21" presetID="4" presetClass="entr" presetSubtype="16" fill="hold" grpId="0" nodeType="after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Effect transition="in" filter="box(in)">
                                      <p:cBhvr>
                                        <p:cTn id="23" dur="500"/>
                                        <p:tgtEl>
                                          <p:spTgt spid="5">
                                            <p:txEl>
                                              <p:pRg st="3" end="3"/>
                                            </p:txEl>
                                          </p:spTgt>
                                        </p:tgtEl>
                                      </p:cBhvr>
                                    </p:animEffect>
                                  </p:childTnLst>
                                </p:cTn>
                              </p:par>
                            </p:childTnLst>
                          </p:cTn>
                        </p:par>
                        <p:par>
                          <p:cTn id="24" fill="hold">
                            <p:stCondLst>
                              <p:cond delay="2500"/>
                            </p:stCondLst>
                            <p:childTnLst>
                              <p:par>
                                <p:cTn id="25" presetID="4" presetClass="entr" presetSubtype="16" fill="hold" grpId="0" nodeType="after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par>
                          <p:cTn id="28" fill="hold">
                            <p:stCondLst>
                              <p:cond delay="3000"/>
                            </p:stCondLst>
                            <p:childTnLst>
                              <p:par>
                                <p:cTn id="29" presetID="4" presetClass="entr" presetSubtype="16" fill="hold" grpId="0" nodeType="after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Effect transition="in" filter="box(in)">
                                      <p:cBhvr>
                                        <p:cTn id="31" dur="500"/>
                                        <p:tgtEl>
                                          <p:spTgt spid="5">
                                            <p:txEl>
                                              <p:pRg st="5" end="5"/>
                                            </p:txEl>
                                          </p:spTgt>
                                        </p:tgtEl>
                                      </p:cBhvr>
                                    </p:animEffect>
                                  </p:childTnLst>
                                </p:cTn>
                              </p:par>
                            </p:childTnLst>
                          </p:cTn>
                        </p:par>
                        <p:par>
                          <p:cTn id="32" fill="hold">
                            <p:stCondLst>
                              <p:cond delay="3500"/>
                            </p:stCondLst>
                            <p:childTnLst>
                              <p:par>
                                <p:cTn id="33" presetID="4" presetClass="entr" presetSubtype="16" fill="hold" grpId="0" nodeType="after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Effect transition="in" filter="box(in)">
                                      <p:cBhvr>
                                        <p:cTn id="35" dur="500"/>
                                        <p:tgtEl>
                                          <p:spTgt spid="5">
                                            <p:txEl>
                                              <p:pRg st="6" end="6"/>
                                            </p:txEl>
                                          </p:spTgt>
                                        </p:tgtEl>
                                      </p:cBhvr>
                                    </p:animEffect>
                                  </p:childTnLst>
                                </p:cTn>
                              </p:par>
                            </p:childTnLst>
                          </p:cTn>
                        </p:par>
                        <p:par>
                          <p:cTn id="36" fill="hold">
                            <p:stCondLst>
                              <p:cond delay="4000"/>
                            </p:stCondLst>
                            <p:childTnLst>
                              <p:par>
                                <p:cTn id="37" presetID="4" presetClass="entr" presetSubtype="16" fill="hold" grpId="0" nodeType="afterEffect">
                                  <p:stCondLst>
                                    <p:cond delay="0"/>
                                  </p:stCondLst>
                                  <p:childTnLst>
                                    <p:set>
                                      <p:cBhvr>
                                        <p:cTn id="38" dur="1" fill="hold">
                                          <p:stCondLst>
                                            <p:cond delay="0"/>
                                          </p:stCondLst>
                                        </p:cTn>
                                        <p:tgtEl>
                                          <p:spTgt spid="5">
                                            <p:txEl>
                                              <p:pRg st="7" end="7"/>
                                            </p:txEl>
                                          </p:spTgt>
                                        </p:tgtEl>
                                        <p:attrNameLst>
                                          <p:attrName>style.visibility</p:attrName>
                                        </p:attrNameLst>
                                      </p:cBhvr>
                                      <p:to>
                                        <p:strVal val="visible"/>
                                      </p:to>
                                    </p:set>
                                    <p:animEffect transition="in" filter="box(in)">
                                      <p:cBhvr>
                                        <p:cTn id="39" dur="500"/>
                                        <p:tgtEl>
                                          <p:spTgt spid="5">
                                            <p:txEl>
                                              <p:pRg st="7" end="7"/>
                                            </p:txEl>
                                          </p:spTgt>
                                        </p:tgtEl>
                                      </p:cBhvr>
                                    </p:animEffect>
                                  </p:childTnLst>
                                </p:cTn>
                              </p:par>
                            </p:childTnLst>
                          </p:cTn>
                        </p:par>
                        <p:par>
                          <p:cTn id="40" fill="hold">
                            <p:stCondLst>
                              <p:cond delay="4500"/>
                            </p:stCondLst>
                            <p:childTnLst>
                              <p:par>
                                <p:cTn id="41" presetID="4" presetClass="entr" presetSubtype="16" fill="hold" grpId="0" nodeType="after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animEffect transition="in" filter="box(in)">
                                      <p:cBhvr>
                                        <p:cTn id="43" dur="500"/>
                                        <p:tgtEl>
                                          <p:spTgt spid="5">
                                            <p:txEl>
                                              <p:pRg st="8" end="8"/>
                                            </p:txEl>
                                          </p:spTgt>
                                        </p:tgtEl>
                                      </p:cBhvr>
                                    </p:animEffect>
                                  </p:childTnLst>
                                </p:cTn>
                              </p:par>
                            </p:childTnLst>
                          </p:cTn>
                        </p:par>
                        <p:par>
                          <p:cTn id="44" fill="hold">
                            <p:stCondLst>
                              <p:cond delay="5000"/>
                            </p:stCondLst>
                            <p:childTnLst>
                              <p:par>
                                <p:cTn id="45" presetID="4" presetClass="entr" presetSubtype="16" fill="hold" grpId="0" nodeType="after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animEffect transition="in" filter="box(in)">
                                      <p:cBhvr>
                                        <p:cTn id="47" dur="500"/>
                                        <p:tgtEl>
                                          <p:spTgt spid="5">
                                            <p:txEl>
                                              <p:pRg st="9" end="9"/>
                                            </p:txEl>
                                          </p:spTgt>
                                        </p:tgtEl>
                                      </p:cBhvr>
                                    </p:animEffect>
                                  </p:childTnLst>
                                </p:cTn>
                              </p:par>
                            </p:childTnLst>
                          </p:cTn>
                        </p:par>
                        <p:par>
                          <p:cTn id="48" fill="hold">
                            <p:stCondLst>
                              <p:cond delay="5500"/>
                            </p:stCondLst>
                            <p:childTnLst>
                              <p:par>
                                <p:cTn id="49" presetID="4" presetClass="entr" presetSubtype="16" fill="hold" grpId="0" nodeType="afterEffect">
                                  <p:stCondLst>
                                    <p:cond delay="0"/>
                                  </p:stCondLst>
                                  <p:childTnLst>
                                    <p:set>
                                      <p:cBhvr>
                                        <p:cTn id="50" dur="1" fill="hold">
                                          <p:stCondLst>
                                            <p:cond delay="0"/>
                                          </p:stCondLst>
                                        </p:cTn>
                                        <p:tgtEl>
                                          <p:spTgt spid="5">
                                            <p:txEl>
                                              <p:pRg st="10" end="10"/>
                                            </p:txEl>
                                          </p:spTgt>
                                        </p:tgtEl>
                                        <p:attrNameLst>
                                          <p:attrName>style.visibility</p:attrName>
                                        </p:attrNameLst>
                                      </p:cBhvr>
                                      <p:to>
                                        <p:strVal val="visible"/>
                                      </p:to>
                                    </p:set>
                                    <p:animEffect transition="in" filter="box(in)">
                                      <p:cBhvr>
                                        <p:cTn id="51" dur="500"/>
                                        <p:tgtEl>
                                          <p:spTgt spid="5">
                                            <p:txEl>
                                              <p:pRg st="10" end="10"/>
                                            </p:txEl>
                                          </p:spTgt>
                                        </p:tgtEl>
                                      </p:cBhvr>
                                    </p:animEffect>
                                  </p:childTnLst>
                                </p:cTn>
                              </p:par>
                            </p:childTnLst>
                          </p:cTn>
                        </p:par>
                        <p:par>
                          <p:cTn id="52" fill="hold">
                            <p:stCondLst>
                              <p:cond delay="6000"/>
                            </p:stCondLst>
                            <p:childTnLst>
                              <p:par>
                                <p:cTn id="53" presetID="4" presetClass="entr" presetSubtype="16" fill="hold" grpId="0" nodeType="afterEffect">
                                  <p:stCondLst>
                                    <p:cond delay="0"/>
                                  </p:stCondLst>
                                  <p:childTnLst>
                                    <p:set>
                                      <p:cBhvr>
                                        <p:cTn id="54" dur="1" fill="hold">
                                          <p:stCondLst>
                                            <p:cond delay="0"/>
                                          </p:stCondLst>
                                        </p:cTn>
                                        <p:tgtEl>
                                          <p:spTgt spid="5">
                                            <p:txEl>
                                              <p:pRg st="11" end="11"/>
                                            </p:txEl>
                                          </p:spTgt>
                                        </p:tgtEl>
                                        <p:attrNameLst>
                                          <p:attrName>style.visibility</p:attrName>
                                        </p:attrNameLst>
                                      </p:cBhvr>
                                      <p:to>
                                        <p:strVal val="visible"/>
                                      </p:to>
                                    </p:set>
                                    <p:animEffect transition="in" filter="box(in)">
                                      <p:cBhvr>
                                        <p:cTn id="55" dur="500"/>
                                        <p:tgtEl>
                                          <p:spTgt spid="5">
                                            <p:txEl>
                                              <p:pRg st="11" end="11"/>
                                            </p:txEl>
                                          </p:spTgt>
                                        </p:tgtEl>
                                      </p:cBhvr>
                                    </p:animEffect>
                                  </p:childTnLst>
                                </p:cTn>
                              </p:par>
                            </p:childTnLst>
                          </p:cTn>
                        </p:par>
                        <p:par>
                          <p:cTn id="56" fill="hold">
                            <p:stCondLst>
                              <p:cond delay="6500"/>
                            </p:stCondLst>
                            <p:childTnLst>
                              <p:par>
                                <p:cTn id="57" presetID="4" presetClass="entr" presetSubtype="16" fill="hold" grpId="0" nodeType="afterEffect">
                                  <p:stCondLst>
                                    <p:cond delay="0"/>
                                  </p:stCondLst>
                                  <p:childTnLst>
                                    <p:set>
                                      <p:cBhvr>
                                        <p:cTn id="58" dur="1" fill="hold">
                                          <p:stCondLst>
                                            <p:cond delay="0"/>
                                          </p:stCondLst>
                                        </p:cTn>
                                        <p:tgtEl>
                                          <p:spTgt spid="5">
                                            <p:txEl>
                                              <p:pRg st="12" end="12"/>
                                            </p:txEl>
                                          </p:spTgt>
                                        </p:tgtEl>
                                        <p:attrNameLst>
                                          <p:attrName>style.visibility</p:attrName>
                                        </p:attrNameLst>
                                      </p:cBhvr>
                                      <p:to>
                                        <p:strVal val="visible"/>
                                      </p:to>
                                    </p:set>
                                    <p:animEffect transition="in" filter="box(in)">
                                      <p:cBhvr>
                                        <p:cTn id="59" dur="500"/>
                                        <p:tgtEl>
                                          <p:spTgt spid="5">
                                            <p:txEl>
                                              <p:pRg st="12" end="12"/>
                                            </p:txEl>
                                          </p:spTgt>
                                        </p:tgtEl>
                                      </p:cBhvr>
                                    </p:animEffect>
                                  </p:childTnLst>
                                </p:cTn>
                              </p:par>
                            </p:childTnLst>
                          </p:cTn>
                        </p:par>
                        <p:par>
                          <p:cTn id="60" fill="hold">
                            <p:stCondLst>
                              <p:cond delay="7000"/>
                            </p:stCondLst>
                            <p:childTnLst>
                              <p:par>
                                <p:cTn id="61" presetID="4" presetClass="entr" presetSubtype="16" fill="hold" grpId="0" nodeType="afterEffect">
                                  <p:stCondLst>
                                    <p:cond delay="0"/>
                                  </p:stCondLst>
                                  <p:childTnLst>
                                    <p:set>
                                      <p:cBhvr>
                                        <p:cTn id="62" dur="1" fill="hold">
                                          <p:stCondLst>
                                            <p:cond delay="0"/>
                                          </p:stCondLst>
                                        </p:cTn>
                                        <p:tgtEl>
                                          <p:spTgt spid="5">
                                            <p:txEl>
                                              <p:pRg st="13" end="13"/>
                                            </p:txEl>
                                          </p:spTgt>
                                        </p:tgtEl>
                                        <p:attrNameLst>
                                          <p:attrName>style.visibility</p:attrName>
                                        </p:attrNameLst>
                                      </p:cBhvr>
                                      <p:to>
                                        <p:strVal val="visible"/>
                                      </p:to>
                                    </p:set>
                                    <p:animEffect transition="in" filter="box(in)">
                                      <p:cBhvr>
                                        <p:cTn id="63"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Заключение </a:t>
            </a:r>
            <a:endParaRPr lang="ru-RU" dirty="0"/>
          </a:p>
        </p:txBody>
      </p:sp>
      <p:sp>
        <p:nvSpPr>
          <p:cNvPr id="3" name="Содержимое 2"/>
          <p:cNvSpPr>
            <a:spLocks noGrp="1"/>
          </p:cNvSpPr>
          <p:nvPr>
            <p:ph idx="1"/>
          </p:nvPr>
        </p:nvSpPr>
        <p:spPr/>
        <p:txBody>
          <a:bodyPr>
            <a:normAutofit/>
          </a:bodyPr>
          <a:lstStyle/>
          <a:p>
            <a:pPr fontAlgn="base">
              <a:buNone/>
            </a:pPr>
            <a:r>
              <a:rPr lang="ru-RU" sz="1800" dirty="0" smtClean="0"/>
              <a:t>      </a:t>
            </a:r>
            <a:r>
              <a:rPr lang="ru-RU" sz="2400" dirty="0" smtClean="0"/>
              <a:t>При большом спросе на продукцию, выпускаемую на рассматриваемом предприятии, первоначальные затраты на оборудование и строительство цеха оправдают себя в ближайшие сроки. Предприятие относительно быстро начнет приносить прибыль, при этом возможен дальнейший рост предложений, таких как изготовление деталей другого типа, приобретение нового оборудования, наем дополнительного персонала. Данный проект показывает, что управление рассматриваемым предприятием экономически целесообразно.</a:t>
            </a:r>
            <a:endParaRPr lang="ru-RU"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ox(in)">
                                      <p:cBhvr>
                                        <p:cTn id="11"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5852" y="142852"/>
            <a:ext cx="6829444" cy="654032"/>
          </a:xfrm>
        </p:spPr>
        <p:txBody>
          <a:bodyPr>
            <a:normAutofit fontScale="90000"/>
          </a:bodyPr>
          <a:lstStyle/>
          <a:p>
            <a:r>
              <a:rPr lang="ru-RU" dirty="0" smtClean="0"/>
              <a:t>Содержание</a:t>
            </a:r>
            <a:endParaRPr lang="ru-RU" dirty="0"/>
          </a:p>
        </p:txBody>
      </p:sp>
      <p:sp>
        <p:nvSpPr>
          <p:cNvPr id="3" name="Содержимое 2"/>
          <p:cNvSpPr>
            <a:spLocks noGrp="1"/>
          </p:cNvSpPr>
          <p:nvPr>
            <p:ph idx="1"/>
          </p:nvPr>
        </p:nvSpPr>
        <p:spPr>
          <a:xfrm>
            <a:off x="457200" y="1000108"/>
            <a:ext cx="8472518" cy="5643602"/>
          </a:xfrm>
        </p:spPr>
        <p:txBody>
          <a:bodyPr>
            <a:normAutofit/>
          </a:bodyPr>
          <a:lstStyle/>
          <a:p>
            <a:r>
              <a:rPr lang="ru-RU" sz="1800" dirty="0" smtClean="0">
                <a:hlinkClick r:id="rId2" action="ppaction://hlinksldjump"/>
              </a:rPr>
              <a:t>Введение</a:t>
            </a:r>
            <a:endParaRPr lang="ru-RU" sz="1800" dirty="0" smtClean="0"/>
          </a:p>
          <a:p>
            <a:r>
              <a:rPr lang="ru-RU" sz="1800" dirty="0" smtClean="0">
                <a:hlinkClick r:id="rId3" action="ppaction://hlinksldjump"/>
              </a:rPr>
              <a:t>Исходные данные</a:t>
            </a:r>
            <a:endParaRPr lang="ru-RU" sz="1800" dirty="0" smtClean="0"/>
          </a:p>
          <a:p>
            <a:r>
              <a:rPr lang="ru-RU" sz="1800" dirty="0" smtClean="0">
                <a:hlinkClick r:id="rId4" action="ppaction://hlinksldjump"/>
              </a:rPr>
              <a:t>Цель и задачи предприятия</a:t>
            </a:r>
            <a:endParaRPr lang="ru-RU" sz="1800" dirty="0" smtClean="0"/>
          </a:p>
          <a:p>
            <a:r>
              <a:rPr lang="ru-RU" sz="1800" dirty="0" smtClean="0">
                <a:hlinkClick r:id="rId5" action="ppaction://hlinksldjump"/>
              </a:rPr>
              <a:t>Операции</a:t>
            </a:r>
            <a:endParaRPr lang="ru-RU" sz="1800" dirty="0" smtClean="0"/>
          </a:p>
          <a:p>
            <a:r>
              <a:rPr lang="ru-RU" sz="1800" dirty="0" smtClean="0">
                <a:hlinkClick r:id="rId6" action="ppaction://hlinksldjump"/>
              </a:rPr>
              <a:t>Характеристика предприятия</a:t>
            </a:r>
            <a:endParaRPr lang="ru-RU" sz="1800" dirty="0" smtClean="0"/>
          </a:p>
          <a:p>
            <a:r>
              <a:rPr lang="ru-RU" sz="1800" dirty="0" smtClean="0">
                <a:hlinkClick r:id="rId7" action="ppaction://hlinksldjump"/>
              </a:rPr>
              <a:t>Трудоемкость годовой программы по операциям  технологического процесса</a:t>
            </a:r>
            <a:endParaRPr lang="ru-RU" sz="1800" dirty="0" smtClean="0"/>
          </a:p>
          <a:p>
            <a:r>
              <a:rPr lang="ru-RU" sz="1800" dirty="0" smtClean="0">
                <a:hlinkClick r:id="rId8" action="ppaction://hlinksldjump"/>
              </a:rPr>
              <a:t>Оборудование по операциям    техпроцесса и его загрузка</a:t>
            </a:r>
            <a:endParaRPr lang="ru-RU" sz="1800" dirty="0" smtClean="0"/>
          </a:p>
          <a:p>
            <a:r>
              <a:rPr lang="ru-RU" sz="1800" dirty="0" smtClean="0">
                <a:hlinkClick r:id="rId9" action="ppaction://hlinksldjump"/>
              </a:rPr>
              <a:t>Балансовая ведомость оборудования</a:t>
            </a:r>
            <a:endParaRPr lang="ru-RU" sz="1800" dirty="0" smtClean="0"/>
          </a:p>
          <a:p>
            <a:r>
              <a:rPr lang="ru-RU" sz="1800" dirty="0" smtClean="0">
                <a:hlinkClick r:id="rId10" action="ppaction://hlinksldjump"/>
              </a:rPr>
              <a:t>Штатное расписание</a:t>
            </a:r>
            <a:endParaRPr lang="ru-RU" sz="1800" dirty="0" smtClean="0"/>
          </a:p>
          <a:p>
            <a:r>
              <a:rPr lang="ru-RU" sz="1800" dirty="0" smtClean="0">
                <a:hlinkClick r:id="rId11" action="ppaction://hlinksldjump"/>
              </a:rPr>
              <a:t>Годовой фонд заработной платы основных рабочих по всем операциям технологического процесса</a:t>
            </a:r>
            <a:endParaRPr lang="ru-RU" sz="1800" dirty="0" smtClean="0"/>
          </a:p>
          <a:p>
            <a:r>
              <a:rPr lang="ru-RU" sz="1800" dirty="0" smtClean="0">
                <a:hlinkClick r:id="rId12" action="ppaction://hlinksldjump"/>
              </a:rPr>
              <a:t>Смета цеховых расходов</a:t>
            </a:r>
            <a:endParaRPr lang="ru-RU" sz="1800" dirty="0" smtClean="0"/>
          </a:p>
          <a:p>
            <a:r>
              <a:rPr lang="ru-RU" sz="1800" dirty="0" smtClean="0">
                <a:hlinkClick r:id="rId13" action="ppaction://hlinksldjump"/>
              </a:rPr>
              <a:t>Комплекс технико-экономических показателей деятельности участка </a:t>
            </a:r>
            <a:endParaRPr lang="ru-RU" sz="1800" dirty="0" smtClean="0"/>
          </a:p>
          <a:p>
            <a:r>
              <a:rPr lang="ru-RU" sz="1800" dirty="0" smtClean="0">
                <a:hlinkClick r:id="rId14" action="ppaction://hlinksldjump"/>
              </a:rPr>
              <a:t>Расчет фонда заработной платы персонала</a:t>
            </a:r>
            <a:endParaRPr lang="ru-RU" sz="1800" dirty="0" smtClean="0"/>
          </a:p>
          <a:p>
            <a:r>
              <a:rPr lang="ru-RU" sz="1800" dirty="0" smtClean="0">
                <a:hlinkClick r:id="rId15" action="ppaction://hlinksldjump"/>
              </a:rPr>
              <a:t>Служебная записка</a:t>
            </a:r>
            <a:endParaRPr lang="ru-RU" sz="1800" dirty="0" smtClean="0"/>
          </a:p>
          <a:p>
            <a:r>
              <a:rPr lang="ru-RU" sz="1800" dirty="0" smtClean="0">
                <a:hlinkClick r:id="rId16" action="ppaction://hlinksldjump"/>
              </a:rPr>
              <a:t>Заключение </a:t>
            </a:r>
            <a:endParaRPr lang="ru-RU" sz="1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par>
                          <p:cTn id="8" fill="hold">
                            <p:stCondLst>
                              <p:cond delay="1000"/>
                            </p:stCondLst>
                            <p:childTnLst>
                              <p:par>
                                <p:cTn id="9" presetID="4" presetClass="entr" presetSubtype="1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ox(in)">
                                      <p:cBhvr>
                                        <p:cTn id="11" dur="500"/>
                                        <p:tgtEl>
                                          <p:spTgt spid="3">
                                            <p:txEl>
                                              <p:pRg st="0" end="0"/>
                                            </p:txEl>
                                          </p:spTgt>
                                        </p:tgtEl>
                                      </p:cBhvr>
                                    </p:animEffect>
                                  </p:childTnLst>
                                </p:cTn>
                              </p:par>
                            </p:childTnLst>
                          </p:cTn>
                        </p:par>
                        <p:par>
                          <p:cTn id="12" fill="hold">
                            <p:stCondLst>
                              <p:cond delay="1500"/>
                            </p:stCondLst>
                            <p:childTnLst>
                              <p:par>
                                <p:cTn id="13" presetID="4" presetClass="entr" presetSubtype="16"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ox(in)">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ox(in)">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ox(in)">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box(in)">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 presetClass="entr" presetSubtype="16"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box(in)">
                                      <p:cBhvr>
                                        <p:cTn id="35" dur="500"/>
                                        <p:tgtEl>
                                          <p:spTgt spid="3">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box(in)">
                                      <p:cBhvr>
                                        <p:cTn id="40" dur="500"/>
                                        <p:tgtEl>
                                          <p:spTgt spid="3">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grpId="0"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box(in)">
                                      <p:cBhvr>
                                        <p:cTn id="45" dur="500"/>
                                        <p:tgtEl>
                                          <p:spTgt spid="3">
                                            <p:txEl>
                                              <p:pRg st="7" end="7"/>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 presetClass="entr" presetSubtype="16" fill="hold" grpId="0" nodeType="click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Effect transition="in" filter="box(in)">
                                      <p:cBhvr>
                                        <p:cTn id="50" dur="500"/>
                                        <p:tgtEl>
                                          <p:spTgt spid="3">
                                            <p:txEl>
                                              <p:pRg st="8" end="8"/>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4" presetClass="entr" presetSubtype="16"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box(in)">
                                      <p:cBhvr>
                                        <p:cTn id="55" dur="500"/>
                                        <p:tgtEl>
                                          <p:spTgt spid="3">
                                            <p:txEl>
                                              <p:pRg st="9" end="9"/>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4" presetClass="entr" presetSubtype="16" fill="hold" grpId="0" nodeType="clickEffect">
                                  <p:stCondLst>
                                    <p:cond delay="0"/>
                                  </p:stCondLst>
                                  <p:childTnLst>
                                    <p:set>
                                      <p:cBhvr>
                                        <p:cTn id="59" dur="1" fill="hold">
                                          <p:stCondLst>
                                            <p:cond delay="0"/>
                                          </p:stCondLst>
                                        </p:cTn>
                                        <p:tgtEl>
                                          <p:spTgt spid="3">
                                            <p:txEl>
                                              <p:pRg st="10" end="10"/>
                                            </p:txEl>
                                          </p:spTgt>
                                        </p:tgtEl>
                                        <p:attrNameLst>
                                          <p:attrName>style.visibility</p:attrName>
                                        </p:attrNameLst>
                                      </p:cBhvr>
                                      <p:to>
                                        <p:strVal val="visible"/>
                                      </p:to>
                                    </p:set>
                                    <p:animEffect transition="in" filter="box(in)">
                                      <p:cBhvr>
                                        <p:cTn id="60" dur="500"/>
                                        <p:tgtEl>
                                          <p:spTgt spid="3">
                                            <p:txEl>
                                              <p:pRg st="10" end="10"/>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4" presetClass="entr" presetSubtype="16" fill="hold" grpId="0" nodeType="clickEffect">
                                  <p:stCondLst>
                                    <p:cond delay="0"/>
                                  </p:stCondLst>
                                  <p:childTnLst>
                                    <p:set>
                                      <p:cBhvr>
                                        <p:cTn id="64" dur="1" fill="hold">
                                          <p:stCondLst>
                                            <p:cond delay="0"/>
                                          </p:stCondLst>
                                        </p:cTn>
                                        <p:tgtEl>
                                          <p:spTgt spid="3">
                                            <p:txEl>
                                              <p:pRg st="11" end="11"/>
                                            </p:txEl>
                                          </p:spTgt>
                                        </p:tgtEl>
                                        <p:attrNameLst>
                                          <p:attrName>style.visibility</p:attrName>
                                        </p:attrNameLst>
                                      </p:cBhvr>
                                      <p:to>
                                        <p:strVal val="visible"/>
                                      </p:to>
                                    </p:set>
                                    <p:animEffect transition="in" filter="box(in)">
                                      <p:cBhvr>
                                        <p:cTn id="65" dur="500"/>
                                        <p:tgtEl>
                                          <p:spTgt spid="3">
                                            <p:txEl>
                                              <p:pRg st="11" end="11"/>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4" presetClass="entr" presetSubtype="16" fill="hold" grpId="0" nodeType="clickEffect">
                                  <p:stCondLst>
                                    <p:cond delay="0"/>
                                  </p:stCondLst>
                                  <p:childTnLst>
                                    <p:set>
                                      <p:cBhvr>
                                        <p:cTn id="69" dur="1" fill="hold">
                                          <p:stCondLst>
                                            <p:cond delay="0"/>
                                          </p:stCondLst>
                                        </p:cTn>
                                        <p:tgtEl>
                                          <p:spTgt spid="3">
                                            <p:txEl>
                                              <p:pRg st="12" end="12"/>
                                            </p:txEl>
                                          </p:spTgt>
                                        </p:tgtEl>
                                        <p:attrNameLst>
                                          <p:attrName>style.visibility</p:attrName>
                                        </p:attrNameLst>
                                      </p:cBhvr>
                                      <p:to>
                                        <p:strVal val="visible"/>
                                      </p:to>
                                    </p:set>
                                    <p:animEffect transition="in" filter="box(in)">
                                      <p:cBhvr>
                                        <p:cTn id="70" dur="500"/>
                                        <p:tgtEl>
                                          <p:spTgt spid="3">
                                            <p:txEl>
                                              <p:pRg st="12" end="12"/>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4" presetClass="entr" presetSubtype="16" fill="hold" grpId="0" nodeType="clickEffect">
                                  <p:stCondLst>
                                    <p:cond delay="0"/>
                                  </p:stCondLst>
                                  <p:childTnLst>
                                    <p:set>
                                      <p:cBhvr>
                                        <p:cTn id="74" dur="1" fill="hold">
                                          <p:stCondLst>
                                            <p:cond delay="0"/>
                                          </p:stCondLst>
                                        </p:cTn>
                                        <p:tgtEl>
                                          <p:spTgt spid="3">
                                            <p:txEl>
                                              <p:pRg st="13" end="13"/>
                                            </p:txEl>
                                          </p:spTgt>
                                        </p:tgtEl>
                                        <p:attrNameLst>
                                          <p:attrName>style.visibility</p:attrName>
                                        </p:attrNameLst>
                                      </p:cBhvr>
                                      <p:to>
                                        <p:strVal val="visible"/>
                                      </p:to>
                                    </p:set>
                                    <p:animEffect transition="in" filter="box(in)">
                                      <p:cBhvr>
                                        <p:cTn id="75" dur="500"/>
                                        <p:tgtEl>
                                          <p:spTgt spid="3">
                                            <p:txEl>
                                              <p:pRg st="13" end="13"/>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4" presetClass="entr" presetSubtype="16" fill="hold" grpId="0" nodeType="clickEffect">
                                  <p:stCondLst>
                                    <p:cond delay="0"/>
                                  </p:stCondLst>
                                  <p:childTnLst>
                                    <p:set>
                                      <p:cBhvr>
                                        <p:cTn id="79" dur="1" fill="hold">
                                          <p:stCondLst>
                                            <p:cond delay="0"/>
                                          </p:stCondLst>
                                        </p:cTn>
                                        <p:tgtEl>
                                          <p:spTgt spid="3">
                                            <p:txEl>
                                              <p:pRg st="14" end="14"/>
                                            </p:txEl>
                                          </p:spTgt>
                                        </p:tgtEl>
                                        <p:attrNameLst>
                                          <p:attrName>style.visibility</p:attrName>
                                        </p:attrNameLst>
                                      </p:cBhvr>
                                      <p:to>
                                        <p:strVal val="visible"/>
                                      </p:to>
                                    </p:set>
                                    <p:animEffect transition="in" filter="box(in)">
                                      <p:cBhvr>
                                        <p:cTn id="80"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Введение </a:t>
            </a:r>
            <a:endParaRPr lang="ru-RU" dirty="0"/>
          </a:p>
        </p:txBody>
      </p:sp>
      <p:sp>
        <p:nvSpPr>
          <p:cNvPr id="3" name="Содержимое 2"/>
          <p:cNvSpPr>
            <a:spLocks noGrp="1"/>
          </p:cNvSpPr>
          <p:nvPr>
            <p:ph idx="1"/>
          </p:nvPr>
        </p:nvSpPr>
        <p:spPr>
          <a:xfrm>
            <a:off x="214282" y="1285860"/>
            <a:ext cx="5000660" cy="4840303"/>
          </a:xfrm>
        </p:spPr>
        <p:txBody>
          <a:bodyPr>
            <a:normAutofit lnSpcReduction="10000"/>
          </a:bodyPr>
          <a:lstStyle/>
          <a:p>
            <a:r>
              <a:rPr lang="ru-RU" sz="2000" b="1" dirty="0" smtClean="0"/>
              <a:t>Планирование и организация  производственной деятельности структурного подразделения. Изготовление детали «Фланец».</a:t>
            </a:r>
          </a:p>
          <a:p>
            <a:r>
              <a:rPr lang="ru-RU" sz="2000" b="1" dirty="0"/>
              <a:t>Фланец</a:t>
            </a:r>
            <a:r>
              <a:rPr lang="ru-RU" sz="2000" dirty="0"/>
              <a:t> </a:t>
            </a:r>
            <a:r>
              <a:rPr lang="ru-RU" sz="2000" dirty="0" smtClean="0"/>
              <a:t>— </a:t>
            </a:r>
            <a:r>
              <a:rPr lang="ru-RU" sz="2000" dirty="0"/>
              <a:t>плоская деталь квадратной или круглой формы с равномерно расположенными отверстиями для болтов и шпилек, служащая для прочного и герметичного соединения труб,трубопроводной арматуры, присоединением труб друг к другу, к машинам, аппаратам и ёмкостям, для соединения валов и других вращающихся деталей (</a:t>
            </a:r>
            <a:r>
              <a:rPr lang="ru-RU" sz="2000" i="1" dirty="0"/>
              <a:t>фланцевое соединение</a:t>
            </a:r>
            <a:r>
              <a:rPr lang="ru-RU" sz="2000" dirty="0"/>
              <a:t>). Фланцы используют попарно (комплектом). </a:t>
            </a:r>
            <a:endParaRPr lang="ru-RU" sz="2000" b="1" dirty="0" smtClean="0"/>
          </a:p>
          <a:p>
            <a:pPr>
              <a:buNone/>
            </a:pPr>
            <a:endParaRPr lang="ru-RU" sz="1800" b="1" dirty="0" smtClean="0"/>
          </a:p>
          <a:p>
            <a:endParaRPr lang="ru-RU" dirty="0" smtClean="0"/>
          </a:p>
          <a:p>
            <a:endParaRPr lang="ru-RU" dirty="0" smtClean="0"/>
          </a:p>
          <a:p>
            <a:endParaRPr lang="ru-RU" dirty="0" smtClean="0"/>
          </a:p>
          <a:p>
            <a:endParaRPr lang="ru-RU" dirty="0" smtClean="0"/>
          </a:p>
          <a:p>
            <a:pPr>
              <a:buNone/>
            </a:pPr>
            <a:endParaRPr lang="ru-RU" dirty="0" smtClean="0"/>
          </a:p>
        </p:txBody>
      </p:sp>
      <p:pic>
        <p:nvPicPr>
          <p:cNvPr id="56321" name="Picture 1" descr="D:\!!!!!!!!!не трогать\!февраль\Carbon_Steel_Four_Bolt_Threaded_Flange_6490_11.jpg"/>
          <p:cNvPicPr>
            <a:picLocks noChangeAspect="1" noChangeArrowheads="1"/>
          </p:cNvPicPr>
          <p:nvPr/>
        </p:nvPicPr>
        <p:blipFill>
          <a:blip r:embed="rId2"/>
          <a:srcRect/>
          <a:stretch>
            <a:fillRect/>
          </a:stretch>
        </p:blipFill>
        <p:spPr bwMode="auto">
          <a:xfrm rot="16200000">
            <a:off x="4948246" y="1623996"/>
            <a:ext cx="4214810" cy="382429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Исходные данные</a:t>
            </a:r>
            <a:endParaRPr lang="ru-RU" dirty="0"/>
          </a:p>
        </p:txBody>
      </p:sp>
      <p:sp>
        <p:nvSpPr>
          <p:cNvPr id="3" name="Содержимое 2"/>
          <p:cNvSpPr>
            <a:spLocks noGrp="1"/>
          </p:cNvSpPr>
          <p:nvPr>
            <p:ph idx="1"/>
          </p:nvPr>
        </p:nvSpPr>
        <p:spPr/>
        <p:txBody>
          <a:bodyPr>
            <a:normAutofit fontScale="85000" lnSpcReduction="20000"/>
          </a:bodyPr>
          <a:lstStyle/>
          <a:p>
            <a:pPr>
              <a:buNone/>
            </a:pPr>
            <a:endParaRPr lang="ru-RU" sz="4000" b="1" dirty="0" smtClean="0"/>
          </a:p>
          <a:p>
            <a:r>
              <a:rPr lang="ru-RU" b="1" dirty="0" smtClean="0"/>
              <a:t>Годовая производственная программа выпуска детали:5000</a:t>
            </a:r>
          </a:p>
          <a:p>
            <a:r>
              <a:rPr lang="ru-RU" b="1" dirty="0" smtClean="0"/>
              <a:t>Наименование детали: </a:t>
            </a:r>
            <a:r>
              <a:rPr lang="en-US" b="1" dirty="0" smtClean="0"/>
              <a:t>&lt;</a:t>
            </a:r>
            <a:r>
              <a:rPr lang="ru-RU" b="1" dirty="0" smtClean="0"/>
              <a:t>Фланец</a:t>
            </a:r>
            <a:r>
              <a:rPr lang="en-US" b="1" dirty="0" smtClean="0"/>
              <a:t>&gt;</a:t>
            </a:r>
            <a:endParaRPr lang="ru-RU" b="1" dirty="0" smtClean="0"/>
          </a:p>
          <a:p>
            <a:r>
              <a:rPr lang="ru-RU" b="1" dirty="0" smtClean="0"/>
              <a:t>Материал: Сталь АЛ9 ГОСТ 2685-75</a:t>
            </a:r>
          </a:p>
          <a:p>
            <a:r>
              <a:rPr lang="ru-RU" b="1" dirty="0" smtClean="0"/>
              <a:t>Масса заготовки: 0,35 кг  Масса детали: 0,25 кг</a:t>
            </a:r>
          </a:p>
          <a:p>
            <a:r>
              <a:rPr lang="ru-RU" b="1" dirty="0" smtClean="0"/>
              <a:t>Доплаты: за напряжённость норм 4%,</a:t>
            </a:r>
          </a:p>
          <a:p>
            <a:pPr>
              <a:buNone/>
            </a:pPr>
            <a:r>
              <a:rPr lang="ru-RU" b="1" dirty="0" smtClean="0"/>
              <a:t> за условия труда 24%,за профмастерство 16%</a:t>
            </a:r>
          </a:p>
          <a:p>
            <a:r>
              <a:rPr lang="ru-RU" b="1" dirty="0" smtClean="0"/>
              <a:t>Норма амортизации: 14%</a:t>
            </a:r>
          </a:p>
          <a:p>
            <a:r>
              <a:rPr lang="ru-RU" b="1" dirty="0" smtClean="0"/>
              <a:t>Рентабельность: 24%</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lstStyle/>
          <a:p>
            <a:r>
              <a:rPr lang="ru-RU" dirty="0" smtClean="0"/>
              <a:t>Цель и задачи предприятия</a:t>
            </a:r>
            <a:endParaRPr lang="ru-RU" dirty="0"/>
          </a:p>
        </p:txBody>
      </p:sp>
      <p:sp>
        <p:nvSpPr>
          <p:cNvPr id="3" name="Содержимое 2"/>
          <p:cNvSpPr>
            <a:spLocks noGrp="1"/>
          </p:cNvSpPr>
          <p:nvPr>
            <p:ph idx="1"/>
          </p:nvPr>
        </p:nvSpPr>
        <p:spPr>
          <a:xfrm>
            <a:off x="457200" y="1500174"/>
            <a:ext cx="8229600" cy="5143536"/>
          </a:xfrm>
        </p:spPr>
        <p:txBody>
          <a:bodyPr>
            <a:normAutofit fontScale="32500" lnSpcReduction="20000"/>
          </a:bodyPr>
          <a:lstStyle/>
          <a:p>
            <a:pPr algn="ctr">
              <a:buNone/>
            </a:pPr>
            <a:r>
              <a:rPr lang="ru-RU" sz="5000" b="1" dirty="0" smtClean="0">
                <a:latin typeface="Times New Roman" pitchFamily="18" charset="0"/>
                <a:cs typeface="Times New Roman" pitchFamily="18" charset="0"/>
              </a:rPr>
              <a:t>	</a:t>
            </a:r>
            <a:r>
              <a:rPr lang="ru-RU" sz="5500" b="1" i="1" dirty="0" smtClean="0">
                <a:latin typeface="Times New Roman" pitchFamily="18" charset="0"/>
                <a:cs typeface="Times New Roman" pitchFamily="18" charset="0"/>
              </a:rPr>
              <a:t>Цель:</a:t>
            </a:r>
          </a:p>
          <a:p>
            <a:r>
              <a:rPr lang="ru-RU" sz="5000" dirty="0" smtClean="0">
                <a:latin typeface="Times New Roman" pitchFamily="18" charset="0"/>
                <a:cs typeface="Times New Roman" pitchFamily="18" charset="0"/>
              </a:rPr>
              <a:t> </a:t>
            </a:r>
            <a:r>
              <a:rPr lang="ru-RU" sz="5500" dirty="0">
                <a:latin typeface="Times New Roman" pitchFamily="18" charset="0"/>
                <a:cs typeface="Times New Roman" pitchFamily="18" charset="0"/>
              </a:rPr>
              <a:t>Рост доли рынка.</a:t>
            </a:r>
          </a:p>
          <a:p>
            <a:r>
              <a:rPr lang="en-US" sz="5500" dirty="0" smtClean="0">
                <a:latin typeface="Times New Roman" pitchFamily="18" charset="0"/>
                <a:cs typeface="Times New Roman" pitchFamily="18" charset="0"/>
              </a:rPr>
              <a:t> </a:t>
            </a:r>
            <a:r>
              <a:rPr lang="ru-RU" sz="5500" dirty="0" smtClean="0">
                <a:latin typeface="Times New Roman" pitchFamily="18" charset="0"/>
                <a:cs typeface="Times New Roman" pitchFamily="18" charset="0"/>
              </a:rPr>
              <a:t>Более </a:t>
            </a:r>
            <a:r>
              <a:rPr lang="ru-RU" sz="5500" dirty="0">
                <a:latin typeface="Times New Roman" pitchFamily="18" charset="0"/>
                <a:cs typeface="Times New Roman" pitchFamily="18" charset="0"/>
              </a:rPr>
              <a:t>сильное и более надежное положение в </a:t>
            </a:r>
            <a:r>
              <a:rPr lang="ru-RU" sz="5500" dirty="0" smtClean="0">
                <a:latin typeface="Times New Roman" pitchFamily="18" charset="0"/>
                <a:cs typeface="Times New Roman" pitchFamily="18" charset="0"/>
              </a:rPr>
              <a:t>бизнес-отрасли</a:t>
            </a:r>
            <a:r>
              <a:rPr lang="ru-RU" sz="5500" dirty="0">
                <a:latin typeface="Times New Roman" pitchFamily="18" charset="0"/>
                <a:cs typeface="Times New Roman" pitchFamily="18" charset="0"/>
              </a:rPr>
              <a:t>.</a:t>
            </a:r>
          </a:p>
          <a:p>
            <a:r>
              <a:rPr lang="ru-RU" sz="5500" dirty="0">
                <a:latin typeface="Times New Roman" pitchFamily="18" charset="0"/>
                <a:cs typeface="Times New Roman" pitchFamily="18" charset="0"/>
              </a:rPr>
              <a:t> Повышение качества продукта - товара.</a:t>
            </a:r>
          </a:p>
          <a:p>
            <a:r>
              <a:rPr lang="en-US" sz="5500" dirty="0" smtClean="0">
                <a:latin typeface="Times New Roman" pitchFamily="18" charset="0"/>
                <a:cs typeface="Times New Roman" pitchFamily="18" charset="0"/>
              </a:rPr>
              <a:t> </a:t>
            </a:r>
            <a:r>
              <a:rPr lang="ru-RU" sz="5500" dirty="0" smtClean="0">
                <a:latin typeface="Times New Roman" pitchFamily="18" charset="0"/>
                <a:cs typeface="Times New Roman" pitchFamily="18" charset="0"/>
              </a:rPr>
              <a:t>Снижение </a:t>
            </a:r>
            <a:r>
              <a:rPr lang="ru-RU" sz="5500" dirty="0">
                <a:latin typeface="Times New Roman" pitchFamily="18" charset="0"/>
                <a:cs typeface="Times New Roman" pitchFamily="18" charset="0"/>
              </a:rPr>
              <a:t>издержек производства по сравнению с основными конкурентами.</a:t>
            </a:r>
          </a:p>
          <a:p>
            <a:r>
              <a:rPr lang="ru-RU" sz="5500" dirty="0">
                <a:latin typeface="Times New Roman" pitchFamily="18" charset="0"/>
                <a:cs typeface="Times New Roman" pitchFamily="18" charset="0"/>
              </a:rPr>
              <a:t> Расширение и улучшение номенклатуры продукта.</a:t>
            </a:r>
          </a:p>
          <a:p>
            <a:pPr algn="ctr">
              <a:buNone/>
            </a:pPr>
            <a:r>
              <a:rPr lang="ru-RU" sz="5500" b="1" dirty="0" smtClean="0">
                <a:latin typeface="Times New Roman" pitchFamily="18" charset="0"/>
                <a:cs typeface="Times New Roman" pitchFamily="18" charset="0"/>
              </a:rPr>
              <a:t>	Задачи:</a:t>
            </a:r>
          </a:p>
          <a:p>
            <a:r>
              <a:rPr lang="ru-RU" sz="5500" dirty="0">
                <a:latin typeface="Times New Roman" pitchFamily="18" charset="0"/>
                <a:cs typeface="Times New Roman" pitchFamily="18" charset="0"/>
              </a:rPr>
              <a:t>Получение предприятием такого уровня доходов в результате финансово-хозяйственной деятельности, который бы позволил гарантировать сохранность и возврат инвесторам вложенного капитала. Предоставить возможность собственникам капитала участвовать в управлении предприятием.</a:t>
            </a:r>
          </a:p>
          <a:p>
            <a:r>
              <a:rPr lang="ru-RU" sz="5500" dirty="0" smtClean="0">
                <a:latin typeface="Times New Roman" pitchFamily="18" charset="0"/>
                <a:cs typeface="Times New Roman" pitchFamily="18" charset="0"/>
              </a:rPr>
              <a:t>Предприятие </a:t>
            </a:r>
            <a:r>
              <a:rPr lang="ru-RU" sz="5500" dirty="0">
                <a:latin typeface="Times New Roman" pitchFamily="18" charset="0"/>
                <a:cs typeface="Times New Roman" pitchFamily="18" charset="0"/>
              </a:rPr>
              <a:t>должно обеспечить заработную плату работникам в соответствии с тарифным соглашением, выплату премий из прибыли, обеспечить гарантию сохранения рабочих мест и признания индивидуальных результатов труда работников.</a:t>
            </a:r>
          </a:p>
          <a:p>
            <a:r>
              <a:rPr lang="ru-RU" sz="5500" dirty="0">
                <a:latin typeface="Times New Roman" pitchFamily="18" charset="0"/>
                <a:cs typeface="Times New Roman" pitchFamily="18" charset="0"/>
              </a:rPr>
              <a:t>Инвесторы и персонал, особенно руководящие кадры, являются главными заинтересованными лицами в высоких конечных результатах деятельности предприятия. </a:t>
            </a:r>
          </a:p>
          <a:p>
            <a:endParaRPr lang="ru-RU" sz="6200" b="1" dirty="0" smtClean="0"/>
          </a:p>
          <a:p>
            <a:pPr>
              <a:buNone/>
            </a:pP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7" dur="500"/>
                                        <p:tgtEl>
                                          <p:spTgt spid="3">
                                            <p:txEl>
                                              <p:pRg st="6" end="6"/>
                                            </p:txEl>
                                          </p:spTgt>
                                        </p:tgtEl>
                                      </p:cBhvr>
                                    </p:animEffect>
                                  </p:childTnLst>
                                </p:cTn>
                              </p:par>
                              <p:par>
                                <p:cTn id="38" presetID="12" presetClass="entr" presetSubtype="4" fill="hold"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slide(fromBottom)">
                                      <p:cBhvr>
                                        <p:cTn id="40" dur="500"/>
                                        <p:tgtEl>
                                          <p:spTgt spid="3">
                                            <p:txEl>
                                              <p:pRg st="7" end="7"/>
                                            </p:txEl>
                                          </p:spTgt>
                                        </p:tgtEl>
                                      </p:cBhvr>
                                    </p:animEffect>
                                  </p:childTnLst>
                                </p:cTn>
                              </p:par>
                              <p:par>
                                <p:cTn id="41" presetID="12" presetClass="entr" presetSubtype="4"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slide(fromBottom)">
                                      <p:cBhvr>
                                        <p:cTn id="43" dur="500"/>
                                        <p:tgtEl>
                                          <p:spTgt spid="3">
                                            <p:txEl>
                                              <p:pRg st="8" end="8"/>
                                            </p:txEl>
                                          </p:spTgt>
                                        </p:tgtEl>
                                      </p:cBhvr>
                                    </p:animEffect>
                                  </p:childTnLst>
                                </p:cTn>
                              </p:par>
                              <p:par>
                                <p:cTn id="44" presetID="12" presetClass="entr" presetSubtype="4" fill="hold" nodeType="withEffect">
                                  <p:stCondLst>
                                    <p:cond delay="0"/>
                                  </p:stCondLst>
                                  <p:childTnLst>
                                    <p:set>
                                      <p:cBhvr>
                                        <p:cTn id="45" dur="1" fill="hold">
                                          <p:stCondLst>
                                            <p:cond delay="0"/>
                                          </p:stCondLst>
                                        </p:cTn>
                                        <p:tgtEl>
                                          <p:spTgt spid="3">
                                            <p:txEl>
                                              <p:pRg st="9" end="9"/>
                                            </p:txEl>
                                          </p:spTgt>
                                        </p:tgtEl>
                                        <p:attrNameLst>
                                          <p:attrName>style.visibility</p:attrName>
                                        </p:attrNameLst>
                                      </p:cBhvr>
                                      <p:to>
                                        <p:strVal val="visible"/>
                                      </p:to>
                                    </p:set>
                                    <p:animEffect transition="in" filter="slide(fromBottom)">
                                      <p:cBhvr>
                                        <p:cTn id="4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Операции</a:t>
            </a:r>
            <a:endParaRPr lang="ru-RU" dirty="0"/>
          </a:p>
        </p:txBody>
      </p:sp>
      <p:graphicFrame>
        <p:nvGraphicFramePr>
          <p:cNvPr id="4" name="Содержимое 3"/>
          <p:cNvGraphicFramePr>
            <a:graphicFrameLocks noGrp="1"/>
          </p:cNvGraphicFramePr>
          <p:nvPr>
            <p:ph idx="1"/>
          </p:nvPr>
        </p:nvGraphicFramePr>
        <p:xfrm>
          <a:off x="357158" y="1785926"/>
          <a:ext cx="8429684" cy="3333765"/>
        </p:xfrm>
        <a:graphic>
          <a:graphicData uri="http://schemas.openxmlformats.org/drawingml/2006/table">
            <a:tbl>
              <a:tblPr firstRow="1" bandRow="1">
                <a:tableStyleId>{5C22544A-7EE6-4342-B048-85BDC9FD1C3A}</a:tableStyleId>
              </a:tblPr>
              <a:tblGrid>
                <a:gridCol w="1832540"/>
                <a:gridCol w="3710893"/>
                <a:gridCol w="2886251"/>
              </a:tblGrid>
              <a:tr h="1143005">
                <a:tc>
                  <a:txBody>
                    <a:bodyPr/>
                    <a:lstStyle/>
                    <a:p>
                      <a:r>
                        <a:rPr lang="ru-RU" dirty="0" smtClean="0">
                          <a:solidFill>
                            <a:schemeClr val="tx1"/>
                          </a:solidFill>
                        </a:rPr>
                        <a:t>№ операции</a:t>
                      </a:r>
                      <a:endParaRPr lang="ru-RU" dirty="0">
                        <a:solidFill>
                          <a:schemeClr val="tx1"/>
                        </a:solidFill>
                      </a:endParaRPr>
                    </a:p>
                  </a:txBody>
                  <a:tcPr>
                    <a:solidFill>
                      <a:schemeClr val="bg2">
                        <a:lumMod val="75000"/>
                      </a:schemeClr>
                    </a:solidFill>
                  </a:tcPr>
                </a:tc>
                <a:tc>
                  <a:txBody>
                    <a:bodyPr/>
                    <a:lstStyle/>
                    <a:p>
                      <a:r>
                        <a:rPr lang="ru-RU" dirty="0" smtClean="0">
                          <a:solidFill>
                            <a:schemeClr val="tx1"/>
                          </a:solidFill>
                        </a:rPr>
                        <a:t>Наименование операции</a:t>
                      </a:r>
                      <a:endParaRPr lang="ru-RU" dirty="0">
                        <a:solidFill>
                          <a:schemeClr val="tx1"/>
                        </a:solidFill>
                      </a:endParaRPr>
                    </a:p>
                  </a:txBody>
                  <a:tcPr>
                    <a:solidFill>
                      <a:schemeClr val="bg2">
                        <a:lumMod val="75000"/>
                      </a:schemeClr>
                    </a:solidFill>
                  </a:tcPr>
                </a:tc>
                <a:tc>
                  <a:txBody>
                    <a:bodyPr/>
                    <a:lstStyle/>
                    <a:p>
                      <a:r>
                        <a:rPr lang="ru-RU" dirty="0" smtClean="0">
                          <a:solidFill>
                            <a:schemeClr val="tx1"/>
                          </a:solidFill>
                        </a:rPr>
                        <a:t>Штучное время, </a:t>
                      </a:r>
                      <a:r>
                        <a:rPr lang="en-US" dirty="0" smtClean="0">
                          <a:solidFill>
                            <a:schemeClr val="tx1"/>
                          </a:solidFill>
                        </a:rPr>
                        <a:t>t</a:t>
                      </a:r>
                      <a:r>
                        <a:rPr lang="ru-RU" sz="1200" dirty="0" err="1" smtClean="0">
                          <a:solidFill>
                            <a:schemeClr val="tx1"/>
                          </a:solidFill>
                        </a:rPr>
                        <a:t>шт</a:t>
                      </a:r>
                      <a:endParaRPr lang="ru-RU" dirty="0">
                        <a:solidFill>
                          <a:schemeClr val="tx1"/>
                        </a:solidFill>
                      </a:endParaRPr>
                    </a:p>
                  </a:txBody>
                  <a:tcPr>
                    <a:solidFill>
                      <a:schemeClr val="bg2">
                        <a:lumMod val="75000"/>
                      </a:schemeClr>
                    </a:solidFill>
                  </a:tcPr>
                </a:tc>
              </a:tr>
              <a:tr h="800104">
                <a:tc>
                  <a:txBody>
                    <a:bodyPr/>
                    <a:lstStyle/>
                    <a:p>
                      <a:pPr algn="ctr"/>
                      <a:r>
                        <a:rPr lang="ru-RU" dirty="0" smtClean="0"/>
                        <a:t>010</a:t>
                      </a:r>
                      <a:endParaRPr lang="ru-RU" dirty="0"/>
                    </a:p>
                  </a:txBody>
                  <a:tcPr/>
                </a:tc>
                <a:tc>
                  <a:txBody>
                    <a:bodyPr/>
                    <a:lstStyle/>
                    <a:p>
                      <a:pPr algn="ctr"/>
                      <a:r>
                        <a:rPr lang="ru-RU" dirty="0" smtClean="0"/>
                        <a:t>Токарная</a:t>
                      </a:r>
                      <a:r>
                        <a:rPr lang="ru-RU" baseline="0" dirty="0" smtClean="0"/>
                        <a:t>(черновая)</a:t>
                      </a:r>
                      <a:endParaRPr lang="ru-RU" dirty="0"/>
                    </a:p>
                  </a:txBody>
                  <a:tcPr/>
                </a:tc>
                <a:tc>
                  <a:txBody>
                    <a:bodyPr/>
                    <a:lstStyle/>
                    <a:p>
                      <a:pPr indent="270510" algn="ctr">
                        <a:spcAft>
                          <a:spcPts val="0"/>
                        </a:spcAft>
                      </a:pPr>
                      <a:r>
                        <a:rPr lang="ru-RU" sz="1800" dirty="0" smtClean="0">
                          <a:latin typeface="Times New Roman"/>
                          <a:ea typeface="Times New Roman"/>
                          <a:cs typeface="Andalus" pitchFamily="18" charset="-78"/>
                        </a:rPr>
                        <a:t>5,22</a:t>
                      </a:r>
                      <a:endParaRPr lang="ru-RU" sz="1800" dirty="0">
                        <a:latin typeface="Times New Roman"/>
                        <a:ea typeface="Times New Roman"/>
                        <a:cs typeface="Andalus" pitchFamily="18" charset="-78"/>
                      </a:endParaRPr>
                    </a:p>
                  </a:txBody>
                  <a:tcPr marL="68580" marR="68580" marT="0" marB="0"/>
                </a:tc>
              </a:tr>
              <a:tr h="463552">
                <a:tc>
                  <a:txBody>
                    <a:bodyPr/>
                    <a:lstStyle/>
                    <a:p>
                      <a:pPr algn="ctr"/>
                      <a:r>
                        <a:rPr lang="ru-RU" dirty="0" smtClean="0"/>
                        <a:t>015</a:t>
                      </a:r>
                      <a:endParaRPr lang="ru-RU" dirty="0"/>
                    </a:p>
                  </a:txBody>
                  <a:tcPr/>
                </a:tc>
                <a:tc>
                  <a:txBody>
                    <a:bodyPr/>
                    <a:lstStyle/>
                    <a:p>
                      <a:pPr algn="ctr"/>
                      <a:r>
                        <a:rPr lang="ru-RU" dirty="0" smtClean="0"/>
                        <a:t>Токарная(чистовая)</a:t>
                      </a:r>
                      <a:endParaRPr lang="ru-RU" dirty="0"/>
                    </a:p>
                  </a:txBody>
                  <a:tcPr/>
                </a:tc>
                <a:tc>
                  <a:txBody>
                    <a:bodyPr/>
                    <a:lstStyle/>
                    <a:p>
                      <a:pPr indent="270510" algn="ctr">
                        <a:spcAft>
                          <a:spcPts val="0"/>
                        </a:spcAft>
                      </a:pPr>
                      <a:r>
                        <a:rPr lang="ru-RU" sz="1800" dirty="0" smtClean="0">
                          <a:latin typeface="Times New Roman"/>
                          <a:ea typeface="Times New Roman"/>
                          <a:cs typeface="Andalus" pitchFamily="18" charset="-78"/>
                        </a:rPr>
                        <a:t>5,41</a:t>
                      </a:r>
                      <a:endParaRPr lang="ru-RU" sz="1800" dirty="0">
                        <a:latin typeface="Times New Roman"/>
                        <a:ea typeface="Times New Roman"/>
                        <a:cs typeface="Andalus" pitchFamily="18" charset="-78"/>
                      </a:endParaRPr>
                    </a:p>
                  </a:txBody>
                  <a:tcPr marL="68580" marR="68580" marT="0" marB="0"/>
                </a:tc>
              </a:tr>
              <a:tr h="463552">
                <a:tc>
                  <a:txBody>
                    <a:bodyPr/>
                    <a:lstStyle/>
                    <a:p>
                      <a:pPr algn="ctr"/>
                      <a:r>
                        <a:rPr lang="ru-RU" dirty="0" smtClean="0"/>
                        <a:t>020</a:t>
                      </a:r>
                      <a:endParaRPr lang="ru-RU" dirty="0"/>
                    </a:p>
                  </a:txBody>
                  <a:tcPr/>
                </a:tc>
                <a:tc>
                  <a:txBody>
                    <a:bodyPr/>
                    <a:lstStyle/>
                    <a:p>
                      <a:pPr algn="ctr"/>
                      <a:r>
                        <a:rPr lang="ru-RU" dirty="0" smtClean="0"/>
                        <a:t>Фрезерносверлильная</a:t>
                      </a:r>
                      <a:endParaRPr lang="ru-RU" dirty="0"/>
                    </a:p>
                  </a:txBody>
                  <a:tcPr/>
                </a:tc>
                <a:tc>
                  <a:txBody>
                    <a:bodyPr/>
                    <a:lstStyle/>
                    <a:p>
                      <a:pPr indent="270510" algn="ctr">
                        <a:spcAft>
                          <a:spcPts val="0"/>
                        </a:spcAft>
                      </a:pPr>
                      <a:r>
                        <a:rPr lang="ru-RU" sz="1800" dirty="0" smtClean="0">
                          <a:latin typeface="Times New Roman"/>
                          <a:ea typeface="Times New Roman"/>
                          <a:cs typeface="Andalus" pitchFamily="18" charset="-78"/>
                        </a:rPr>
                        <a:t>15,4</a:t>
                      </a:r>
                      <a:endParaRPr lang="ru-RU" sz="1800" dirty="0">
                        <a:latin typeface="Times New Roman"/>
                        <a:ea typeface="Times New Roman"/>
                        <a:cs typeface="Andalus" pitchFamily="18" charset="-78"/>
                      </a:endParaRPr>
                    </a:p>
                  </a:txBody>
                  <a:tcPr marL="68580" marR="68580" marT="0" marB="0"/>
                </a:tc>
              </a:tr>
              <a:tr h="463552">
                <a:tc>
                  <a:txBody>
                    <a:bodyPr/>
                    <a:lstStyle/>
                    <a:p>
                      <a:pPr algn="ctr"/>
                      <a:r>
                        <a:rPr lang="ru-RU" dirty="0" smtClean="0"/>
                        <a:t>025</a:t>
                      </a:r>
                      <a:endParaRPr lang="ru-RU" dirty="0"/>
                    </a:p>
                  </a:txBody>
                  <a:tcPr/>
                </a:tc>
                <a:tc>
                  <a:txBody>
                    <a:bodyPr/>
                    <a:lstStyle/>
                    <a:p>
                      <a:pPr algn="ctr"/>
                      <a:r>
                        <a:rPr lang="ru-RU" dirty="0" smtClean="0"/>
                        <a:t>Слесарная</a:t>
                      </a:r>
                      <a:endParaRPr lang="ru-RU" dirty="0"/>
                    </a:p>
                  </a:txBody>
                  <a:tcPr/>
                </a:tc>
                <a:tc>
                  <a:txBody>
                    <a:bodyPr/>
                    <a:lstStyle/>
                    <a:p>
                      <a:pPr indent="270510" algn="ctr">
                        <a:spcBef>
                          <a:spcPts val="600"/>
                        </a:spcBef>
                        <a:spcAft>
                          <a:spcPts val="600"/>
                        </a:spcAft>
                      </a:pPr>
                      <a:r>
                        <a:rPr lang="ru-RU" sz="1800" dirty="0" smtClean="0">
                          <a:solidFill>
                            <a:srgbClr val="000000"/>
                          </a:solidFill>
                          <a:latin typeface="Times New Roman"/>
                          <a:ea typeface="Times New Roman"/>
                          <a:cs typeface="Andalus" pitchFamily="18" charset="-78"/>
                        </a:rPr>
                        <a:t>1,6</a:t>
                      </a:r>
                      <a:endParaRPr lang="ru-RU" sz="1800" dirty="0">
                        <a:latin typeface="Times New Roman"/>
                        <a:ea typeface="Times New Roman"/>
                        <a:cs typeface="Andalus" pitchFamily="18" charset="-78"/>
                      </a:endParaRPr>
                    </a:p>
                  </a:txBody>
                  <a:tcPr marL="68580" marR="68580" marT="0" marB="0"/>
                </a:tc>
              </a:tr>
            </a:tbl>
          </a:graphicData>
        </a:graphic>
      </p:graphicFrame>
      <p:graphicFrame>
        <p:nvGraphicFramePr>
          <p:cNvPr id="5" name="Таблица 4"/>
          <p:cNvGraphicFramePr>
            <a:graphicFrameLocks noGrp="1"/>
          </p:cNvGraphicFramePr>
          <p:nvPr/>
        </p:nvGraphicFramePr>
        <p:xfrm>
          <a:off x="357158" y="5143512"/>
          <a:ext cx="8429684" cy="391885"/>
        </p:xfrm>
        <a:graphic>
          <a:graphicData uri="http://schemas.openxmlformats.org/drawingml/2006/table">
            <a:tbl>
              <a:tblPr/>
              <a:tblGrid>
                <a:gridCol w="8429684"/>
              </a:tblGrid>
              <a:tr h="391885">
                <a:tc>
                  <a:txBody>
                    <a:bodyPr/>
                    <a:lstStyle/>
                    <a:p>
                      <a:r>
                        <a:rPr lang="ru-RU" dirty="0" smtClean="0">
                          <a:solidFill>
                            <a:schemeClr val="tx1"/>
                          </a:solidFill>
                        </a:rPr>
                        <a:t>Общее время на все операции </a:t>
                      </a:r>
                      <a:r>
                        <a:rPr lang="ru-RU" sz="1800" dirty="0" smtClean="0">
                          <a:solidFill>
                            <a:schemeClr val="tx1"/>
                          </a:solidFill>
                          <a:latin typeface="Times New Roman"/>
                          <a:ea typeface="Times New Roman"/>
                          <a:cs typeface="Andalus" pitchFamily="18" charset="-78"/>
                        </a:rPr>
                        <a:t>                                                                 27,63</a:t>
                      </a:r>
                      <a:endParaRPr lang="ru-RU"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lumMod val="75000"/>
                      </a:schemeClr>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Характеристика предприятия</a:t>
            </a:r>
            <a:endParaRPr lang="ru-RU" dirty="0"/>
          </a:p>
        </p:txBody>
      </p:sp>
      <p:sp>
        <p:nvSpPr>
          <p:cNvPr id="3" name="Содержимое 2"/>
          <p:cNvSpPr>
            <a:spLocks noGrp="1"/>
          </p:cNvSpPr>
          <p:nvPr>
            <p:ph idx="1"/>
          </p:nvPr>
        </p:nvSpPr>
        <p:spPr>
          <a:xfrm>
            <a:off x="142844" y="1428736"/>
            <a:ext cx="4186238" cy="4525963"/>
          </a:xfrm>
        </p:spPr>
        <p:txBody>
          <a:bodyPr>
            <a:normAutofit fontScale="55000" lnSpcReduction="20000"/>
          </a:bodyPr>
          <a:lstStyle/>
          <a:p>
            <a:pPr>
              <a:buNone/>
            </a:pPr>
            <a:r>
              <a:rPr lang="ru-RU" sz="4500" b="1" i="1" dirty="0" smtClean="0"/>
              <a:t>       Для выполнения проектного задания было смоделировано построение предприятия ООО «</a:t>
            </a:r>
            <a:r>
              <a:rPr lang="ru-RU" sz="4500" b="1" i="1" dirty="0" err="1" smtClean="0"/>
              <a:t>Алюфлан</a:t>
            </a:r>
            <a:r>
              <a:rPr lang="ru-RU" sz="4500" b="1" i="1" dirty="0" smtClean="0"/>
              <a:t>»: постройка помещения, закупка станков для выполнения различных технологических операций, наем персонала. </a:t>
            </a:r>
            <a:endParaRPr lang="ru-RU" sz="4500" b="1" dirty="0"/>
          </a:p>
        </p:txBody>
      </p:sp>
      <p:pic>
        <p:nvPicPr>
          <p:cNvPr id="53249" name="Picture 1" descr="D:\!!!!!!!!!не трогать\!февраль\09644336.jpg"/>
          <p:cNvPicPr>
            <a:picLocks noChangeAspect="1" noChangeArrowheads="1"/>
          </p:cNvPicPr>
          <p:nvPr/>
        </p:nvPicPr>
        <p:blipFill>
          <a:blip r:embed="rId3"/>
          <a:srcRect/>
          <a:stretch>
            <a:fillRect/>
          </a:stretch>
        </p:blipFill>
        <p:spPr bwMode="auto">
          <a:xfrm>
            <a:off x="4214810" y="1785926"/>
            <a:ext cx="4762533" cy="35719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ox(in)">
                                      <p:cBhvr>
                                        <p:cTn id="11" dur="500"/>
                                        <p:tgtEl>
                                          <p:spTgt spid="3">
                                            <p:txEl>
                                              <p:pRg st="0" end="0"/>
                                            </p:txEl>
                                          </p:spTgt>
                                        </p:tgtEl>
                                      </p:cBhvr>
                                    </p:animEffect>
                                  </p:childTnLst>
                                </p:cTn>
                              </p:par>
                            </p:childTnLst>
                          </p:cTn>
                        </p:par>
                        <p:par>
                          <p:cTn id="12" fill="hold">
                            <p:stCondLst>
                              <p:cond delay="1000"/>
                            </p:stCondLst>
                            <p:childTnLst>
                              <p:par>
                                <p:cTn id="13" presetID="4" presetClass="entr" presetSubtype="16" fill="hold" nodeType="afterEffect">
                                  <p:stCondLst>
                                    <p:cond delay="0"/>
                                  </p:stCondLst>
                                  <p:childTnLst>
                                    <p:set>
                                      <p:cBhvr>
                                        <p:cTn id="14" dur="1" fill="hold">
                                          <p:stCondLst>
                                            <p:cond delay="0"/>
                                          </p:stCondLst>
                                        </p:cTn>
                                        <p:tgtEl>
                                          <p:spTgt spid="53249"/>
                                        </p:tgtEl>
                                        <p:attrNameLst>
                                          <p:attrName>style.visibility</p:attrName>
                                        </p:attrNameLst>
                                      </p:cBhvr>
                                      <p:to>
                                        <p:strVal val="visible"/>
                                      </p:to>
                                    </p:set>
                                    <p:animEffect transition="in" filter="box(in)">
                                      <p:cBhvr>
                                        <p:cTn id="15" dur="1000"/>
                                        <p:tgtEl>
                                          <p:spTgt spid="532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1143000"/>
          </a:xfrm>
        </p:spPr>
        <p:txBody>
          <a:bodyPr>
            <a:normAutofit fontScale="90000"/>
          </a:bodyPr>
          <a:lstStyle/>
          <a:p>
            <a:r>
              <a:rPr lang="ru-RU" dirty="0" smtClean="0"/>
              <a:t/>
            </a:r>
            <a:br>
              <a:rPr lang="ru-RU" dirty="0" smtClean="0"/>
            </a:br>
            <a:r>
              <a:rPr lang="ru-RU" b="1" dirty="0" smtClean="0"/>
              <a:t> Трудоемкость годовой программы по операциям                       технологического процесса</a:t>
            </a:r>
            <a:endParaRPr lang="ru-RU" dirty="0"/>
          </a:p>
        </p:txBody>
      </p:sp>
      <p:sp>
        <p:nvSpPr>
          <p:cNvPr id="3" name="Содержимое 2"/>
          <p:cNvSpPr>
            <a:spLocks noGrp="1"/>
          </p:cNvSpPr>
          <p:nvPr>
            <p:ph idx="1"/>
          </p:nvPr>
        </p:nvSpPr>
        <p:spPr/>
        <p:txBody>
          <a:bodyPr/>
          <a:lstStyle/>
          <a:p>
            <a:pPr>
              <a:buNone/>
            </a:pPr>
            <a:r>
              <a:rPr lang="ru-RU" dirty="0" smtClean="0"/>
              <a:t>	</a:t>
            </a:r>
            <a:endParaRPr lang="ru-RU" dirty="0"/>
          </a:p>
        </p:txBody>
      </p:sp>
      <p:graphicFrame>
        <p:nvGraphicFramePr>
          <p:cNvPr id="5" name="Диаграмма 4"/>
          <p:cNvGraphicFramePr/>
          <p:nvPr/>
        </p:nvGraphicFramePr>
        <p:xfrm>
          <a:off x="1071538" y="1928802"/>
          <a:ext cx="7715304" cy="450059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par>
                                <p:cTn id="8" presetID="4" presetClass="entr" presetSubtype="16" fill="hold" grpId="1"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ox(in)">
                                      <p:cBhvr>
                                        <p:cTn id="10" dur="500"/>
                                        <p:tgtEl>
                                          <p:spTgt spid="2"/>
                                        </p:tgtEl>
                                      </p:cBhvr>
                                    </p:animEffect>
                                  </p:childTnLst>
                                </p:cTn>
                              </p:par>
                            </p:childTnLst>
                          </p:cTn>
                        </p:par>
                        <p:par>
                          <p:cTn id="11" fill="hold">
                            <p:stCondLst>
                              <p:cond delay="500"/>
                            </p:stCondLst>
                            <p:childTnLst>
                              <p:par>
                                <p:cTn id="12" presetID="4" presetClass="entr" presetSubtype="16"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ox(in)">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Graphic spid="5"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85728"/>
            <a:ext cx="8229600" cy="1143000"/>
          </a:xfrm>
        </p:spPr>
        <p:txBody>
          <a:bodyPr>
            <a:normAutofit fontScale="90000"/>
          </a:bodyPr>
          <a:lstStyle/>
          <a:p>
            <a:r>
              <a:rPr lang="ru-RU" b="1" dirty="0"/>
              <a:t>О</a:t>
            </a:r>
            <a:r>
              <a:rPr lang="ru-RU" b="1" dirty="0" smtClean="0"/>
              <a:t>борудование по операциям    техпроцесса и его загрузка</a:t>
            </a:r>
            <a:endParaRPr lang="ru-RU" dirty="0"/>
          </a:p>
        </p:txBody>
      </p:sp>
      <p:sp>
        <p:nvSpPr>
          <p:cNvPr id="6" name="Содержимое 5"/>
          <p:cNvSpPr>
            <a:spLocks noGrp="1"/>
          </p:cNvSpPr>
          <p:nvPr>
            <p:ph idx="1"/>
          </p:nvPr>
        </p:nvSpPr>
        <p:spPr>
          <a:xfrm>
            <a:off x="428596" y="1785926"/>
            <a:ext cx="3757610" cy="4686320"/>
          </a:xfrm>
        </p:spPr>
        <p:txBody>
          <a:bodyPr>
            <a:normAutofit/>
          </a:bodyPr>
          <a:lstStyle/>
          <a:p>
            <a:pPr>
              <a:buNone/>
            </a:pPr>
            <a:r>
              <a:rPr lang="ru-RU" dirty="0" smtClean="0"/>
              <a:t> </a:t>
            </a:r>
            <a:r>
              <a:rPr lang="ru-RU" sz="2800" dirty="0" smtClean="0"/>
              <a:t>На рассматриваемом предприятии используется:</a:t>
            </a:r>
          </a:p>
          <a:p>
            <a:r>
              <a:rPr lang="ru-RU" sz="2800" dirty="0" smtClean="0"/>
              <a:t> 1 </a:t>
            </a:r>
            <a:r>
              <a:rPr lang="ru-RU" sz="2800" smtClean="0"/>
              <a:t>токарный станок </a:t>
            </a:r>
            <a:r>
              <a:rPr lang="ru-RU" sz="2800" dirty="0" smtClean="0"/>
              <a:t>с ЧПУ СК7130В;</a:t>
            </a:r>
          </a:p>
          <a:p>
            <a:r>
              <a:rPr lang="ru-RU" sz="2800" dirty="0" smtClean="0"/>
              <a:t>1 Фрезерный </a:t>
            </a:r>
            <a:r>
              <a:rPr lang="ru-RU" sz="2800" dirty="0"/>
              <a:t>станок </a:t>
            </a:r>
            <a:r>
              <a:rPr lang="ru-RU" sz="2800" dirty="0" smtClean="0"/>
              <a:t>6ДМ80Ш;</a:t>
            </a:r>
          </a:p>
          <a:p>
            <a:r>
              <a:rPr lang="ru-RU" sz="2800" dirty="0"/>
              <a:t>С</a:t>
            </a:r>
            <a:r>
              <a:rPr lang="ru-RU" sz="2800" dirty="0" smtClean="0"/>
              <a:t>лесарная оснастка. </a:t>
            </a:r>
            <a:endParaRPr lang="ru-RU" sz="2800" dirty="0"/>
          </a:p>
          <a:p>
            <a:endParaRPr lang="ru-RU" dirty="0"/>
          </a:p>
        </p:txBody>
      </p:sp>
      <p:pic>
        <p:nvPicPr>
          <p:cNvPr id="50177" name="Picture 1" descr="D:\!!!!!!!!!не трогать\!февраль\cnc-lathe-New-machines-arriving-January-20141120153802.jpg"/>
          <p:cNvPicPr>
            <a:picLocks noChangeAspect="1" noChangeArrowheads="1"/>
          </p:cNvPicPr>
          <p:nvPr/>
        </p:nvPicPr>
        <p:blipFill>
          <a:blip r:embed="rId2"/>
          <a:srcRect/>
          <a:stretch>
            <a:fillRect/>
          </a:stretch>
        </p:blipFill>
        <p:spPr bwMode="auto">
          <a:xfrm>
            <a:off x="4429124" y="1785926"/>
            <a:ext cx="4429132" cy="4429132"/>
          </a:xfrm>
          <a:prstGeom prst="rect">
            <a:avLst/>
          </a:prstGeom>
          <a:noFill/>
        </p:spPr>
      </p:pic>
      <p:pic>
        <p:nvPicPr>
          <p:cNvPr id="50178" name="Picture 2" descr="D:\!!!!!!!!!не трогать\!февраль\Широкоуниверсальный консольно-фрезерный станок модели 6ДМ83Ш.jpg"/>
          <p:cNvPicPr>
            <a:picLocks noChangeAspect="1" noChangeArrowheads="1"/>
          </p:cNvPicPr>
          <p:nvPr/>
        </p:nvPicPr>
        <p:blipFill>
          <a:blip r:embed="rId3"/>
          <a:srcRect/>
          <a:stretch>
            <a:fillRect/>
          </a:stretch>
        </p:blipFill>
        <p:spPr bwMode="auto">
          <a:xfrm>
            <a:off x="4429124" y="1785926"/>
            <a:ext cx="4435326" cy="452584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500"/>
                                        <p:tgtEl>
                                          <p:spTgt spid="6">
                                            <p:txEl>
                                              <p:pRg st="0" end="0"/>
                                            </p:txEl>
                                          </p:spTgt>
                                        </p:tgtEl>
                                      </p:cBhvr>
                                    </p:animEffect>
                                  </p:childTnLst>
                                </p:cTn>
                              </p:par>
                            </p:childTnLst>
                          </p:cTn>
                        </p:par>
                        <p:par>
                          <p:cTn id="13" fill="hold">
                            <p:stCondLst>
                              <p:cond delay="500"/>
                            </p:stCondLst>
                            <p:childTnLst>
                              <p:par>
                                <p:cTn id="14" presetID="4" presetClass="entr" presetSubtype="16" fill="hold" nodeType="afterEffect">
                                  <p:stCondLst>
                                    <p:cond delay="0"/>
                                  </p:stCondLst>
                                  <p:childTnLst>
                                    <p:set>
                                      <p:cBhvr>
                                        <p:cTn id="15" dur="1" fill="hold">
                                          <p:stCondLst>
                                            <p:cond delay="0"/>
                                          </p:stCondLst>
                                        </p:cTn>
                                        <p:tgtEl>
                                          <p:spTgt spid="6">
                                            <p:txEl>
                                              <p:pRg st="1" end="1"/>
                                            </p:txEl>
                                          </p:spTgt>
                                        </p:tgtEl>
                                        <p:attrNameLst>
                                          <p:attrName>style.visibility</p:attrName>
                                        </p:attrNameLst>
                                      </p:cBhvr>
                                      <p:to>
                                        <p:strVal val="visible"/>
                                      </p:to>
                                    </p:set>
                                    <p:animEffect transition="in" filter="box(in)">
                                      <p:cBhvr>
                                        <p:cTn id="16" dur="1000"/>
                                        <p:tgtEl>
                                          <p:spTgt spid="6">
                                            <p:txEl>
                                              <p:pRg st="1" end="1"/>
                                            </p:txEl>
                                          </p:spTgt>
                                        </p:tgtEl>
                                      </p:cBhvr>
                                    </p:animEffect>
                                  </p:childTnLst>
                                </p:cTn>
                              </p:par>
                            </p:childTnLst>
                          </p:cTn>
                        </p:par>
                        <p:par>
                          <p:cTn id="17" fill="hold">
                            <p:stCondLst>
                              <p:cond delay="1500"/>
                            </p:stCondLst>
                            <p:childTnLst>
                              <p:par>
                                <p:cTn id="18" presetID="4" presetClass="entr" presetSubtype="16" fill="hold" nodeType="afterEffect">
                                  <p:stCondLst>
                                    <p:cond delay="0"/>
                                  </p:stCondLst>
                                  <p:childTnLst>
                                    <p:set>
                                      <p:cBhvr>
                                        <p:cTn id="19" dur="1" fill="hold">
                                          <p:stCondLst>
                                            <p:cond delay="0"/>
                                          </p:stCondLst>
                                        </p:cTn>
                                        <p:tgtEl>
                                          <p:spTgt spid="50177"/>
                                        </p:tgtEl>
                                        <p:attrNameLst>
                                          <p:attrName>style.visibility</p:attrName>
                                        </p:attrNameLst>
                                      </p:cBhvr>
                                      <p:to>
                                        <p:strVal val="visible"/>
                                      </p:to>
                                    </p:set>
                                    <p:animEffect transition="in" filter="box(in)">
                                      <p:cBhvr>
                                        <p:cTn id="20" dur="1000"/>
                                        <p:tgtEl>
                                          <p:spTgt spid="50177"/>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Effect transition="in" filter="box(in)">
                                      <p:cBhvr>
                                        <p:cTn id="25" dur="500"/>
                                        <p:tgtEl>
                                          <p:spTgt spid="6">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xit" presetSubtype="16" fill="hold" nodeType="clickEffect">
                                  <p:stCondLst>
                                    <p:cond delay="0"/>
                                  </p:stCondLst>
                                  <p:childTnLst>
                                    <p:animEffect transition="out" filter="box(in)">
                                      <p:cBhvr>
                                        <p:cTn id="29" dur="1000"/>
                                        <p:tgtEl>
                                          <p:spTgt spid="50177"/>
                                        </p:tgtEl>
                                      </p:cBhvr>
                                    </p:animEffect>
                                    <p:set>
                                      <p:cBhvr>
                                        <p:cTn id="30" dur="1" fill="hold">
                                          <p:stCondLst>
                                            <p:cond delay="999"/>
                                          </p:stCondLst>
                                        </p:cTn>
                                        <p:tgtEl>
                                          <p:spTgt spid="50177"/>
                                        </p:tgtEl>
                                        <p:attrNameLst>
                                          <p:attrName>style.visibility</p:attrName>
                                        </p:attrNameLst>
                                      </p:cBhvr>
                                      <p:to>
                                        <p:strVal val="hidden"/>
                                      </p:to>
                                    </p:set>
                                  </p:childTnLst>
                                </p:cTn>
                              </p:par>
                              <p:par>
                                <p:cTn id="31" presetID="4" presetClass="entr" presetSubtype="16" fill="hold" nodeType="withEffect">
                                  <p:stCondLst>
                                    <p:cond delay="0"/>
                                  </p:stCondLst>
                                  <p:childTnLst>
                                    <p:set>
                                      <p:cBhvr>
                                        <p:cTn id="32" dur="1" fill="hold">
                                          <p:stCondLst>
                                            <p:cond delay="0"/>
                                          </p:stCondLst>
                                        </p:cTn>
                                        <p:tgtEl>
                                          <p:spTgt spid="50178"/>
                                        </p:tgtEl>
                                        <p:attrNameLst>
                                          <p:attrName>style.visibility</p:attrName>
                                        </p:attrNameLst>
                                      </p:cBhvr>
                                      <p:to>
                                        <p:strVal val="visible"/>
                                      </p:to>
                                    </p:set>
                                    <p:animEffect transition="in" filter="box(in)">
                                      <p:cBhvr>
                                        <p:cTn id="33" dur="1000"/>
                                        <p:tgtEl>
                                          <p:spTgt spid="50178"/>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nodeType="clickEffect">
                                  <p:stCondLst>
                                    <p:cond delay="0"/>
                                  </p:stCondLst>
                                  <p:childTnLst>
                                    <p:set>
                                      <p:cBhvr>
                                        <p:cTn id="37" dur="1" fill="hold">
                                          <p:stCondLst>
                                            <p:cond delay="0"/>
                                          </p:stCondLst>
                                        </p:cTn>
                                        <p:tgtEl>
                                          <p:spTgt spid="6">
                                            <p:txEl>
                                              <p:pRg st="3" end="3"/>
                                            </p:txEl>
                                          </p:spTgt>
                                        </p:tgtEl>
                                        <p:attrNameLst>
                                          <p:attrName>style.visibility</p:attrName>
                                        </p:attrNameLst>
                                      </p:cBhvr>
                                      <p:to>
                                        <p:strVal val="visible"/>
                                      </p:to>
                                    </p:set>
                                    <p:animEffect transition="in" filter="box(in)">
                                      <p:cBhvr>
                                        <p:cTn id="38"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1127</TotalTime>
  <Words>660</Words>
  <Application>Microsoft Office PowerPoint</Application>
  <PresentationFormat>Экран (4:3)</PresentationFormat>
  <Paragraphs>235</Paragraphs>
  <Slides>17</Slides>
  <Notes>1</Notes>
  <HiddenSlides>0</HiddenSlides>
  <MMClips>0</MMClips>
  <ScaleCrop>false</ScaleCrop>
  <HeadingPairs>
    <vt:vector size="8" baseType="variant">
      <vt:variant>
        <vt:lpstr>Использованные шрифты</vt:lpstr>
      </vt:variant>
      <vt:variant>
        <vt:i4>4</vt:i4>
      </vt:variant>
      <vt:variant>
        <vt:lpstr>Тема</vt:lpstr>
      </vt:variant>
      <vt:variant>
        <vt:i4>1</vt:i4>
      </vt:variant>
      <vt:variant>
        <vt:lpstr>Внедренные серверы OLE</vt:lpstr>
      </vt:variant>
      <vt:variant>
        <vt:i4>1</vt:i4>
      </vt:variant>
      <vt:variant>
        <vt:lpstr>Заголовки слайдов</vt:lpstr>
      </vt:variant>
      <vt:variant>
        <vt:i4>17</vt:i4>
      </vt:variant>
    </vt:vector>
  </HeadingPairs>
  <TitlesOfParts>
    <vt:vector size="23" baseType="lpstr">
      <vt:lpstr>Andalus</vt:lpstr>
      <vt:lpstr>Arial</vt:lpstr>
      <vt:lpstr>Calibri</vt:lpstr>
      <vt:lpstr>Times New Roman</vt:lpstr>
      <vt:lpstr>Тема Office</vt:lpstr>
      <vt:lpstr>Формула</vt:lpstr>
      <vt:lpstr>Горбачева Татьяна Александровна Преподаватель  ГАПОУ «Самарский металлургический колледж» г. Самара 2018</vt:lpstr>
      <vt:lpstr>Содержание</vt:lpstr>
      <vt:lpstr>Введение </vt:lpstr>
      <vt:lpstr>Исходные данные</vt:lpstr>
      <vt:lpstr>Цель и задачи предприятия</vt:lpstr>
      <vt:lpstr>Операции</vt:lpstr>
      <vt:lpstr>Характеристика предприятия</vt:lpstr>
      <vt:lpstr>  Трудоемкость годовой программы по операциям                       технологического процесса</vt:lpstr>
      <vt:lpstr>Оборудование по операциям    техпроцесса и его загрузка</vt:lpstr>
      <vt:lpstr>Балансовая ведомость оборудования </vt:lpstr>
      <vt:lpstr>Штатное расписание</vt:lpstr>
      <vt:lpstr>Годовой фонд заработной платы основных рабочих по всем операциям технологического процесса </vt:lpstr>
      <vt:lpstr>Смета цеховых расходов </vt:lpstr>
      <vt:lpstr>Комплекс технико-экономических показателей деятельности участка  </vt:lpstr>
      <vt:lpstr>Расчет фонда заработной платы персонала </vt:lpstr>
      <vt:lpstr>Служебная записка</vt:lpstr>
      <vt:lpstr>Заключение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ПРОЕКТНОЕ ЗАДАНИЕ</dc:title>
  <dc:creator>елена баранова</dc:creator>
  <cp:lastModifiedBy>6</cp:lastModifiedBy>
  <cp:revision>117</cp:revision>
  <dcterms:created xsi:type="dcterms:W3CDTF">2016-03-02T03:08:52Z</dcterms:created>
  <dcterms:modified xsi:type="dcterms:W3CDTF">2018-01-30T11:34:57Z</dcterms:modified>
</cp:coreProperties>
</file>