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314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9" r:id="rId32"/>
    <p:sldId id="290" r:id="rId33"/>
    <p:sldId id="291" r:id="rId34"/>
    <p:sldId id="294" r:id="rId35"/>
    <p:sldId id="295" r:id="rId36"/>
    <p:sldId id="296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08" r:id="rId47"/>
    <p:sldId id="313" r:id="rId4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37C171-1D07-45CC-BD4D-034E3CEEE1B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546CB7-80C0-4017-82F8-61C043A6BF20}">
      <dgm:prSet phldrT="[Текст]" custT="1"/>
      <dgm:spPr/>
      <dgm:t>
        <a:bodyPr/>
        <a:lstStyle/>
        <a:p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целей, стандартов и  норм в образовании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777136-A9A0-4E7B-8E44-ED1D71635BE8}" type="parTrans" cxnId="{E58B0CCA-C7E4-450E-8E8B-08A1C1B0D7E3}">
      <dgm:prSet/>
      <dgm:spPr/>
      <dgm:t>
        <a:bodyPr/>
        <a:lstStyle/>
        <a:p>
          <a:endParaRPr lang="ru-RU"/>
        </a:p>
      </dgm:t>
    </dgm:pt>
    <dgm:pt modelId="{DD7919F1-7F6C-4924-9DD2-A76F28D7F773}" type="sibTrans" cxnId="{E58B0CCA-C7E4-450E-8E8B-08A1C1B0D7E3}">
      <dgm:prSet/>
      <dgm:spPr/>
      <dgm:t>
        <a:bodyPr/>
        <a:lstStyle/>
        <a:p>
          <a:endParaRPr lang="ru-RU"/>
        </a:p>
      </dgm:t>
    </dgm:pt>
    <dgm:pt modelId="{FBE70DB6-1C8D-4066-83D4-6894109D43C5}">
      <dgm:prSet phldrT="[Текст]" custT="1"/>
      <dgm:spPr/>
      <dgm:t>
        <a:bodyPr/>
        <a:lstStyle/>
        <a:p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условий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FDB906-DF1F-44C2-89A3-8FA217D803DC}" type="parTrans" cxnId="{81473BF7-2C06-4EE2-A903-0B05E94A8C5C}">
      <dgm:prSet/>
      <dgm:spPr/>
      <dgm:t>
        <a:bodyPr/>
        <a:lstStyle/>
        <a:p>
          <a:endParaRPr lang="ru-RU"/>
        </a:p>
      </dgm:t>
    </dgm:pt>
    <dgm:pt modelId="{BFC1DCBD-C401-469E-A580-C577ADF41390}" type="sibTrans" cxnId="{81473BF7-2C06-4EE2-A903-0B05E94A8C5C}">
      <dgm:prSet/>
      <dgm:spPr/>
      <dgm:t>
        <a:bodyPr/>
        <a:lstStyle/>
        <a:p>
          <a:endParaRPr lang="ru-RU"/>
        </a:p>
      </dgm:t>
    </dgm:pt>
    <dgm:pt modelId="{56525E29-C061-4DCC-83DC-244D7EA0136A}">
      <dgm:prSet phldrT="[Текст]" custT="1"/>
      <dgm:spPr/>
      <dgm:t>
        <a:bodyPr/>
        <a:lstStyle/>
        <a:p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процесса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A71EFF-B47B-4741-BD07-E7577C0593CD}" type="parTrans" cxnId="{7682CA37-8E32-4210-9BDE-0409A4274369}">
      <dgm:prSet/>
      <dgm:spPr/>
      <dgm:t>
        <a:bodyPr/>
        <a:lstStyle/>
        <a:p>
          <a:endParaRPr lang="ru-RU"/>
        </a:p>
      </dgm:t>
    </dgm:pt>
    <dgm:pt modelId="{8149BD09-9D44-4ED5-96A1-531DAF455760}" type="sibTrans" cxnId="{7682CA37-8E32-4210-9BDE-0409A4274369}">
      <dgm:prSet/>
      <dgm:spPr/>
      <dgm:t>
        <a:bodyPr/>
        <a:lstStyle/>
        <a:p>
          <a:endParaRPr lang="ru-RU"/>
        </a:p>
      </dgm:t>
    </dgm:pt>
    <dgm:pt modelId="{E3D4EB03-2614-4E1F-B676-17AF8A20C383}">
      <dgm:prSet phldrT="[Текст]" custT="1"/>
      <dgm:spPr/>
      <dgm:t>
        <a:bodyPr/>
        <a:lstStyle/>
        <a:p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результата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92DCAC-1F60-4B4A-8E3A-CA49525E4389}" type="parTrans" cxnId="{1C11952F-B9F7-4E9E-99E5-B1094680F69B}">
      <dgm:prSet/>
      <dgm:spPr/>
      <dgm:t>
        <a:bodyPr/>
        <a:lstStyle/>
        <a:p>
          <a:endParaRPr lang="ru-RU"/>
        </a:p>
      </dgm:t>
    </dgm:pt>
    <dgm:pt modelId="{0106E3F2-88B4-4E4C-990B-9B461761A08F}" type="sibTrans" cxnId="{1C11952F-B9F7-4E9E-99E5-B1094680F69B}">
      <dgm:prSet/>
      <dgm:spPr/>
      <dgm:t>
        <a:bodyPr/>
        <a:lstStyle/>
        <a:p>
          <a:endParaRPr lang="ru-RU"/>
        </a:p>
      </dgm:t>
    </dgm:pt>
    <dgm:pt modelId="{383576BB-03B1-4B2E-9FF2-F5986CB6068C}" type="pres">
      <dgm:prSet presAssocID="{9437C171-1D07-45CC-BD4D-034E3CEEE1B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E8E6A1C-A96E-4341-80D0-3D0C3BAEAAF1}" type="pres">
      <dgm:prSet presAssocID="{55546CB7-80C0-4017-82F8-61C043A6BF20}" presName="hierRoot1" presStyleCnt="0">
        <dgm:presLayoutVars>
          <dgm:hierBranch val="init"/>
        </dgm:presLayoutVars>
      </dgm:prSet>
      <dgm:spPr/>
    </dgm:pt>
    <dgm:pt modelId="{1BB88313-6D51-4882-B3C7-124ACC3EDF2B}" type="pres">
      <dgm:prSet presAssocID="{55546CB7-80C0-4017-82F8-61C043A6BF20}" presName="rootComposite1" presStyleCnt="0"/>
      <dgm:spPr/>
    </dgm:pt>
    <dgm:pt modelId="{74381F1A-971D-47E2-98E6-CD86084D2133}" type="pres">
      <dgm:prSet presAssocID="{55546CB7-80C0-4017-82F8-61C043A6BF20}" presName="rootText1" presStyleLbl="node0" presStyleIdx="0" presStyleCnt="1" custScaleX="1692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4E0C09C-8A20-4BA7-A96D-E21840651DFF}" type="pres">
      <dgm:prSet presAssocID="{55546CB7-80C0-4017-82F8-61C043A6BF2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4F9F311-B36B-4CBD-A8F6-ABBF2E59B8A9}" type="pres">
      <dgm:prSet presAssocID="{55546CB7-80C0-4017-82F8-61C043A6BF20}" presName="hierChild2" presStyleCnt="0"/>
      <dgm:spPr/>
    </dgm:pt>
    <dgm:pt modelId="{B8E3AB18-F9E1-4655-935B-DFC1FD6FDCBE}" type="pres">
      <dgm:prSet presAssocID="{33FDB906-DF1F-44C2-89A3-8FA217D803DC}" presName="Name37" presStyleLbl="parChTrans1D2" presStyleIdx="0" presStyleCnt="3"/>
      <dgm:spPr/>
      <dgm:t>
        <a:bodyPr/>
        <a:lstStyle/>
        <a:p>
          <a:endParaRPr lang="ru-RU"/>
        </a:p>
      </dgm:t>
    </dgm:pt>
    <dgm:pt modelId="{1A019606-E57B-4481-842E-0DC64CCE2C3D}" type="pres">
      <dgm:prSet presAssocID="{FBE70DB6-1C8D-4066-83D4-6894109D43C5}" presName="hierRoot2" presStyleCnt="0">
        <dgm:presLayoutVars>
          <dgm:hierBranch val="init"/>
        </dgm:presLayoutVars>
      </dgm:prSet>
      <dgm:spPr/>
    </dgm:pt>
    <dgm:pt modelId="{B55D0693-CB61-4D1C-AC89-27FB5E985897}" type="pres">
      <dgm:prSet presAssocID="{FBE70DB6-1C8D-4066-83D4-6894109D43C5}" presName="rootComposite" presStyleCnt="0"/>
      <dgm:spPr/>
    </dgm:pt>
    <dgm:pt modelId="{616B96B5-99C0-43AD-8E63-AB952F32E9D6}" type="pres">
      <dgm:prSet presAssocID="{FBE70DB6-1C8D-4066-83D4-6894109D43C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A637D9E-865A-4B27-9DC4-0AA7FAB324C3}" type="pres">
      <dgm:prSet presAssocID="{FBE70DB6-1C8D-4066-83D4-6894109D43C5}" presName="rootConnector" presStyleLbl="node2" presStyleIdx="0" presStyleCnt="3"/>
      <dgm:spPr/>
      <dgm:t>
        <a:bodyPr/>
        <a:lstStyle/>
        <a:p>
          <a:endParaRPr lang="ru-RU"/>
        </a:p>
      </dgm:t>
    </dgm:pt>
    <dgm:pt modelId="{C0D95926-EC9D-4912-8F65-B3136DEA2C7C}" type="pres">
      <dgm:prSet presAssocID="{FBE70DB6-1C8D-4066-83D4-6894109D43C5}" presName="hierChild4" presStyleCnt="0"/>
      <dgm:spPr/>
    </dgm:pt>
    <dgm:pt modelId="{3C92F1B5-ED89-43B1-9934-1F199601F4E8}" type="pres">
      <dgm:prSet presAssocID="{FBE70DB6-1C8D-4066-83D4-6894109D43C5}" presName="hierChild5" presStyleCnt="0"/>
      <dgm:spPr/>
    </dgm:pt>
    <dgm:pt modelId="{D0CF485E-2E3C-4EE1-BD73-E1D15C0A1872}" type="pres">
      <dgm:prSet presAssocID="{B9A71EFF-B47B-4741-BD07-E7577C0593CD}" presName="Name37" presStyleLbl="parChTrans1D2" presStyleIdx="1" presStyleCnt="3"/>
      <dgm:spPr/>
      <dgm:t>
        <a:bodyPr/>
        <a:lstStyle/>
        <a:p>
          <a:endParaRPr lang="ru-RU"/>
        </a:p>
      </dgm:t>
    </dgm:pt>
    <dgm:pt modelId="{F50BE556-0D75-432A-B47D-F5A2BEE3B767}" type="pres">
      <dgm:prSet presAssocID="{56525E29-C061-4DCC-83DC-244D7EA0136A}" presName="hierRoot2" presStyleCnt="0">
        <dgm:presLayoutVars>
          <dgm:hierBranch val="init"/>
        </dgm:presLayoutVars>
      </dgm:prSet>
      <dgm:spPr/>
    </dgm:pt>
    <dgm:pt modelId="{750AC8CF-CAD4-460C-8E37-CF1BB0B7C749}" type="pres">
      <dgm:prSet presAssocID="{56525E29-C061-4DCC-83DC-244D7EA0136A}" presName="rootComposite" presStyleCnt="0"/>
      <dgm:spPr/>
    </dgm:pt>
    <dgm:pt modelId="{AEC60077-834A-473B-B3AC-F68FECE501DC}" type="pres">
      <dgm:prSet presAssocID="{56525E29-C061-4DCC-83DC-244D7EA0136A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52E7A7E-802B-4301-A7C9-9119C28CB7C6}" type="pres">
      <dgm:prSet presAssocID="{56525E29-C061-4DCC-83DC-244D7EA0136A}" presName="rootConnector" presStyleLbl="node2" presStyleIdx="1" presStyleCnt="3"/>
      <dgm:spPr/>
      <dgm:t>
        <a:bodyPr/>
        <a:lstStyle/>
        <a:p>
          <a:endParaRPr lang="ru-RU"/>
        </a:p>
      </dgm:t>
    </dgm:pt>
    <dgm:pt modelId="{79060895-0FC6-49B5-870B-41D32A188AC6}" type="pres">
      <dgm:prSet presAssocID="{56525E29-C061-4DCC-83DC-244D7EA0136A}" presName="hierChild4" presStyleCnt="0"/>
      <dgm:spPr/>
    </dgm:pt>
    <dgm:pt modelId="{13444186-9296-4DF2-8CD2-653549C0EDEA}" type="pres">
      <dgm:prSet presAssocID="{56525E29-C061-4DCC-83DC-244D7EA0136A}" presName="hierChild5" presStyleCnt="0"/>
      <dgm:spPr/>
    </dgm:pt>
    <dgm:pt modelId="{61B89644-FA06-4C70-B3C7-C651F00DABF8}" type="pres">
      <dgm:prSet presAssocID="{7392DCAC-1F60-4B4A-8E3A-CA49525E4389}" presName="Name37" presStyleLbl="parChTrans1D2" presStyleIdx="2" presStyleCnt="3"/>
      <dgm:spPr/>
      <dgm:t>
        <a:bodyPr/>
        <a:lstStyle/>
        <a:p>
          <a:endParaRPr lang="ru-RU"/>
        </a:p>
      </dgm:t>
    </dgm:pt>
    <dgm:pt modelId="{7A84C44B-3A36-4235-9E3D-D3B4FF52BF82}" type="pres">
      <dgm:prSet presAssocID="{E3D4EB03-2614-4E1F-B676-17AF8A20C383}" presName="hierRoot2" presStyleCnt="0">
        <dgm:presLayoutVars>
          <dgm:hierBranch val="init"/>
        </dgm:presLayoutVars>
      </dgm:prSet>
      <dgm:spPr/>
    </dgm:pt>
    <dgm:pt modelId="{F36DC4B9-3BBD-4EC5-85D2-4283778120CC}" type="pres">
      <dgm:prSet presAssocID="{E3D4EB03-2614-4E1F-B676-17AF8A20C383}" presName="rootComposite" presStyleCnt="0"/>
      <dgm:spPr/>
    </dgm:pt>
    <dgm:pt modelId="{9AF88D85-F567-4717-8FAD-E716F9C68075}" type="pres">
      <dgm:prSet presAssocID="{E3D4EB03-2614-4E1F-B676-17AF8A20C383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A5DEC71-9D7F-4A07-ACD0-DEC5623AFF55}" type="pres">
      <dgm:prSet presAssocID="{E3D4EB03-2614-4E1F-B676-17AF8A20C383}" presName="rootConnector" presStyleLbl="node2" presStyleIdx="2" presStyleCnt="3"/>
      <dgm:spPr/>
      <dgm:t>
        <a:bodyPr/>
        <a:lstStyle/>
        <a:p>
          <a:endParaRPr lang="ru-RU"/>
        </a:p>
      </dgm:t>
    </dgm:pt>
    <dgm:pt modelId="{5EB823EF-9298-499F-A02F-88D854858109}" type="pres">
      <dgm:prSet presAssocID="{E3D4EB03-2614-4E1F-B676-17AF8A20C383}" presName="hierChild4" presStyleCnt="0"/>
      <dgm:spPr/>
    </dgm:pt>
    <dgm:pt modelId="{62FA6241-1028-4B01-862D-794AC37B2812}" type="pres">
      <dgm:prSet presAssocID="{E3D4EB03-2614-4E1F-B676-17AF8A20C383}" presName="hierChild5" presStyleCnt="0"/>
      <dgm:spPr/>
    </dgm:pt>
    <dgm:pt modelId="{5795F341-DD2F-48AB-AB20-5276F29BAC95}" type="pres">
      <dgm:prSet presAssocID="{55546CB7-80C0-4017-82F8-61C043A6BF20}" presName="hierChild3" presStyleCnt="0"/>
      <dgm:spPr/>
    </dgm:pt>
  </dgm:ptLst>
  <dgm:cxnLst>
    <dgm:cxn modelId="{7682CA37-8E32-4210-9BDE-0409A4274369}" srcId="{55546CB7-80C0-4017-82F8-61C043A6BF20}" destId="{56525E29-C061-4DCC-83DC-244D7EA0136A}" srcOrd="1" destOrd="0" parTransId="{B9A71EFF-B47B-4741-BD07-E7577C0593CD}" sibTransId="{8149BD09-9D44-4ED5-96A1-531DAF455760}"/>
    <dgm:cxn modelId="{BD65EB4C-FC01-4F8E-B124-9E3466271C79}" type="presOf" srcId="{55546CB7-80C0-4017-82F8-61C043A6BF20}" destId="{54E0C09C-8A20-4BA7-A96D-E21840651DFF}" srcOrd="1" destOrd="0" presId="urn:microsoft.com/office/officeart/2005/8/layout/orgChart1"/>
    <dgm:cxn modelId="{E58B0CCA-C7E4-450E-8E8B-08A1C1B0D7E3}" srcId="{9437C171-1D07-45CC-BD4D-034E3CEEE1BE}" destId="{55546CB7-80C0-4017-82F8-61C043A6BF20}" srcOrd="0" destOrd="0" parTransId="{37777136-A9A0-4E7B-8E44-ED1D71635BE8}" sibTransId="{DD7919F1-7F6C-4924-9DD2-A76F28D7F773}"/>
    <dgm:cxn modelId="{4DD6692A-E694-4303-84B1-B019879D8E4A}" type="presOf" srcId="{FBE70DB6-1C8D-4066-83D4-6894109D43C5}" destId="{616B96B5-99C0-43AD-8E63-AB952F32E9D6}" srcOrd="0" destOrd="0" presId="urn:microsoft.com/office/officeart/2005/8/layout/orgChart1"/>
    <dgm:cxn modelId="{F2CC789E-F31A-4C16-9F73-028B60A6CAEB}" type="presOf" srcId="{E3D4EB03-2614-4E1F-B676-17AF8A20C383}" destId="{9AF88D85-F567-4717-8FAD-E716F9C68075}" srcOrd="0" destOrd="0" presId="urn:microsoft.com/office/officeart/2005/8/layout/orgChart1"/>
    <dgm:cxn modelId="{A7F4ED8A-2C93-49ED-8BFA-AD6511820F91}" type="presOf" srcId="{B9A71EFF-B47B-4741-BD07-E7577C0593CD}" destId="{D0CF485E-2E3C-4EE1-BD73-E1D15C0A1872}" srcOrd="0" destOrd="0" presId="urn:microsoft.com/office/officeart/2005/8/layout/orgChart1"/>
    <dgm:cxn modelId="{1F41ECF1-4437-4492-8185-3B2E86F4B04E}" type="presOf" srcId="{9437C171-1D07-45CC-BD4D-034E3CEEE1BE}" destId="{383576BB-03B1-4B2E-9FF2-F5986CB6068C}" srcOrd="0" destOrd="0" presId="urn:microsoft.com/office/officeart/2005/8/layout/orgChart1"/>
    <dgm:cxn modelId="{E1070869-7D8D-42C7-9C77-ADC5B9A9150A}" type="presOf" srcId="{55546CB7-80C0-4017-82F8-61C043A6BF20}" destId="{74381F1A-971D-47E2-98E6-CD86084D2133}" srcOrd="0" destOrd="0" presId="urn:microsoft.com/office/officeart/2005/8/layout/orgChart1"/>
    <dgm:cxn modelId="{6ADDCBFE-0A8E-4FBD-BD5A-D9B3EF77AE56}" type="presOf" srcId="{7392DCAC-1F60-4B4A-8E3A-CA49525E4389}" destId="{61B89644-FA06-4C70-B3C7-C651F00DABF8}" srcOrd="0" destOrd="0" presId="urn:microsoft.com/office/officeart/2005/8/layout/orgChart1"/>
    <dgm:cxn modelId="{1ACD1D8E-4A5F-4E23-B6A6-8EFF2031D192}" type="presOf" srcId="{56525E29-C061-4DCC-83DC-244D7EA0136A}" destId="{AEC60077-834A-473B-B3AC-F68FECE501DC}" srcOrd="0" destOrd="0" presId="urn:microsoft.com/office/officeart/2005/8/layout/orgChart1"/>
    <dgm:cxn modelId="{1C11952F-B9F7-4E9E-99E5-B1094680F69B}" srcId="{55546CB7-80C0-4017-82F8-61C043A6BF20}" destId="{E3D4EB03-2614-4E1F-B676-17AF8A20C383}" srcOrd="2" destOrd="0" parTransId="{7392DCAC-1F60-4B4A-8E3A-CA49525E4389}" sibTransId="{0106E3F2-88B4-4E4C-990B-9B461761A08F}"/>
    <dgm:cxn modelId="{81473BF7-2C06-4EE2-A903-0B05E94A8C5C}" srcId="{55546CB7-80C0-4017-82F8-61C043A6BF20}" destId="{FBE70DB6-1C8D-4066-83D4-6894109D43C5}" srcOrd="0" destOrd="0" parTransId="{33FDB906-DF1F-44C2-89A3-8FA217D803DC}" sibTransId="{BFC1DCBD-C401-469E-A580-C577ADF41390}"/>
    <dgm:cxn modelId="{23C6E002-F335-43FA-A4EE-F230419F499C}" type="presOf" srcId="{E3D4EB03-2614-4E1F-B676-17AF8A20C383}" destId="{4A5DEC71-9D7F-4A07-ACD0-DEC5623AFF55}" srcOrd="1" destOrd="0" presId="urn:microsoft.com/office/officeart/2005/8/layout/orgChart1"/>
    <dgm:cxn modelId="{2A3310B2-419E-4AD6-8476-19ED3418A75C}" type="presOf" srcId="{33FDB906-DF1F-44C2-89A3-8FA217D803DC}" destId="{B8E3AB18-F9E1-4655-935B-DFC1FD6FDCBE}" srcOrd="0" destOrd="0" presId="urn:microsoft.com/office/officeart/2005/8/layout/orgChart1"/>
    <dgm:cxn modelId="{0A17FA0B-5079-4F0E-9FDC-F97DBE0ED217}" type="presOf" srcId="{FBE70DB6-1C8D-4066-83D4-6894109D43C5}" destId="{6A637D9E-865A-4B27-9DC4-0AA7FAB324C3}" srcOrd="1" destOrd="0" presId="urn:microsoft.com/office/officeart/2005/8/layout/orgChart1"/>
    <dgm:cxn modelId="{8F5D6FD3-9E5A-4182-AB0E-723657FE4BAD}" type="presOf" srcId="{56525E29-C061-4DCC-83DC-244D7EA0136A}" destId="{C52E7A7E-802B-4301-A7C9-9119C28CB7C6}" srcOrd="1" destOrd="0" presId="urn:microsoft.com/office/officeart/2005/8/layout/orgChart1"/>
    <dgm:cxn modelId="{138DF09C-8043-41C0-9A1D-10EC3F36A491}" type="presParOf" srcId="{383576BB-03B1-4B2E-9FF2-F5986CB6068C}" destId="{8E8E6A1C-A96E-4341-80D0-3D0C3BAEAAF1}" srcOrd="0" destOrd="0" presId="urn:microsoft.com/office/officeart/2005/8/layout/orgChart1"/>
    <dgm:cxn modelId="{4C6BE2B7-1AF4-4B42-A0D5-C9C8E9990011}" type="presParOf" srcId="{8E8E6A1C-A96E-4341-80D0-3D0C3BAEAAF1}" destId="{1BB88313-6D51-4882-B3C7-124ACC3EDF2B}" srcOrd="0" destOrd="0" presId="urn:microsoft.com/office/officeart/2005/8/layout/orgChart1"/>
    <dgm:cxn modelId="{997A976F-A72E-4D9C-9927-7DF7D43FCDC7}" type="presParOf" srcId="{1BB88313-6D51-4882-B3C7-124ACC3EDF2B}" destId="{74381F1A-971D-47E2-98E6-CD86084D2133}" srcOrd="0" destOrd="0" presId="urn:microsoft.com/office/officeart/2005/8/layout/orgChart1"/>
    <dgm:cxn modelId="{D44E2515-22F1-4234-A1DF-AB34CADA0AC5}" type="presParOf" srcId="{1BB88313-6D51-4882-B3C7-124ACC3EDF2B}" destId="{54E0C09C-8A20-4BA7-A96D-E21840651DFF}" srcOrd="1" destOrd="0" presId="urn:microsoft.com/office/officeart/2005/8/layout/orgChart1"/>
    <dgm:cxn modelId="{8C2A4EED-3AC9-4C59-B5E0-E80E0B88C69C}" type="presParOf" srcId="{8E8E6A1C-A96E-4341-80D0-3D0C3BAEAAF1}" destId="{C4F9F311-B36B-4CBD-A8F6-ABBF2E59B8A9}" srcOrd="1" destOrd="0" presId="urn:microsoft.com/office/officeart/2005/8/layout/orgChart1"/>
    <dgm:cxn modelId="{D8C2A0FB-A5A6-4899-975D-8AF7788FC8CB}" type="presParOf" srcId="{C4F9F311-B36B-4CBD-A8F6-ABBF2E59B8A9}" destId="{B8E3AB18-F9E1-4655-935B-DFC1FD6FDCBE}" srcOrd="0" destOrd="0" presId="urn:microsoft.com/office/officeart/2005/8/layout/orgChart1"/>
    <dgm:cxn modelId="{902A8EBB-A87C-492D-B0AE-6613FCAE0091}" type="presParOf" srcId="{C4F9F311-B36B-4CBD-A8F6-ABBF2E59B8A9}" destId="{1A019606-E57B-4481-842E-0DC64CCE2C3D}" srcOrd="1" destOrd="0" presId="urn:microsoft.com/office/officeart/2005/8/layout/orgChart1"/>
    <dgm:cxn modelId="{D589BD2C-78AE-4708-AC5A-E48A33C24DE1}" type="presParOf" srcId="{1A019606-E57B-4481-842E-0DC64CCE2C3D}" destId="{B55D0693-CB61-4D1C-AC89-27FB5E985897}" srcOrd="0" destOrd="0" presId="urn:microsoft.com/office/officeart/2005/8/layout/orgChart1"/>
    <dgm:cxn modelId="{920F7E42-1EF1-4F3E-B0E2-35FABDA96E8B}" type="presParOf" srcId="{B55D0693-CB61-4D1C-AC89-27FB5E985897}" destId="{616B96B5-99C0-43AD-8E63-AB952F32E9D6}" srcOrd="0" destOrd="0" presId="urn:microsoft.com/office/officeart/2005/8/layout/orgChart1"/>
    <dgm:cxn modelId="{4ECEB559-DC7D-4980-BE4D-293153334AEF}" type="presParOf" srcId="{B55D0693-CB61-4D1C-AC89-27FB5E985897}" destId="{6A637D9E-865A-4B27-9DC4-0AA7FAB324C3}" srcOrd="1" destOrd="0" presId="urn:microsoft.com/office/officeart/2005/8/layout/orgChart1"/>
    <dgm:cxn modelId="{26417EF5-7BDC-423A-8FF6-662DB30AF952}" type="presParOf" srcId="{1A019606-E57B-4481-842E-0DC64CCE2C3D}" destId="{C0D95926-EC9D-4912-8F65-B3136DEA2C7C}" srcOrd="1" destOrd="0" presId="urn:microsoft.com/office/officeart/2005/8/layout/orgChart1"/>
    <dgm:cxn modelId="{896EB85C-E82C-437A-B289-288416D571A6}" type="presParOf" srcId="{1A019606-E57B-4481-842E-0DC64CCE2C3D}" destId="{3C92F1B5-ED89-43B1-9934-1F199601F4E8}" srcOrd="2" destOrd="0" presId="urn:microsoft.com/office/officeart/2005/8/layout/orgChart1"/>
    <dgm:cxn modelId="{567A1A1C-DD71-40BA-9486-D7CC2EB8735F}" type="presParOf" srcId="{C4F9F311-B36B-4CBD-A8F6-ABBF2E59B8A9}" destId="{D0CF485E-2E3C-4EE1-BD73-E1D15C0A1872}" srcOrd="2" destOrd="0" presId="urn:microsoft.com/office/officeart/2005/8/layout/orgChart1"/>
    <dgm:cxn modelId="{BF933249-850B-4F12-AFFE-E25FBD9EF4F0}" type="presParOf" srcId="{C4F9F311-B36B-4CBD-A8F6-ABBF2E59B8A9}" destId="{F50BE556-0D75-432A-B47D-F5A2BEE3B767}" srcOrd="3" destOrd="0" presId="urn:microsoft.com/office/officeart/2005/8/layout/orgChart1"/>
    <dgm:cxn modelId="{86747BBD-FFA3-411F-B280-14E96EDEB620}" type="presParOf" srcId="{F50BE556-0D75-432A-B47D-F5A2BEE3B767}" destId="{750AC8CF-CAD4-460C-8E37-CF1BB0B7C749}" srcOrd="0" destOrd="0" presId="urn:microsoft.com/office/officeart/2005/8/layout/orgChart1"/>
    <dgm:cxn modelId="{B0540B6D-B0D6-47E9-BCC7-6D7ED0EC632F}" type="presParOf" srcId="{750AC8CF-CAD4-460C-8E37-CF1BB0B7C749}" destId="{AEC60077-834A-473B-B3AC-F68FECE501DC}" srcOrd="0" destOrd="0" presId="urn:microsoft.com/office/officeart/2005/8/layout/orgChart1"/>
    <dgm:cxn modelId="{8A8D9851-DD12-45E8-A6F1-59BD34579873}" type="presParOf" srcId="{750AC8CF-CAD4-460C-8E37-CF1BB0B7C749}" destId="{C52E7A7E-802B-4301-A7C9-9119C28CB7C6}" srcOrd="1" destOrd="0" presId="urn:microsoft.com/office/officeart/2005/8/layout/orgChart1"/>
    <dgm:cxn modelId="{3ABC5D46-E52A-4EB4-A4EA-1D93B4B3E22A}" type="presParOf" srcId="{F50BE556-0D75-432A-B47D-F5A2BEE3B767}" destId="{79060895-0FC6-49B5-870B-41D32A188AC6}" srcOrd="1" destOrd="0" presId="urn:microsoft.com/office/officeart/2005/8/layout/orgChart1"/>
    <dgm:cxn modelId="{81BDCFB1-BD91-460B-9344-9FA39882E101}" type="presParOf" srcId="{F50BE556-0D75-432A-B47D-F5A2BEE3B767}" destId="{13444186-9296-4DF2-8CD2-653549C0EDEA}" srcOrd="2" destOrd="0" presId="urn:microsoft.com/office/officeart/2005/8/layout/orgChart1"/>
    <dgm:cxn modelId="{EAA1D26B-9B36-4351-82FD-C751593B69C5}" type="presParOf" srcId="{C4F9F311-B36B-4CBD-A8F6-ABBF2E59B8A9}" destId="{61B89644-FA06-4C70-B3C7-C651F00DABF8}" srcOrd="4" destOrd="0" presId="urn:microsoft.com/office/officeart/2005/8/layout/orgChart1"/>
    <dgm:cxn modelId="{5A441E15-3BC2-441C-9761-5B0E15C9EB16}" type="presParOf" srcId="{C4F9F311-B36B-4CBD-A8F6-ABBF2E59B8A9}" destId="{7A84C44B-3A36-4235-9E3D-D3B4FF52BF82}" srcOrd="5" destOrd="0" presId="urn:microsoft.com/office/officeart/2005/8/layout/orgChart1"/>
    <dgm:cxn modelId="{D1D76BCB-DB6A-4258-9656-B7F84B4A40B8}" type="presParOf" srcId="{7A84C44B-3A36-4235-9E3D-D3B4FF52BF82}" destId="{F36DC4B9-3BBD-4EC5-85D2-4283778120CC}" srcOrd="0" destOrd="0" presId="urn:microsoft.com/office/officeart/2005/8/layout/orgChart1"/>
    <dgm:cxn modelId="{EC7D655B-6303-4F73-B249-9614974F3D42}" type="presParOf" srcId="{F36DC4B9-3BBD-4EC5-85D2-4283778120CC}" destId="{9AF88D85-F567-4717-8FAD-E716F9C68075}" srcOrd="0" destOrd="0" presId="urn:microsoft.com/office/officeart/2005/8/layout/orgChart1"/>
    <dgm:cxn modelId="{46EDC6A3-EE75-4242-ADB2-BEE8AC245595}" type="presParOf" srcId="{F36DC4B9-3BBD-4EC5-85D2-4283778120CC}" destId="{4A5DEC71-9D7F-4A07-ACD0-DEC5623AFF55}" srcOrd="1" destOrd="0" presId="urn:microsoft.com/office/officeart/2005/8/layout/orgChart1"/>
    <dgm:cxn modelId="{5E741D0A-E257-49E1-B1DA-D9722BCFA449}" type="presParOf" srcId="{7A84C44B-3A36-4235-9E3D-D3B4FF52BF82}" destId="{5EB823EF-9298-499F-A02F-88D854858109}" srcOrd="1" destOrd="0" presId="urn:microsoft.com/office/officeart/2005/8/layout/orgChart1"/>
    <dgm:cxn modelId="{9FAE2C87-A6AC-4694-9777-DD35B6251FA5}" type="presParOf" srcId="{7A84C44B-3A36-4235-9E3D-D3B4FF52BF82}" destId="{62FA6241-1028-4B01-862D-794AC37B2812}" srcOrd="2" destOrd="0" presId="urn:microsoft.com/office/officeart/2005/8/layout/orgChart1"/>
    <dgm:cxn modelId="{85397B77-4FEA-4196-AE80-EA19DB1A0798}" type="presParOf" srcId="{8E8E6A1C-A96E-4341-80D0-3D0C3BAEAAF1}" destId="{5795F341-DD2F-48AB-AB20-5276F29BAC9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B89644-FA06-4C70-B3C7-C651F00DABF8}">
      <dsp:nvSpPr>
        <dsp:cNvPr id="0" name=""/>
        <dsp:cNvSpPr/>
      </dsp:nvSpPr>
      <dsp:spPr>
        <a:xfrm>
          <a:off x="4473575" y="1823224"/>
          <a:ext cx="3165087" cy="5493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656"/>
              </a:lnTo>
              <a:lnTo>
                <a:pt x="3165087" y="274656"/>
              </a:lnTo>
              <a:lnTo>
                <a:pt x="3165087" y="54931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CF485E-2E3C-4EE1-BD73-E1D15C0A1872}">
      <dsp:nvSpPr>
        <dsp:cNvPr id="0" name=""/>
        <dsp:cNvSpPr/>
      </dsp:nvSpPr>
      <dsp:spPr>
        <a:xfrm>
          <a:off x="4427855" y="1823224"/>
          <a:ext cx="91440" cy="5493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931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E3AB18-F9E1-4655-935B-DFC1FD6FDCBE}">
      <dsp:nvSpPr>
        <dsp:cNvPr id="0" name=""/>
        <dsp:cNvSpPr/>
      </dsp:nvSpPr>
      <dsp:spPr>
        <a:xfrm>
          <a:off x="1308487" y="1823224"/>
          <a:ext cx="3165087" cy="549312"/>
        </a:xfrm>
        <a:custGeom>
          <a:avLst/>
          <a:gdLst/>
          <a:ahLst/>
          <a:cxnLst/>
          <a:rect l="0" t="0" r="0" b="0"/>
          <a:pathLst>
            <a:path>
              <a:moveTo>
                <a:pt x="3165087" y="0"/>
              </a:moveTo>
              <a:lnTo>
                <a:pt x="3165087" y="274656"/>
              </a:lnTo>
              <a:lnTo>
                <a:pt x="0" y="274656"/>
              </a:lnTo>
              <a:lnTo>
                <a:pt x="0" y="54931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381F1A-971D-47E2-98E6-CD86084D2133}">
      <dsp:nvSpPr>
        <dsp:cNvPr id="0" name=""/>
        <dsp:cNvSpPr/>
      </dsp:nvSpPr>
      <dsp:spPr>
        <a:xfrm>
          <a:off x="2260185" y="515337"/>
          <a:ext cx="4426779" cy="13078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целей, стандартов и  норм в образовании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60185" y="515337"/>
        <a:ext cx="4426779" cy="1307887"/>
      </dsp:txXfrm>
    </dsp:sp>
    <dsp:sp modelId="{616B96B5-99C0-43AD-8E63-AB952F32E9D6}">
      <dsp:nvSpPr>
        <dsp:cNvPr id="0" name=""/>
        <dsp:cNvSpPr/>
      </dsp:nvSpPr>
      <dsp:spPr>
        <a:xfrm>
          <a:off x="600" y="2372537"/>
          <a:ext cx="2615774" cy="13078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условий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0" y="2372537"/>
        <a:ext cx="2615774" cy="1307887"/>
      </dsp:txXfrm>
    </dsp:sp>
    <dsp:sp modelId="{AEC60077-834A-473B-B3AC-F68FECE501DC}">
      <dsp:nvSpPr>
        <dsp:cNvPr id="0" name=""/>
        <dsp:cNvSpPr/>
      </dsp:nvSpPr>
      <dsp:spPr>
        <a:xfrm>
          <a:off x="3165687" y="2372537"/>
          <a:ext cx="2615774" cy="13078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процесса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65687" y="2372537"/>
        <a:ext cx="2615774" cy="1307887"/>
      </dsp:txXfrm>
    </dsp:sp>
    <dsp:sp modelId="{9AF88D85-F567-4717-8FAD-E716F9C68075}">
      <dsp:nvSpPr>
        <dsp:cNvPr id="0" name=""/>
        <dsp:cNvSpPr/>
      </dsp:nvSpPr>
      <dsp:spPr>
        <a:xfrm>
          <a:off x="6330774" y="2372537"/>
          <a:ext cx="2615774" cy="13078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результата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30774" y="2372537"/>
        <a:ext cx="2615774" cy="13078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33331" y="222069"/>
            <a:ext cx="9082645" cy="3814354"/>
          </a:xfrm>
        </p:spPr>
        <p:txBody>
          <a:bodyPr/>
          <a:lstStyle/>
          <a:p>
            <a:pPr algn="r"/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Павлова Ольга Владимировна</a:t>
            </a:r>
            <a: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 </a:t>
            </a:r>
            <a: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ГАПОУ «Самарский металлургический колледж»</a:t>
            </a:r>
            <a:b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Самара</a:t>
            </a:r>
            <a:b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b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alt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разработки ОС для оценки итоговых образовательных результатов (ЗН,У,ПК)</a:t>
            </a:r>
            <a:br>
              <a:rPr lang="ru-RU" alt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2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ФОС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 для текущего контроля успеваемости обучающихся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 для промежуточной аттестации обучающихся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 для Государственной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итоговой аттестации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100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ОС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Пояснительная записка</a:t>
            </a: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Паспорт  ОС</a:t>
            </a: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Инструментарий оценки (пакет для обучающегося и для эксперта)</a:t>
            </a: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Приложения </a:t>
            </a: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None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- Условия положительного/отрицательного             </a:t>
            </a: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None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заключения по результатам оценки</a:t>
            </a: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None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- Инструкции для  участников процедуры оценивания</a:t>
            </a: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None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-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816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b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паспорта оценочного средства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711234"/>
            <a:ext cx="8946541" cy="4537165"/>
          </a:xfrm>
        </p:spPr>
        <p:txBody>
          <a:bodyPr/>
          <a:lstStyle/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ru-RU" altLang="ru-RU" dirty="0" smtClean="0"/>
              <a:t> </a:t>
            </a:r>
            <a:endParaRPr lang="ru-RU" alt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3077" y="2996741"/>
            <a:ext cx="4840644" cy="536494"/>
          </a:xfrm>
          <a:prstGeom prst="rect">
            <a:avLst/>
          </a:prstGeom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787607" y="1970465"/>
            <a:ext cx="5975350" cy="792162"/>
          </a:xfrm>
          <a:prstGeom prst="rect">
            <a:avLst/>
          </a:prstGeom>
          <a:solidFill>
            <a:srgbClr val="99CCCC"/>
          </a:solidFill>
          <a:ln w="9525">
            <a:solidFill>
              <a:srgbClr val="3366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ПРЕДМЕТЫ ОЦЕНИВАНИЯ-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ОБРАЗОВАТЕЛЬНЫЕ РЕЗУЛЬТЫ </a:t>
            </a: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5297624" y="2792511"/>
            <a:ext cx="485775" cy="1444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99CCCC"/>
          </a:solidFill>
          <a:ln w="9525">
            <a:solidFill>
              <a:srgbClr val="3366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1" i="0" u="none" strike="noStrike" kern="0" cap="none" spc="0" normalizeH="0" baseline="0" noProof="0" smtClean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5297623" y="3593003"/>
            <a:ext cx="485775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99CCCC"/>
          </a:solidFill>
          <a:ln w="9525">
            <a:solidFill>
              <a:srgbClr val="3366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3363077" y="3868590"/>
            <a:ext cx="4824413" cy="576262"/>
          </a:xfrm>
          <a:prstGeom prst="rect">
            <a:avLst/>
          </a:prstGeom>
          <a:solidFill>
            <a:srgbClr val="99CCCC"/>
          </a:solidFill>
          <a:ln w="9525">
            <a:solidFill>
              <a:srgbClr val="3366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ПОКАЗАТЕЛИ СФОРМИРОВАННОСТИ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ОБРАЗОВАТЕЛЬНЫХ РЕЗУЛЬТАТОВ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363076" y="4841800"/>
            <a:ext cx="4824413" cy="504825"/>
          </a:xfrm>
          <a:prstGeom prst="rect">
            <a:avLst/>
          </a:prstGeom>
          <a:solidFill>
            <a:srgbClr val="99CCCC"/>
          </a:solidFill>
          <a:ln w="9525">
            <a:solidFill>
              <a:srgbClr val="3366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КРИТЕРИИ ОЦЕНКИ ПОКАЗАТЕЛЕЙ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290052" y="5618338"/>
            <a:ext cx="4897437" cy="504825"/>
          </a:xfrm>
          <a:prstGeom prst="rect">
            <a:avLst/>
          </a:prstGeom>
          <a:solidFill>
            <a:srgbClr val="99CCCC"/>
          </a:solidFill>
          <a:ln w="9525">
            <a:solidFill>
              <a:srgbClr val="3366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ИНСТРУМЕНТ ОЦЕНКИ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(ФОРМЫ И МЕТОДЫ)</a:t>
            </a: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5299122" y="4537990"/>
            <a:ext cx="485775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99CCCC"/>
          </a:solidFill>
          <a:ln w="9525">
            <a:solidFill>
              <a:srgbClr val="3366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5297623" y="5374531"/>
            <a:ext cx="485775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99CCCC"/>
          </a:solidFill>
          <a:ln w="9525">
            <a:solidFill>
              <a:srgbClr val="3366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3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585088"/>
          </a:xfrm>
        </p:spPr>
        <p:txBody>
          <a:bodyPr/>
          <a:lstStyle/>
          <a:p>
            <a:pPr marL="342900" lvl="0" indent="-342900" algn="ctr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defRPr/>
            </a:pPr>
            <a:r>
              <a:rPr lang="ru-RU" alt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 структуры  </a:t>
            </a:r>
            <a:r>
              <a:rPr lang="ru-RU" altLang="ru-RU" sz="320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паспорта ОС</a:t>
            </a:r>
            <a:br>
              <a:rPr lang="ru-RU" altLang="ru-RU" sz="320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1.Наименование  </a:t>
            </a:r>
            <a:r>
              <a:rPr lang="ru-RU" altLang="ru-RU" sz="1800" kern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специальности /профессии</a:t>
            </a:r>
            <a:br>
              <a:rPr lang="ru-RU" altLang="ru-RU" sz="1800" kern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altLang="ru-RU" sz="1800" kern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Наименование учебной дисциплины /МДК/ПМ</a:t>
            </a:r>
            <a:br>
              <a:rPr lang="ru-RU" altLang="ru-RU" sz="1800" kern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altLang="ru-RU" sz="1800" kern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Вид оценивания</a:t>
            </a:r>
            <a:br>
              <a:rPr lang="ru-RU" altLang="ru-RU" sz="1800" kern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altLang="ru-RU" sz="1800" kern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4.Образовательные результаты, предъявляемые к оценке, показатели, критерии и инструменты их оценки</a:t>
            </a:r>
            <a:br>
              <a:rPr lang="ru-RU" altLang="ru-RU" sz="1800" kern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5024835"/>
              </p:ext>
            </p:extLst>
          </p:nvPr>
        </p:nvGraphicFramePr>
        <p:xfrm>
          <a:off x="1220879" y="2129536"/>
          <a:ext cx="8947150" cy="4357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9430">
                  <a:extLst>
                    <a:ext uri="{9D8B030D-6E8A-4147-A177-3AD203B41FA5}">
                      <a16:colId xmlns:a16="http://schemas.microsoft.com/office/drawing/2014/main" xmlns="" val="1342799182"/>
                    </a:ext>
                  </a:extLst>
                </a:gridCol>
                <a:gridCol w="1789430">
                  <a:extLst>
                    <a:ext uri="{9D8B030D-6E8A-4147-A177-3AD203B41FA5}">
                      <a16:colId xmlns:a16="http://schemas.microsoft.com/office/drawing/2014/main" xmlns="" val="2814581406"/>
                    </a:ext>
                  </a:extLst>
                </a:gridCol>
                <a:gridCol w="1789430">
                  <a:extLst>
                    <a:ext uri="{9D8B030D-6E8A-4147-A177-3AD203B41FA5}">
                      <a16:colId xmlns:a16="http://schemas.microsoft.com/office/drawing/2014/main" xmlns="" val="2450247124"/>
                    </a:ext>
                  </a:extLst>
                </a:gridCol>
                <a:gridCol w="1789430">
                  <a:extLst>
                    <a:ext uri="{9D8B030D-6E8A-4147-A177-3AD203B41FA5}">
                      <a16:colId xmlns:a16="http://schemas.microsoft.com/office/drawing/2014/main" xmlns="" val="4264075486"/>
                    </a:ext>
                  </a:extLst>
                </a:gridCol>
                <a:gridCol w="1789430">
                  <a:extLst>
                    <a:ext uri="{9D8B030D-6E8A-4147-A177-3AD203B41FA5}">
                      <a16:colId xmlns:a16="http://schemas.microsoft.com/office/drawing/2014/main" xmlns="" val="14673103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6666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Предмет оценивания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6666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(перечень ОР: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6666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ПК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6666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Знания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6666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Умения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6666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Опыт практической деятельности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6666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 соответствии с ФГОС)</a:t>
                      </a:r>
                    </a:p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 (ы)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оценивания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оценки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оценки показателей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Инструмент 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(теоретическое задание/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практическое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задание)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/>
                </a:tc>
                <a:extLst>
                  <a:ext uri="{0D108BD9-81ED-4DB2-BD59-A6C34878D82A}">
                    <a16:rowId xmlns:a16="http://schemas.microsoft.com/office/drawing/2014/main" xmlns="" val="632507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178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65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9882" y="2307643"/>
            <a:ext cx="9404723" cy="1898597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ОЦЕНОЧНОГО СРЕДСТВА ДЛЯ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  ПК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42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822960"/>
            <a:ext cx="8946541" cy="54254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altLang="ru-RU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Предметы оценивания- </a:t>
            </a:r>
            <a:r>
              <a:rPr lang="ru-RU" altLang="ru-RU" sz="32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200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результаты , подлежащие оценке:</a:t>
            </a:r>
            <a:br>
              <a:rPr lang="ru-RU" altLang="ru-RU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профессиональные </a:t>
            </a:r>
            <a:r>
              <a:rPr lang="ru-RU" altLang="ru-RU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</a:t>
            </a:r>
            <a:br>
              <a:rPr lang="ru-RU" altLang="ru-RU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и(или)</a:t>
            </a:r>
            <a:br>
              <a:rPr lang="ru-RU" altLang="ru-RU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субкомпетенции</a:t>
            </a:r>
            <a:r>
              <a:rPr lang="ru-RU" altLang="ru-RU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66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kern="0" dirty="0">
                <a:solidFill>
                  <a:schemeClr val="tx1"/>
                </a:solidFill>
                <a:latin typeface="Arial"/>
              </a:rPr>
              <a:t>Образовательные результаты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r>
              <a:rPr lang="ru-RU" altLang="ru-RU" sz="2800" b="1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ПРОФЕССИОНАЛЬНЫЕ КОМПЕТЕНЦИИ </a:t>
            </a:r>
            <a:r>
              <a:rPr lang="ru-RU" altLang="ru-RU" sz="28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образовательный результат, выражающийся в способности действовать на основе имеющихся умений, знаний и практического опыта в определенной области профессиональной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480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4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Профессиональные компетенции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None/>
            </a:pPr>
            <a:r>
              <a:rPr lang="ru-RU" altLang="ru-RU" sz="2800" b="1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Особенности образовательного результата:</a:t>
            </a:r>
            <a:endParaRPr lang="ru-RU" altLang="ru-RU" sz="2800" kern="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r>
              <a:rPr lang="ru-RU" altLang="ru-RU" sz="28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ПК – это деятельность, у которой есть цель и выход на конечный результат (продукт,  завершенный процесс</a:t>
            </a:r>
            <a:r>
              <a:rPr lang="en-US" altLang="ru-RU" sz="28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altLang="ru-RU" sz="28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…). 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r>
              <a:rPr lang="ru-RU" altLang="ru-RU" sz="28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Умение – деятельность с выходом на промежуточный результат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490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Субкомпетенция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r>
              <a:rPr lang="ru-RU" altLang="ru-RU" sz="28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Если содержание ПК многоаспектно и сложно, а следовательно  ПК не может  быть сформирована и диагностирована в рамках  одной трудовой ситуации, ее можно разбить на составляющие – </a:t>
            </a:r>
            <a:r>
              <a:rPr lang="ru-RU" altLang="ru-RU" sz="2800" b="1" i="1" kern="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субкомпетенции</a:t>
            </a:r>
            <a:endParaRPr lang="ru-RU" altLang="ru-RU" sz="2800" b="1" i="1" kern="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943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Субкомпетенция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None/>
              <a:defRPr/>
            </a:pPr>
            <a:r>
              <a:rPr lang="ru-RU" sz="28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составляющая (компонент) компетенции, сохраняющая все ее свойства, соотносимые с деятельностью человека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605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57625"/>
          </a:xfrm>
        </p:spPr>
        <p:txBody>
          <a:bodyPr/>
          <a:lstStyle/>
          <a:p>
            <a:pPr algn="ctr"/>
            <a:r>
              <a:rPr lang="ru-RU" altLang="ru-RU" sz="3200" dirty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Нормативная база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227910"/>
            <a:ext cx="8946541" cy="502049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Об образовании в РФ от 29.12.2012 № 273-ФЗ</a:t>
            </a:r>
          </a:p>
          <a:p>
            <a:pPr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РФ от 14.06.2013 №464 Об утверждении Порядка организации и осуществления образовательной деятельности по ОП СПО</a:t>
            </a:r>
          </a:p>
          <a:p>
            <a:pPr algn="just"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РФ от 18 апреля 2013 г. № 291 Об утверждении Положения о практике обучающихся, осваивающих  ОПОП СПО</a:t>
            </a:r>
          </a:p>
          <a:p>
            <a:pPr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СПО по отдельным специальностям и профессиям</a:t>
            </a:r>
          </a:p>
          <a:p>
            <a:pPr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РФ от 20.10.2010 N 12-696</a:t>
            </a:r>
            <a:b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разъяснениях по формированию учебного плана ОПОП НПО/СПО (рекомендации)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105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6002"/>
          </a:xfrm>
        </p:spPr>
        <p:txBody>
          <a:bodyPr/>
          <a:lstStyle/>
          <a:p>
            <a:pPr algn="ctr"/>
            <a:r>
              <a:rPr lang="ru-RU" alt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6299411"/>
              </p:ext>
            </p:extLst>
          </p:nvPr>
        </p:nvGraphicFramePr>
        <p:xfrm>
          <a:off x="1103684" y="1932940"/>
          <a:ext cx="8947150" cy="4350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575">
                  <a:extLst>
                    <a:ext uri="{9D8B030D-6E8A-4147-A177-3AD203B41FA5}">
                      <a16:colId xmlns:a16="http://schemas.microsoft.com/office/drawing/2014/main" xmlns="" val="2212610074"/>
                    </a:ext>
                  </a:extLst>
                </a:gridCol>
                <a:gridCol w="4473575">
                  <a:extLst>
                    <a:ext uri="{9D8B030D-6E8A-4147-A177-3AD203B41FA5}">
                      <a16:colId xmlns:a16="http://schemas.microsoft.com/office/drawing/2014/main" xmlns="" val="599832273"/>
                    </a:ext>
                  </a:extLst>
                </a:gridCol>
              </a:tblGrid>
              <a:tr h="217514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6666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+mn-cs"/>
                        </a:rPr>
                        <a:t>ПК 2.4.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+mn-cs"/>
                        </a:rPr>
                        <a:t>Применять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+mn-cs"/>
                        </a:rPr>
                        <a:t> классические и современные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+mn-cs"/>
                        </a:rPr>
                        <a:t>методы преподавания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+mn-cs"/>
                        </a:rPr>
                        <a:t>анализировать особенности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+mn-cs"/>
                        </a:rPr>
                        <a:t>отечественных и зарубежных хореографических школ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6666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6666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6666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6666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6666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6666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+mn-cs"/>
                        </a:rPr>
                        <a:t>СК 2.4.1.Применять классические и современные методы преподавания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7764739"/>
                  </a:ext>
                </a:extLst>
              </a:tr>
              <a:tr h="21751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6666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+mn-cs"/>
                        </a:rPr>
                        <a:t>СК 2.4.2. Анализировать особенности отечественных и зарубежных хореографических школ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80583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202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09876"/>
          </a:xfrm>
        </p:spPr>
        <p:txBody>
          <a:bodyPr/>
          <a:lstStyle/>
          <a:p>
            <a:pPr algn="ctr"/>
            <a:r>
              <a:rPr 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4836538"/>
              </p:ext>
            </p:extLst>
          </p:nvPr>
        </p:nvGraphicFramePr>
        <p:xfrm>
          <a:off x="1103313" y="1463040"/>
          <a:ext cx="8947150" cy="4064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575">
                  <a:extLst>
                    <a:ext uri="{9D8B030D-6E8A-4147-A177-3AD203B41FA5}">
                      <a16:colId xmlns:a16="http://schemas.microsoft.com/office/drawing/2014/main" xmlns="" val="2030302817"/>
                    </a:ext>
                  </a:extLst>
                </a:gridCol>
                <a:gridCol w="4473575">
                  <a:extLst>
                    <a:ext uri="{9D8B030D-6E8A-4147-A177-3AD203B41FA5}">
                      <a16:colId xmlns:a16="http://schemas.microsoft.com/office/drawing/2014/main" xmlns="" val="195335305"/>
                    </a:ext>
                  </a:extLst>
                </a:gridCol>
              </a:tblGrid>
              <a:tr h="224607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ПК 2.1. Организовывать</a:t>
                      </a:r>
                      <a:r>
                        <a:rPr lang="ru-RU" sz="24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выполнять подготовительные работы на строительной площадке</a:t>
                      </a:r>
                      <a:endParaRPr lang="ru-RU" sz="24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 2.1.1 Организовывать</a:t>
                      </a:r>
                      <a:r>
                        <a:rPr lang="ru-RU" sz="24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подготовительные работы на строительной площадке</a:t>
                      </a:r>
                      <a:endParaRPr lang="ru-RU" sz="24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25" marB="45725"/>
                </a:tc>
                <a:extLst>
                  <a:ext uri="{0D108BD9-81ED-4DB2-BD59-A6C34878D82A}">
                    <a16:rowId xmlns:a16="http://schemas.microsoft.com/office/drawing/2014/main" xmlns="" val="3961756053"/>
                  </a:ext>
                </a:extLst>
              </a:tr>
              <a:tr h="1818258"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 2.1.2   Выполнять </a:t>
                      </a:r>
                      <a:r>
                        <a:rPr lang="ru-RU" sz="2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подготовительные работы на строительной площадке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25" marB="45725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12845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120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44562"/>
          </a:xfrm>
        </p:spPr>
        <p:txBody>
          <a:bodyPr/>
          <a:lstStyle/>
          <a:p>
            <a:pPr algn="ctr"/>
            <a:r>
              <a:rPr lang="ru-RU" alt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ОЦЕНКИ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None/>
            </a:pPr>
            <a:r>
              <a:rPr lang="ru-RU" altLang="ru-RU" sz="28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определенный признак (характерная особенность) образовательного результата, который подвергается оцениванию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177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14379"/>
          </a:xfrm>
        </p:spPr>
        <p:txBody>
          <a:bodyPr/>
          <a:lstStyle/>
          <a:p>
            <a:pPr algn="ctr"/>
            <a:r>
              <a:rPr lang="ru-RU" alt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оценки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6029738"/>
              </p:ext>
            </p:extLst>
          </p:nvPr>
        </p:nvGraphicFramePr>
        <p:xfrm>
          <a:off x="1103313" y="1515291"/>
          <a:ext cx="8947150" cy="465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575">
                  <a:extLst>
                    <a:ext uri="{9D8B030D-6E8A-4147-A177-3AD203B41FA5}">
                      <a16:colId xmlns:a16="http://schemas.microsoft.com/office/drawing/2014/main" xmlns="" val="125304383"/>
                    </a:ext>
                  </a:extLst>
                </a:gridCol>
                <a:gridCol w="4473575">
                  <a:extLst>
                    <a:ext uri="{9D8B030D-6E8A-4147-A177-3AD203B41FA5}">
                      <a16:colId xmlns:a16="http://schemas.microsoft.com/office/drawing/2014/main" xmlns="" val="2256415337"/>
                    </a:ext>
                  </a:extLst>
                </a:gridCol>
              </a:tblGrid>
              <a:tr h="85084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 оценивания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(перечень ОР в соответствии с ФГОС)</a:t>
                      </a:r>
                    </a:p>
                  </a:txBody>
                  <a:tcPr marT="45612" marB="45612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 (ы)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оценки</a:t>
                      </a:r>
                    </a:p>
                  </a:txBody>
                  <a:tcPr marT="45612" marB="45612" horzOverflow="overflow"/>
                </a:tc>
                <a:extLst>
                  <a:ext uri="{0D108BD9-81ED-4DB2-BD59-A6C34878D82A}">
                    <a16:rowId xmlns:a16="http://schemas.microsoft.com/office/drawing/2014/main" xmlns="" val="3581371510"/>
                  </a:ext>
                </a:extLst>
              </a:tr>
              <a:tr h="3394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ПК</a:t>
                      </a:r>
                    </a:p>
                  </a:txBody>
                  <a:tcPr marT="45612" marB="45612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1.Продукт деятельности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2.Процесс деятельности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Объем и уровень профессионально-значимой информации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4.Комбинации позиций 1-3</a:t>
                      </a:r>
                    </a:p>
                  </a:txBody>
                  <a:tcPr marT="45612" marB="45612" horzOverflow="overflow"/>
                </a:tc>
                <a:extLst>
                  <a:ext uri="{0D108BD9-81ED-4DB2-BD59-A6C34878D82A}">
                    <a16:rowId xmlns:a16="http://schemas.microsoft.com/office/drawing/2014/main" xmlns="" val="3210025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894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70688"/>
          </a:xfrm>
        </p:spPr>
        <p:txBody>
          <a:bodyPr/>
          <a:lstStyle/>
          <a:p>
            <a:pPr algn="ctr"/>
            <a:r>
              <a:rPr lang="ru-RU" alt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1398069"/>
              </p:ext>
            </p:extLst>
          </p:nvPr>
        </p:nvGraphicFramePr>
        <p:xfrm>
          <a:off x="1103313" y="1489166"/>
          <a:ext cx="8947150" cy="4769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575">
                  <a:extLst>
                    <a:ext uri="{9D8B030D-6E8A-4147-A177-3AD203B41FA5}">
                      <a16:colId xmlns:a16="http://schemas.microsoft.com/office/drawing/2014/main" xmlns="" val="1271465538"/>
                    </a:ext>
                  </a:extLst>
                </a:gridCol>
                <a:gridCol w="4473575">
                  <a:extLst>
                    <a:ext uri="{9D8B030D-6E8A-4147-A177-3AD203B41FA5}">
                      <a16:colId xmlns:a16="http://schemas.microsoft.com/office/drawing/2014/main" xmlns="" val="600203953"/>
                    </a:ext>
                  </a:extLst>
                </a:gridCol>
              </a:tblGrid>
              <a:tr h="518427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ПК</a:t>
                      </a:r>
                      <a:endParaRPr lang="ru-RU" sz="2400" dirty="0">
                        <a:solidFill>
                          <a:schemeClr val="tx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1" marB="45711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 оценки</a:t>
                      </a:r>
                      <a:endParaRPr lang="ru-RU" sz="2400" dirty="0">
                        <a:solidFill>
                          <a:schemeClr val="tx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1" marB="45711"/>
                </a:tc>
                <a:extLst>
                  <a:ext uri="{0D108BD9-81ED-4DB2-BD59-A6C34878D82A}">
                    <a16:rowId xmlns:a16="http://schemas.microsoft.com/office/drawing/2014/main" xmlns="" val="3305328486"/>
                  </a:ext>
                </a:extLst>
              </a:tr>
              <a:tr h="4251249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1.Оформлять денежные и кассовые документы</a:t>
                      </a:r>
                    </a:p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2.Разрабатывать методические материалы</a:t>
                      </a:r>
                      <a:r>
                        <a:rPr lang="ru-RU" sz="24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учебной дисциплине с учетом требований возрастной группы обучающихся</a:t>
                      </a:r>
                    </a:p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3.Проектировать техпроцесс</a:t>
                      </a:r>
                      <a:r>
                        <a:rPr lang="ru-RU" sz="24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изготовления сварной конструкции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 деятельности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1" marB="45711"/>
                </a:tc>
                <a:extLst>
                  <a:ext uri="{0D108BD9-81ED-4DB2-BD59-A6C34878D82A}">
                    <a16:rowId xmlns:a16="http://schemas.microsoft.com/office/drawing/2014/main" xmlns="" val="110740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700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31499"/>
          </a:xfrm>
        </p:spPr>
        <p:txBody>
          <a:bodyPr/>
          <a:lstStyle/>
          <a:p>
            <a:pPr algn="ctr"/>
            <a:r>
              <a:rPr lang="ru-RU" alt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338656"/>
              </p:ext>
            </p:extLst>
          </p:nvPr>
        </p:nvGraphicFramePr>
        <p:xfrm>
          <a:off x="1103684" y="1699941"/>
          <a:ext cx="8947150" cy="4318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575">
                  <a:extLst>
                    <a:ext uri="{9D8B030D-6E8A-4147-A177-3AD203B41FA5}">
                      <a16:colId xmlns:a16="http://schemas.microsoft.com/office/drawing/2014/main" xmlns="" val="2980245452"/>
                    </a:ext>
                  </a:extLst>
                </a:gridCol>
                <a:gridCol w="4473575">
                  <a:extLst>
                    <a:ext uri="{9D8B030D-6E8A-4147-A177-3AD203B41FA5}">
                      <a16:colId xmlns:a16="http://schemas.microsoft.com/office/drawing/2014/main" xmlns="" val="790513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ПК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22" marB="45722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 оценки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22" marB="45722"/>
                </a:tc>
                <a:extLst>
                  <a:ext uri="{0D108BD9-81ED-4DB2-BD59-A6C34878D82A}">
                    <a16:rowId xmlns:a16="http://schemas.microsoft.com/office/drawing/2014/main" xmlns="" val="1105523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4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Проводить мероприятия по физвоспитанию  в группах с детьми дошкольного возраста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22" marB="45722"/>
                </a:tc>
                <a:tc rowSpan="6">
                  <a:txBody>
                    <a:bodyPr/>
                    <a:lstStyle/>
                    <a:p>
                      <a:pPr algn="ctr"/>
                      <a:endParaRPr lang="ru-RU" sz="24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Процесс</a:t>
                      </a:r>
                    </a:p>
                    <a:p>
                      <a:pPr algn="ctr"/>
                      <a:endParaRPr lang="ru-RU" sz="24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деятельности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22" marB="45722"/>
                </a:tc>
                <a:extLst>
                  <a:ext uri="{0D108BD9-81ED-4DB2-BD59-A6C34878D82A}">
                    <a16:rowId xmlns:a16="http://schemas.microsoft.com/office/drawing/2014/main" xmlns="" val="461728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ru-RU" sz="1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35" marR="91435" marT="45722" marB="45722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09832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Консультировать пациента о сути медицинских вмешательств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22" marB="45722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01835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5" marR="91435" marT="45722" marB="45722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3791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5" marR="91435" marT="45722" marB="45722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47573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35" marR="91435" marT="45722" marB="45722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2739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071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253"/>
          </a:xfrm>
        </p:spPr>
        <p:txBody>
          <a:bodyPr/>
          <a:lstStyle/>
          <a:p>
            <a:pPr algn="ctr"/>
            <a:r>
              <a:rPr lang="ru-RU" alt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0340808"/>
              </p:ext>
            </p:extLst>
          </p:nvPr>
        </p:nvGraphicFramePr>
        <p:xfrm>
          <a:off x="1103684" y="1438683"/>
          <a:ext cx="8947150" cy="4942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575">
                  <a:extLst>
                    <a:ext uri="{9D8B030D-6E8A-4147-A177-3AD203B41FA5}">
                      <a16:colId xmlns:a16="http://schemas.microsoft.com/office/drawing/2014/main" xmlns="" val="28143679"/>
                    </a:ext>
                  </a:extLst>
                </a:gridCol>
                <a:gridCol w="4473575">
                  <a:extLst>
                    <a:ext uri="{9D8B030D-6E8A-4147-A177-3AD203B41FA5}">
                      <a16:colId xmlns:a16="http://schemas.microsoft.com/office/drawing/2014/main" xmlns="" val="11716835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ПК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33" marB="45733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 оценки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33" marB="45733"/>
                </a:tc>
                <a:extLst>
                  <a:ext uri="{0D108BD9-81ED-4DB2-BD59-A6C34878D82A}">
                    <a16:rowId xmlns:a16="http://schemas.microsoft.com/office/drawing/2014/main" xmlns="" val="1696924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Готовить простые</a:t>
                      </a:r>
                      <a:r>
                        <a:rPr lang="ru-RU" sz="24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супы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33" marB="45733"/>
                </a:tc>
                <a:tc rowSpan="6">
                  <a:txBody>
                    <a:bodyPr/>
                    <a:lstStyle/>
                    <a:p>
                      <a:pPr algn="ctr"/>
                      <a:endParaRPr lang="ru-RU" sz="24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Процесс и 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 деятельности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33" marB="45733"/>
                </a:tc>
                <a:extLst>
                  <a:ext uri="{0D108BD9-81ED-4DB2-BD59-A6C34878D82A}">
                    <a16:rowId xmlns:a16="http://schemas.microsoft.com/office/drawing/2014/main" xmlns="" val="689207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Готовить и оформлять салаты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33" marB="45733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91711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Выполнять ТО и ремонт с/х</a:t>
                      </a:r>
                      <a:r>
                        <a:rPr lang="ru-RU" sz="24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техники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33" marB="45733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2344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Выполнять газовую</a:t>
                      </a:r>
                      <a:r>
                        <a:rPr lang="ru-RU" sz="24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сварку конструкций различной сложности из различных материалов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33" marB="45733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29767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Выполнять раскрой изделий из различных тканей 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33" marB="45733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32771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35" marR="91435" marT="45733" marB="45733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1793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557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6002"/>
          </a:xfrm>
        </p:spPr>
        <p:txBody>
          <a:bodyPr/>
          <a:lstStyle/>
          <a:p>
            <a:pPr algn="ctr"/>
            <a:r>
              <a:rPr lang="ru-RU" alt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оценки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436914"/>
            <a:ext cx="8946541" cy="4811485"/>
          </a:xfrm>
        </p:spPr>
        <p:txBody>
          <a:bodyPr/>
          <a:lstStyle/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Представляет собой  формализованное описание  оцениваемых  ОСНОВНЫХ параметров  и характеристик  объекта оценивания которые являются значимыми  для установления их качества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Отвечает на вопрос :что является  объективным свидетельством освоения образовательного результата как предмета оценивания?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endParaRPr lang="ru-RU" altLang="ru-RU" sz="2400" kern="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None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(указывают на то, что надо «смотреть»  , чтобы выявить свидетельства (признаки, симптомы… иные доказательства) освоения образовательного результата)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466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14379"/>
          </a:xfrm>
        </p:spPr>
        <p:txBody>
          <a:bodyPr/>
          <a:lstStyle/>
          <a:p>
            <a:pPr algn="ctr"/>
            <a:r>
              <a:rPr lang="ru-RU" alt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оценки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Формулировка показателя  должна отвечать требованиям </a:t>
            </a:r>
            <a:r>
              <a:rPr lang="ru-RU" altLang="ru-RU" sz="2400" kern="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диагностичности</a:t>
            </a: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lang="ru-RU" altLang="ru-RU" sz="2400" kern="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проверяемости</a:t>
            </a: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и малых чисел (3-5 на 1 образовательный результат)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Совокупность показателей должна отвечать требованию необходимости и достаточности.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Нельзя включать дублирующие (частично дублирующие) друг друга показатели.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Избегать избыточных показателей, которые не обязательны для вынесения решения о </a:t>
            </a:r>
            <a:r>
              <a:rPr lang="ru-RU" altLang="ru-RU" sz="2400" kern="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сформированности</a:t>
            </a: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итогового результата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873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6631"/>
          </a:xfrm>
        </p:spPr>
        <p:txBody>
          <a:bodyPr/>
          <a:lstStyle/>
          <a:p>
            <a:pPr algn="ctr"/>
            <a:r>
              <a:rPr lang="ru-RU" alt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None/>
              <a:defRPr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ПК 5.1. Разрабатывать методические материалы на основе примерных с учетом особенностей возраста, группы и отдельных воспитанников</a:t>
            </a:r>
          </a:p>
          <a:p>
            <a:pPr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None/>
              <a:defRPr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Показатели: </a:t>
            </a:r>
          </a:p>
          <a:p>
            <a:pPr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Tx/>
              <a:buChar char="-"/>
              <a:defRPr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Содержание методических материалов.</a:t>
            </a:r>
          </a:p>
          <a:p>
            <a:pPr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Tx/>
              <a:buChar char="-"/>
              <a:defRPr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Структура методических материалов.</a:t>
            </a:r>
          </a:p>
          <a:p>
            <a:pPr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Tx/>
              <a:buChar char="-"/>
              <a:defRPr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Оформление методических материалов.</a:t>
            </a:r>
          </a:p>
          <a:p>
            <a:pPr marL="0" lvl="0" indent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None/>
              <a:defRPr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или</a:t>
            </a:r>
          </a:p>
          <a:p>
            <a:pPr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Tx/>
              <a:buChar char="-"/>
              <a:defRPr/>
            </a:pPr>
            <a:r>
              <a:rPr lang="ru-RU" altLang="ru-RU" sz="2400" kern="0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Характеристики разработанных методических материалов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184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01316"/>
          </a:xfrm>
        </p:spPr>
        <p:txBody>
          <a:bodyPr/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образования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2141976"/>
              </p:ext>
            </p:extLst>
          </p:nvPr>
        </p:nvGraphicFramePr>
        <p:xfrm>
          <a:off x="874897" y="1347243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трелка вправо 4"/>
          <p:cNvSpPr/>
          <p:nvPr/>
        </p:nvSpPr>
        <p:spPr>
          <a:xfrm>
            <a:off x="3487782" y="4177090"/>
            <a:ext cx="54864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61839" y="4148110"/>
            <a:ext cx="573074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87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67076"/>
          </a:xfrm>
        </p:spPr>
        <p:txBody>
          <a:bodyPr/>
          <a:lstStyle/>
          <a:p>
            <a:pPr algn="ctr"/>
            <a:r>
              <a:rPr lang="ru-RU" alt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</a:t>
            </a:r>
            <a:br>
              <a:rPr lang="ru-RU" alt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показателей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Критерий-признак/свойство/ фиксированная норма качества/, на основании которого  делается вывод (оценочное суждение) по показателю</a:t>
            </a:r>
          </a:p>
          <a:p>
            <a:pPr lvl="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endParaRPr lang="ru-RU" altLang="ru-RU" sz="2400" kern="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Критерии должны давать дихотомическую оценку этому признаку, свойству, норме качества по принципу выбора однозначного ответа из двух альтернативных: «соответствует/не соответствует», «да/нет», «подходит/ не подходит»</a:t>
            </a:r>
          </a:p>
          <a:p>
            <a:pPr lvl="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endParaRPr lang="ru-RU" altLang="ru-RU" sz="2400" kern="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Формулировка критерия  должна отвечать требованиям </a:t>
            </a:r>
            <a:r>
              <a:rPr lang="ru-RU" altLang="ru-RU" sz="2400" kern="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диагностичности</a:t>
            </a: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lang="ru-RU" altLang="ru-RU" sz="2400" kern="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проверяемости</a:t>
            </a: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и малых чисел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324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7"/>
            <a:ext cx="9404723" cy="4197659"/>
          </a:xfrm>
        </p:spPr>
        <p:txBody>
          <a:bodyPr/>
          <a:lstStyle/>
          <a:p>
            <a:pPr algn="ctr"/>
            <a:r>
              <a:rPr lang="ru-RU" sz="320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</a:t>
            </a:r>
            <a:r>
              <a:rPr 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ОЦЕНОЧНОГО СРЕДСТВА ДЛЯ ОЦЕНКИ</a:t>
            </a:r>
            <a:br>
              <a:rPr 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УМЕНИЙ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28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200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r>
              <a:rPr lang="ru-RU" altLang="ru-RU" sz="28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это операция (простейшее действие), выполняемое определенным способом и с определенным качеством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693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200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fontAlgn="base">
              <a:spcBef>
                <a:spcPts val="384"/>
              </a:spcBef>
              <a:buNone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образовательного результата</a:t>
            </a:r>
          </a:p>
          <a:p>
            <a:pPr marL="0" indent="0" fontAlgn="base">
              <a:spcBef>
                <a:spcPts val="48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1.Действия по решению типовых учебных, учебно-профессиональных задач, не требующие особых условий для выполнения</a:t>
            </a:r>
          </a:p>
          <a:p>
            <a:pPr marL="0" indent="0" fontAlgn="base">
              <a:spcBef>
                <a:spcPts val="48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Действия по решению локальных профессиональных (трудовых) задач, для которых могут предусматриваться особые условия (оборудование, материально-техническая база, инвентарь и др.), но в учебных условиях (в мастерских, лабораториях и т.п.)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210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4210722"/>
          </a:xfrm>
        </p:spPr>
        <p:txBody>
          <a:bodyPr/>
          <a:lstStyle/>
          <a:p>
            <a:pPr algn="ctr"/>
            <a:r>
              <a:rPr lang="ru-RU" sz="320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</a:t>
            </a:r>
            <a:r>
              <a:rPr 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ОЦЕНОЧНОГО СРЕДСТВА ДЛЯ ОЦЕНКИ</a:t>
            </a:r>
            <a:br>
              <a:rPr 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ЗНАНИЙ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20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Знание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r>
              <a:rPr lang="ru-RU" altLang="ru-RU" sz="28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Информация о свойствах объектов, закономерностях процессов и явлений, правилах использования этой информации для принятия решений, присвоенная обучающимся на одном из уровней, позволяющих выполнять над ней мыслительные операции.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643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6002"/>
          </a:xfrm>
        </p:spPr>
        <p:txBody>
          <a:bodyPr/>
          <a:lstStyle/>
          <a:p>
            <a:pPr algn="ctr"/>
            <a:r>
              <a:rPr lang="ru-RU" altLang="ru-RU" sz="2900" kern="0" dirty="0">
                <a:solidFill>
                  <a:srgbClr val="006666"/>
                </a:solidFill>
                <a:latin typeface="Arial"/>
              </a:rPr>
              <a:t> </a:t>
            </a:r>
            <a:r>
              <a:rPr lang="ru-RU" alt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ЗНАНИЕ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4293" y="1621844"/>
            <a:ext cx="8946541" cy="4195481"/>
          </a:xfrm>
        </p:spPr>
        <p:txBody>
          <a:bodyPr/>
          <a:lstStyle/>
          <a:p>
            <a:pPr marL="0" indent="0" algn="ctr" fontAlgn="base">
              <a:spcBef>
                <a:spcPts val="384"/>
              </a:spcBef>
            </a:pPr>
            <a:endParaRPr lang="ru-RU" sz="1800" dirty="0">
              <a:latin typeface="Arial" panose="020B0604020202020204" pitchFamily="34" charset="0"/>
            </a:endParaRPr>
          </a:p>
          <a:p>
            <a:pPr marL="0" indent="0" algn="ctr" fontAlgn="base">
              <a:spcBef>
                <a:spcPts val="384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предмета оценивания</a:t>
            </a:r>
            <a:endParaRPr lang="ru-RU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ts val="48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1.Фактологические знания, которые необходимо постоянно использовать в профессиональной (трудовой) деятельности на память: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воспроизведение информации, понимание информации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ts val="48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Знания (когнитивные умения/мыслительные операции) : </a:t>
            </a:r>
          </a:p>
          <a:p>
            <a:pPr marL="0" indent="0" algn="just" fontAlgn="base">
              <a:spcBef>
                <a:spcPts val="48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информации, синтез информации, оценка информации, привлечение информации из различных источников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412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оценки усвоения знаний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None/>
            </a:pPr>
            <a:r>
              <a:rPr lang="ru-RU" altLang="ru-RU" sz="2400" b="1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Представляют собой правила определения численной и/или вербальной оценки при сравнении результатов действий, демонстрируемых (полученных) обучающимся, с эталонными (заданными, планируемыми) параметрами по показателям оценки результата. </a:t>
            </a: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None/>
            </a:pPr>
            <a:r>
              <a:rPr lang="ru-RU" altLang="ru-RU" sz="2400" b="1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Как правило:</a:t>
            </a: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Tx/>
              <a:buChar char="-"/>
            </a:pPr>
            <a:r>
              <a:rPr lang="ru-RU" altLang="ru-RU" sz="2400" b="1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указание на требуемую полноту информации;</a:t>
            </a: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Tx/>
              <a:buChar char="-"/>
            </a:pPr>
            <a:r>
              <a:rPr lang="ru-RU" altLang="ru-RU" sz="2400" b="1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точность воспроизведения информации;</a:t>
            </a: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Tx/>
              <a:buChar char="-"/>
            </a:pPr>
            <a:r>
              <a:rPr lang="ru-RU" altLang="ru-RU" sz="2400" b="1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аргументированность и обоснованность анализа и оценки;</a:t>
            </a: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Tx/>
              <a:buChar char="-"/>
            </a:pPr>
            <a:r>
              <a:rPr lang="ru-RU" altLang="ru-RU" sz="2400" b="1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перечень допустимых отклонений от эталона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253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defRPr/>
            </a:pPr>
            <a:r>
              <a:rPr lang="ru-RU" alt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</a:t>
            </a:r>
            <a:r>
              <a:rPr lang="ru-RU" altLang="ru-RU" sz="320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структуры  </a:t>
            </a:r>
            <a:r>
              <a:rPr lang="ru-RU" alt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паспорта </a:t>
            </a:r>
            <a:r>
              <a:rPr lang="ru-RU" altLang="ru-RU" sz="320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</a:t>
            </a:r>
            <a:r>
              <a:rPr lang="ru-RU" altLang="ru-RU" sz="2500" kern="0" dirty="0" smtClean="0">
                <a:solidFill>
                  <a:srgbClr val="336666"/>
                </a:solidFill>
                <a:latin typeface="Arial"/>
              </a:rPr>
              <a:t/>
            </a:r>
            <a:br>
              <a:rPr lang="ru-RU" altLang="ru-RU" sz="2500" kern="0" dirty="0" smtClean="0">
                <a:solidFill>
                  <a:srgbClr val="336666"/>
                </a:solidFill>
                <a:latin typeface="Arial"/>
              </a:rPr>
            </a:br>
            <a:r>
              <a:rPr lang="ru-RU" altLang="ru-RU" sz="1400" kern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1.Наименование  специальности Сварочное производство</a:t>
            </a:r>
            <a:br>
              <a:rPr lang="ru-RU" altLang="ru-RU" sz="1400" kern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altLang="ru-RU" sz="1400" kern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Наименование учебной дисциплины Электротехника и электроника</a:t>
            </a:r>
            <a:br>
              <a:rPr lang="ru-RU" altLang="ru-RU" sz="1400" kern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altLang="ru-RU" sz="1400" kern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Вид оценивания текущий контроль успеваемости</a:t>
            </a:r>
            <a:br>
              <a:rPr lang="ru-RU" altLang="ru-RU" sz="1400" kern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altLang="ru-RU" sz="1400" kern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4.Образовательные результаты, предъявляемые к оценке, показатели, критерии и инструменты их оценки</a:t>
            </a:r>
            <a:br>
              <a:rPr lang="ru-RU" altLang="ru-RU" sz="1400" kern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3457306"/>
              </p:ext>
            </p:extLst>
          </p:nvPr>
        </p:nvGraphicFramePr>
        <p:xfrm>
          <a:off x="822646" y="1853248"/>
          <a:ext cx="9614575" cy="4572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2915">
                  <a:extLst>
                    <a:ext uri="{9D8B030D-6E8A-4147-A177-3AD203B41FA5}">
                      <a16:colId xmlns:a16="http://schemas.microsoft.com/office/drawing/2014/main" xmlns="" val="3853980761"/>
                    </a:ext>
                  </a:extLst>
                </a:gridCol>
                <a:gridCol w="1922915">
                  <a:extLst>
                    <a:ext uri="{9D8B030D-6E8A-4147-A177-3AD203B41FA5}">
                      <a16:colId xmlns:a16="http://schemas.microsoft.com/office/drawing/2014/main" xmlns="" val="960797164"/>
                    </a:ext>
                  </a:extLst>
                </a:gridCol>
                <a:gridCol w="1922915">
                  <a:extLst>
                    <a:ext uri="{9D8B030D-6E8A-4147-A177-3AD203B41FA5}">
                      <a16:colId xmlns:a16="http://schemas.microsoft.com/office/drawing/2014/main" xmlns="" val="3889634908"/>
                    </a:ext>
                  </a:extLst>
                </a:gridCol>
                <a:gridCol w="1922915">
                  <a:extLst>
                    <a:ext uri="{9D8B030D-6E8A-4147-A177-3AD203B41FA5}">
                      <a16:colId xmlns:a16="http://schemas.microsoft.com/office/drawing/2014/main" xmlns="" val="3406742598"/>
                    </a:ext>
                  </a:extLst>
                </a:gridCol>
                <a:gridCol w="1922915">
                  <a:extLst>
                    <a:ext uri="{9D8B030D-6E8A-4147-A177-3AD203B41FA5}">
                      <a16:colId xmlns:a16="http://schemas.microsoft.com/office/drawing/2014/main" xmlns="" val="847235905"/>
                    </a:ext>
                  </a:extLst>
                </a:gridCol>
              </a:tblGrid>
              <a:tr h="1069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 оценивания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ЗНАНИЕ</a:t>
                      </a:r>
                    </a:p>
                  </a:txBody>
                  <a:tcPr marL="91428" marR="91428" marT="45727" marB="4572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 (ы)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оценивания</a:t>
                      </a:r>
                    </a:p>
                  </a:txBody>
                  <a:tcPr marL="91428" marR="91428" marT="45727" marB="4572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оценки</a:t>
                      </a:r>
                    </a:p>
                  </a:txBody>
                  <a:tcPr marL="91428" marR="91428" marT="45727" marB="4572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оценки показателей</a:t>
                      </a:r>
                    </a:p>
                  </a:txBody>
                  <a:tcPr marL="91428" marR="91428" marT="45727" marB="4572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Инструмент 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(теоретическое задание/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практическое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задание)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8" marR="91428" marT="45727" marB="45727" horzOverflow="overflow"/>
                </a:tc>
                <a:extLst>
                  <a:ext uri="{0D108BD9-81ED-4DB2-BD59-A6C34878D82A}">
                    <a16:rowId xmlns:a16="http://schemas.microsoft.com/office/drawing/2014/main" xmlns="" val="1967868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основные законы электротехники</a:t>
                      </a:r>
                      <a:endParaRPr lang="ru-RU" sz="1200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8" marR="91428" marT="45727" marB="45727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и уровень профессионально значимой информации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8" marR="91428" marT="45727" marB="45727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-Объем информации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основных законов электротехники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-Содержание информации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всех основных законов электротехники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Применение основных законов электротехники в сварочном производстве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-Точность  воспроизведения информации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Уровень представленной информации</a:t>
                      </a:r>
                      <a:r>
                        <a:rPr kumimoji="0" lang="en-US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репродуктивный</a:t>
                      </a:r>
                    </a:p>
                  </a:txBody>
                  <a:tcPr marL="91428" marR="91428" marT="45727" marB="45727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8" marR="91428" marT="45727" marB="45727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Теоретическое задание</a:t>
                      </a:r>
                    </a:p>
                  </a:txBody>
                  <a:tcPr marL="91428" marR="91428" marT="45727" marB="45727" horzOverflow="overflow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5205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98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75191"/>
          </a:xfrm>
        </p:spPr>
        <p:txBody>
          <a:bodyPr/>
          <a:lstStyle/>
          <a:p>
            <a:pPr algn="ctr"/>
            <a:r>
              <a:rPr lang="ru-RU" alt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Типы критериев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4293" y="1634906"/>
            <a:ext cx="8946541" cy="4195481"/>
          </a:xfrm>
        </p:spPr>
        <p:txBody>
          <a:bodyPr/>
          <a:lstStyle/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Фиксирует соответствие характеристик продукта или процесса деятельности условиям задачной формулировки предложенного кандидату задания 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None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ru-RU" altLang="ru-RU" sz="2400" i="1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Выбор оборудования и инструментов произведен в соответствии с рабочим чертежом и спецификацией на изделие;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None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Поставленный диагноз соответствует описанным симптомам)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873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Оценочные средства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3786179"/>
          </a:xfrm>
        </p:spPr>
        <p:txBody>
          <a:bodyPr/>
          <a:lstStyle/>
          <a:p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 -  унифицированный/ стандартизированный  инструментарий для объективного оценивания образовательных результатов</a:t>
            </a:r>
            <a:endParaRPr lang="en-US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Задания +описание форм и процедур оценивания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12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49511"/>
          </a:xfrm>
        </p:spPr>
        <p:txBody>
          <a:bodyPr/>
          <a:lstStyle/>
          <a:p>
            <a:pPr algn="ctr"/>
            <a:r>
              <a:rPr lang="ru-RU" alt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Типы критериев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Указывает на соответствие нескольких характеристик   друг другу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None/>
            </a:pPr>
            <a:endParaRPr lang="ru-RU" altLang="ru-RU" sz="2400" kern="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None/>
            </a:pP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ru-RU" altLang="ru-RU" sz="2400" i="1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Разработка и описание схемы базирования произведена с учетом выбранного оборудования, инструментов;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None/>
            </a:pPr>
            <a:r>
              <a:rPr lang="ru-RU" altLang="ru-RU" sz="2400" i="1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Выбранный способ обработки детали позволяет           получить заданные параметры шероховатости                 поверхности</a:t>
            </a:r>
            <a:r>
              <a:rPr lang="ru-RU" altLang="ru-RU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316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49511"/>
          </a:xfrm>
        </p:spPr>
        <p:txBody>
          <a:bodyPr/>
          <a:lstStyle/>
          <a:p>
            <a:pPr algn="ctr"/>
            <a:r>
              <a:rPr lang="ru-RU" alt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Типы критериев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r>
              <a:rPr lang="ru-RU" altLang="ru-RU" sz="28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Фиксируют какое-то абсолютное качество продукта или деятельности, если это важно 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None/>
            </a:pPr>
            <a:r>
              <a:rPr lang="ru-RU" altLang="ru-RU" sz="28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ru-RU" altLang="ru-RU" sz="2800" i="1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Новые деформации в сварной конструкции после горячей правки отсутствуют</a:t>
            </a:r>
            <a:r>
              <a:rPr lang="ru-RU" altLang="ru-RU" sz="28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435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8071"/>
          </a:xfrm>
        </p:spPr>
        <p:txBody>
          <a:bodyPr/>
          <a:lstStyle/>
          <a:p>
            <a:pPr algn="ctr"/>
            <a:r>
              <a:rPr lang="ru-RU" altLang="ru-RU" sz="2800" b="1" kern="0" dirty="0" smtClean="0">
                <a:solidFill>
                  <a:srgbClr val="336666"/>
                </a:solidFill>
                <a:latin typeface="Arial"/>
              </a:rPr>
              <a:t> </a:t>
            </a:r>
            <a:r>
              <a:rPr lang="ru-RU" altLang="ru-RU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инструмента оценки 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r>
              <a:rPr lang="ru-RU" altLang="ru-RU" sz="28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теоретическое задание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r>
              <a:rPr lang="ru-RU" altLang="ru-RU" sz="28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практическое задание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r>
              <a:rPr lang="ru-RU" altLang="ru-RU" sz="28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выполнение и защита проекта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336666"/>
              </a:buClr>
              <a:buSzPct val="70000"/>
              <a:buFont typeface="Wingdings" panose="05000000000000000000" pitchFamily="2" charset="2"/>
              <a:buChar char="¢"/>
            </a:pPr>
            <a:r>
              <a:rPr lang="ru-RU" altLang="ru-RU" sz="28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выполнение и защита портфолио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765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513933"/>
          </a:xfrm>
        </p:spPr>
        <p:txBody>
          <a:bodyPr/>
          <a:lstStyle/>
          <a:p>
            <a:pPr lvl="0" algn="ctr" defTabSz="914400" fontAlgn="base">
              <a:spcAft>
                <a:spcPct val="0"/>
              </a:spcAft>
            </a:pPr>
            <a:r>
              <a:rPr lang="ru-RU" altLang="ru-RU" sz="3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ТЕОРЕТИЧЕСКОЕ ЗАДАНИЕ </a:t>
            </a:r>
            <a:br>
              <a:rPr lang="ru-RU" altLang="ru-RU" sz="3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468313" y="1628775"/>
            <a:ext cx="2016125" cy="863600"/>
          </a:xfrm>
          <a:prstGeom prst="roundRect">
            <a:avLst>
              <a:gd name="adj" fmla="val 16667"/>
            </a:avLst>
          </a:prstGeom>
          <a:solidFill>
            <a:srgbClr val="99CCCC"/>
          </a:solidFill>
          <a:ln w="9525">
            <a:solidFill>
              <a:srgbClr val="336666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Цель</a:t>
            </a:r>
          </a:p>
        </p:txBody>
      </p:sp>
      <p:sp>
        <p:nvSpPr>
          <p:cNvPr id="5" name="AutoShape 10"/>
          <p:cNvSpPr>
            <a:spLocks noChangeArrowheads="1"/>
          </p:cNvSpPr>
          <p:nvPr/>
        </p:nvSpPr>
        <p:spPr bwMode="auto">
          <a:xfrm>
            <a:off x="468313" y="2924175"/>
            <a:ext cx="2016125" cy="914400"/>
          </a:xfrm>
          <a:prstGeom prst="roundRect">
            <a:avLst>
              <a:gd name="adj" fmla="val 16667"/>
            </a:avLst>
          </a:prstGeom>
          <a:solidFill>
            <a:srgbClr val="99CCCC"/>
          </a:solidFill>
          <a:ln w="9525">
            <a:solidFill>
              <a:srgbClr val="336666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Назначение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68313" y="4437063"/>
            <a:ext cx="2016125" cy="1008062"/>
          </a:xfrm>
          <a:prstGeom prst="roundRect">
            <a:avLst>
              <a:gd name="adj" fmla="val 16667"/>
            </a:avLst>
          </a:prstGeom>
          <a:solidFill>
            <a:srgbClr val="99CCCC"/>
          </a:solidFill>
          <a:ln w="9525">
            <a:solidFill>
              <a:srgbClr val="336666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Сложность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3203575" y="1484313"/>
            <a:ext cx="5473700" cy="1152525"/>
          </a:xfrm>
          <a:prstGeom prst="rect">
            <a:avLst/>
          </a:prstGeom>
          <a:solidFill>
            <a:srgbClr val="99CCCC"/>
          </a:solidFill>
          <a:ln w="9525">
            <a:solidFill>
              <a:srgbClr val="3366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проверка освоения/ усвоения теоретических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понятий, понимания научных основ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профессиональной деятельности,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сформированности</a:t>
            </a: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когнитивных умений</a:t>
            </a: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3276600" y="2924175"/>
            <a:ext cx="5399088" cy="1009650"/>
          </a:xfrm>
          <a:prstGeom prst="rect">
            <a:avLst/>
          </a:prstGeom>
          <a:solidFill>
            <a:srgbClr val="99CCCC"/>
          </a:solidFill>
          <a:ln w="9525">
            <a:solidFill>
              <a:srgbClr val="3366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для проведения  оценочных процедур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по учебным дисциплинам и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междисциплинарным курсам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3276600" y="4365625"/>
            <a:ext cx="5327650" cy="1584325"/>
          </a:xfrm>
          <a:prstGeom prst="rect">
            <a:avLst/>
          </a:prstGeom>
          <a:solidFill>
            <a:srgbClr val="99CCCC"/>
          </a:solidFill>
          <a:ln w="9525">
            <a:solidFill>
              <a:srgbClr val="3366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простые теоретические задания (решение в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одно или два действие)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сложные теоретические задания (требуют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выполнения интеллектуальных действий)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11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526996"/>
          </a:xfrm>
        </p:spPr>
        <p:txBody>
          <a:bodyPr/>
          <a:lstStyle/>
          <a:p>
            <a:pPr lvl="0" algn="ctr" defTabSz="914400" fontAlgn="base">
              <a:spcAft>
                <a:spcPct val="0"/>
              </a:spcAft>
            </a:pPr>
            <a:r>
              <a:rPr lang="ru-RU" altLang="ru-RU" sz="3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ПРАКТИЧЕСКОЕ  ЗАДАНИЕ </a:t>
            </a:r>
            <a:br>
              <a:rPr lang="ru-RU" altLang="ru-RU" sz="3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539750" y="1341438"/>
            <a:ext cx="2016125" cy="863600"/>
          </a:xfrm>
          <a:prstGeom prst="roundRect">
            <a:avLst>
              <a:gd name="adj" fmla="val 16667"/>
            </a:avLst>
          </a:prstGeom>
          <a:solidFill>
            <a:srgbClr val="99CCCC"/>
          </a:solidFill>
          <a:ln w="9525">
            <a:solidFill>
              <a:srgbClr val="336666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Цель</a:t>
            </a: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539750" y="2565400"/>
            <a:ext cx="2016125" cy="914400"/>
          </a:xfrm>
          <a:prstGeom prst="roundRect">
            <a:avLst>
              <a:gd name="adj" fmla="val 16667"/>
            </a:avLst>
          </a:prstGeom>
          <a:solidFill>
            <a:srgbClr val="99CCCC"/>
          </a:solidFill>
          <a:ln w="9525">
            <a:solidFill>
              <a:srgbClr val="336666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Назначение</a:t>
            </a: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611188" y="4437063"/>
            <a:ext cx="1944687" cy="1223962"/>
          </a:xfrm>
          <a:prstGeom prst="roundRect">
            <a:avLst>
              <a:gd name="adj" fmla="val 16667"/>
            </a:avLst>
          </a:prstGeom>
          <a:solidFill>
            <a:srgbClr val="99CCCC"/>
          </a:solidFill>
          <a:ln w="9525">
            <a:solidFill>
              <a:srgbClr val="336666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Сложность в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зависимости от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объекта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оценивания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203575" y="1196975"/>
            <a:ext cx="5616575" cy="1008063"/>
          </a:xfrm>
          <a:prstGeom prst="rect">
            <a:avLst/>
          </a:prstGeom>
          <a:solidFill>
            <a:srgbClr val="99CCCC"/>
          </a:solidFill>
          <a:ln w="9525">
            <a:solidFill>
              <a:srgbClr val="3366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проверка освоения умений /приобретенного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опыта деятельности/ сформированности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профессиональных компетенций 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76600" y="2492375"/>
            <a:ext cx="5543550" cy="1081088"/>
          </a:xfrm>
          <a:prstGeom prst="rect">
            <a:avLst/>
          </a:prstGeom>
          <a:solidFill>
            <a:srgbClr val="99CCCC"/>
          </a:solidFill>
          <a:ln w="9525">
            <a:solidFill>
              <a:srgbClr val="3366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для проведения  оценочных процедур</a:t>
            </a:r>
            <a:r>
              <a:rPr kumimoji="0" lang="en-US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endParaRPr kumimoji="0" lang="ru-RU" alt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по учебным дисциплинам, МДК, ПМ в целом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в режиме «здесь и сейчас»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76600" y="3860800"/>
            <a:ext cx="5543550" cy="2232025"/>
          </a:xfrm>
          <a:prstGeom prst="rect">
            <a:avLst/>
          </a:prstGeom>
          <a:solidFill>
            <a:srgbClr val="99CCCC"/>
          </a:solidFill>
          <a:ln w="9525">
            <a:solidFill>
              <a:srgbClr val="3366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Ш"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решение типовых ,ситуационных,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   учебных или учебно-профессиональных задач</a:t>
            </a:r>
            <a:r>
              <a:rPr kumimoji="0" lang="ru-RU" alt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Ш"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решение локальных задач ,требующих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   особых условий проведения (оборудование,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   материально-техническая база, инвентарь и др.)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Ш"/>
              <a:tabLst/>
              <a:defRPr/>
            </a:pPr>
            <a:r>
              <a:rPr kumimoji="0" lang="ru-RU" alt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решение профессиональных  задач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   комплексного характера в реальных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   или модельных условиях</a:t>
            </a:r>
          </a:p>
        </p:txBody>
      </p:sp>
    </p:spTree>
    <p:extLst>
      <p:ext uri="{BB962C8B-B14F-4D97-AF65-F5344CB8AC3E}">
        <p14:creationId xmlns:p14="http://schemas.microsoft.com/office/powerpoint/2010/main" val="381462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526996"/>
          </a:xfrm>
        </p:spPr>
        <p:txBody>
          <a:bodyPr/>
          <a:lstStyle/>
          <a:p>
            <a:pPr lvl="0" algn="ctr" defTabSz="914400" fontAlgn="base">
              <a:spcAft>
                <a:spcPct val="0"/>
              </a:spcAft>
            </a:pPr>
            <a:r>
              <a:rPr lang="ru-RU" alt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ПОДГОТОВКА И ЗАЩИТА ПРОЕКТНОГО  ЗАДАНИЯ</a:t>
            </a:r>
            <a:br>
              <a:rPr lang="ru-RU" alt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539750" y="1341438"/>
            <a:ext cx="2016125" cy="863600"/>
          </a:xfrm>
          <a:prstGeom prst="roundRect">
            <a:avLst>
              <a:gd name="adj" fmla="val 16667"/>
            </a:avLst>
          </a:prstGeom>
          <a:solidFill>
            <a:srgbClr val="99CCCC"/>
          </a:solidFill>
          <a:ln w="9525">
            <a:solidFill>
              <a:srgbClr val="336666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Цель</a:t>
            </a: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539750" y="2565400"/>
            <a:ext cx="2016125" cy="914400"/>
          </a:xfrm>
          <a:prstGeom prst="roundRect">
            <a:avLst>
              <a:gd name="adj" fmla="val 16667"/>
            </a:avLst>
          </a:prstGeom>
          <a:solidFill>
            <a:srgbClr val="99CCCC"/>
          </a:solidFill>
          <a:ln w="9525">
            <a:solidFill>
              <a:srgbClr val="336666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Назначение</a:t>
            </a: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611188" y="4437063"/>
            <a:ext cx="1944687" cy="1223962"/>
          </a:xfrm>
          <a:prstGeom prst="roundRect">
            <a:avLst>
              <a:gd name="adj" fmla="val 16667"/>
            </a:avLst>
          </a:prstGeom>
          <a:solidFill>
            <a:srgbClr val="99CCCC"/>
          </a:solidFill>
          <a:ln w="9525">
            <a:solidFill>
              <a:srgbClr val="336666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Особенности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применения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59113" y="1232013"/>
            <a:ext cx="5834062" cy="1008063"/>
          </a:xfrm>
          <a:prstGeom prst="rect">
            <a:avLst/>
          </a:prstGeom>
          <a:solidFill>
            <a:srgbClr val="99CCCC"/>
          </a:solidFill>
          <a:ln w="9525">
            <a:solidFill>
              <a:srgbClr val="3366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</a:t>
            </a:r>
            <a:r>
              <a:rPr kumimoji="0" lang="ru-RU" alt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профессиональных  и общих компетенций путем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</a:t>
            </a:r>
            <a:r>
              <a:rPr kumimoji="0" lang="ru-RU" alt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представленных результатов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самостоятельной  </a:t>
            </a: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059113" y="2492375"/>
            <a:ext cx="5834062" cy="1081088"/>
          </a:xfrm>
          <a:prstGeom prst="rect">
            <a:avLst/>
          </a:prstGeom>
          <a:solidFill>
            <a:srgbClr val="99CCCC"/>
          </a:solidFill>
          <a:ln w="9525">
            <a:solidFill>
              <a:srgbClr val="3366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проведения   итоговых оценочных процедур</a:t>
            </a:r>
            <a:r>
              <a:rPr kumimoji="0" lang="en-US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по виду профессиональной деятельности  в рамках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ПМ, имеющих </a:t>
            </a:r>
            <a:r>
              <a: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длительный </a:t>
            </a: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исполнения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059113" y="3860800"/>
            <a:ext cx="5761037" cy="2520950"/>
          </a:xfrm>
          <a:prstGeom prst="rect">
            <a:avLst/>
          </a:prstGeom>
          <a:solidFill>
            <a:srgbClr val="99CCCC"/>
          </a:solidFill>
          <a:ln w="9525">
            <a:solidFill>
              <a:srgbClr val="3366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Ш"/>
              <a:tabLst/>
              <a:defRPr/>
            </a:pPr>
            <a:r>
              <a:rPr kumimoji="0" lang="ru-RU" alt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тематика актуальна, учитывает современное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состояние и перспективы развития бизнес-процесса,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связана с целевым заказом  работодателей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Ш"/>
              <a:tabLst/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сформулированы требования к содержанию, срокам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ru-RU" altLang="ru-RU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исполнения,оформлению</a:t>
            </a: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и защите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Ш"/>
              <a:tabLst/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возможность сочетания самостоятельного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решения профессиональных  задач  и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выполнения заданий под непосредственным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наблюдением эксперта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Ш"/>
              <a:tabLst/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возможность  одновременной оценки ПК и ОК</a:t>
            </a:r>
          </a:p>
        </p:txBody>
      </p:sp>
    </p:spTree>
    <p:extLst>
      <p:ext uri="{BB962C8B-B14F-4D97-AF65-F5344CB8AC3E}">
        <p14:creationId xmlns:p14="http://schemas.microsoft.com/office/powerpoint/2010/main" val="82541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6375" y="1306286"/>
            <a:ext cx="8946541" cy="5251268"/>
          </a:xfrm>
        </p:spPr>
        <p:txBody>
          <a:bodyPr>
            <a:normAutofit/>
          </a:bodyPr>
          <a:lstStyle/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Ш"/>
            </a:pPr>
            <a:r>
              <a:rPr lang="ru-RU" altLang="ru-RU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Сформировать задания ( тестовые задания ,  задания для устных/письменных опросов, практические/ проектные задания и т.д., формулировка задания, этапы выполнения, эталоны,  детализация критериев оценки,  составление таблиц результатов);</a:t>
            </a:r>
          </a:p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Ш"/>
            </a:pPr>
            <a:r>
              <a:rPr lang="ru-RU" altLang="ru-RU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Определить ресурсную обеспеченность процедур </a:t>
            </a:r>
          </a:p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оценивания по каждому заданию: материально-  </a:t>
            </a:r>
          </a:p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технические, кадровые, временные и </a:t>
            </a:r>
            <a:r>
              <a:rPr lang="ru-RU" altLang="ru-RU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др.затраты</a:t>
            </a:r>
            <a:r>
              <a:rPr lang="ru-RU" altLang="ru-RU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</a:p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Ш"/>
            </a:pPr>
            <a:r>
              <a:rPr lang="ru-RU" altLang="ru-RU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Произвести </a:t>
            </a:r>
            <a:r>
              <a:rPr lang="ru-RU" altLang="ru-RU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шкалирование</a:t>
            </a:r>
            <a:r>
              <a:rPr lang="ru-RU" altLang="ru-RU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и определение проходного   </a:t>
            </a:r>
          </a:p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балла ( зачет/незачет) по Пакету ОС;</a:t>
            </a:r>
          </a:p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Ш"/>
            </a:pPr>
            <a:r>
              <a:rPr lang="ru-RU" altLang="ru-RU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Составить  инструкции для участников процедуры  </a:t>
            </a:r>
          </a:p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оценивания;</a:t>
            </a:r>
          </a:p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Ш"/>
            </a:pPr>
            <a:r>
              <a:rPr lang="ru-RU" altLang="ru-RU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Составить пояснительную записку к Пакету ОС;</a:t>
            </a:r>
          </a:p>
          <a:p>
            <a:pPr marL="0" lvl="0" indent="0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Ш"/>
            </a:pPr>
            <a:r>
              <a:rPr lang="ru-RU" altLang="ru-RU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Оформить Пакет ОС по дисциплине/ПМ/ МДК и т.д..</a:t>
            </a:r>
          </a:p>
          <a:p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 bwMode="auto">
          <a:xfrm>
            <a:off x="1291273" y="417876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инструментария оценки</a:t>
            </a:r>
          </a:p>
        </p:txBody>
      </p:sp>
    </p:spTree>
    <p:extLst>
      <p:ext uri="{BB962C8B-B14F-4D97-AF65-F5344CB8AC3E}">
        <p14:creationId xmlns:p14="http://schemas.microsoft.com/office/powerpoint/2010/main" val="366252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0774" y="2738718"/>
            <a:ext cx="8014564" cy="1400530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95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Оценочное средство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4293" y="1974541"/>
            <a:ext cx="8946541" cy="4195481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 документов  установленной структуры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оценки образовательных результатов</a:t>
            </a:r>
          </a:p>
          <a:p>
            <a:pPr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текущих  </a:t>
            </a:r>
          </a:p>
          <a:p>
            <a:pPr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промежуточных </a:t>
            </a:r>
          </a:p>
          <a:p>
            <a:pPr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итоговых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дисциплине, МДК, ПМ и образовательной программе в целом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337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1425" y="256775"/>
            <a:ext cx="9404723" cy="500871"/>
          </a:xfrm>
        </p:spPr>
        <p:txBody>
          <a:bodyPr/>
          <a:lstStyle/>
          <a:p>
            <a:pPr algn="ctr"/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текущего контроля успеваемости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9879397"/>
              </p:ext>
            </p:extLst>
          </p:nvPr>
        </p:nvGraphicFramePr>
        <p:xfrm>
          <a:off x="1116375" y="901334"/>
          <a:ext cx="9262837" cy="5590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3713">
                  <a:extLst>
                    <a:ext uri="{9D8B030D-6E8A-4147-A177-3AD203B41FA5}">
                      <a16:colId xmlns:a16="http://schemas.microsoft.com/office/drawing/2014/main" xmlns="" val="3038842251"/>
                    </a:ext>
                  </a:extLst>
                </a:gridCol>
                <a:gridCol w="5689124">
                  <a:extLst>
                    <a:ext uri="{9D8B030D-6E8A-4147-A177-3AD203B41FA5}">
                      <a16:colId xmlns:a16="http://schemas.microsoft.com/office/drawing/2014/main" xmlns="" val="2172044566"/>
                    </a:ext>
                  </a:extLst>
                </a:gridCol>
              </a:tblGrid>
              <a:tr h="12736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Устная форма</a:t>
                      </a:r>
                    </a:p>
                  </a:txBody>
                  <a:tcPr marT="45717" marB="45717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79388" algn="l"/>
                        </a:tabLst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Индивидуальный/фронтальный/комбинированный опрос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79388" algn="l"/>
                        </a:tabLst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Собеседование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79388" algn="l"/>
                        </a:tabLst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Участие в круглых столах , тренингах , дискуссиях и т.д.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79388" algn="l"/>
                        </a:tabLst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Защита лабораторных . практических работ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79388" algn="l"/>
                        </a:tabLst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 Выступление на семинарах, конференциях ,    коллоквиумах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- И т.д.</a:t>
                      </a:r>
                    </a:p>
                  </a:txBody>
                  <a:tcPr marT="45717" marB="45717" horzOverflow="overflow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4525316"/>
                  </a:ext>
                </a:extLst>
              </a:tr>
              <a:tr h="12736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Письменная форма</a:t>
                      </a: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79388" algn="l"/>
                        </a:tabLst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Выполнение самостоятельных/домашних работ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79388" algn="l"/>
                        </a:tabLst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 Выполнение контрольных работ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79388" algn="l"/>
                        </a:tabLst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Написание сочинений, рефератов, эссе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79388" algn="l"/>
                        </a:tabLst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Письменный отчет  по лабораторной/практической работе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79388" algn="l"/>
                        </a:tabLst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Выполнение расчетно-графических работ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- И т .д.</a:t>
                      </a:r>
                    </a:p>
                  </a:txBody>
                  <a:tcPr marT="45717" marB="45717" horzOverflow="overflow"/>
                </a:tc>
                <a:extLst>
                  <a:ext uri="{0D108BD9-81ED-4DB2-BD59-A6C34878D82A}">
                    <a16:rowId xmlns:a16="http://schemas.microsoft.com/office/drawing/2014/main" xmlns="" val="2259454169"/>
                  </a:ext>
                </a:extLst>
              </a:tr>
              <a:tr h="10776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выполнения практических заданий</a:t>
                      </a: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-  Выполнение  лабораторных, практических работ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79388" algn="l"/>
                        </a:tabLst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Выполнение учебно-производственных работ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79388" algn="l"/>
                        </a:tabLst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Выполнение учебно-тренировочных работ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79388" algn="l"/>
                        </a:tabLst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Проведение деловых  игр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-  И т.д.</a:t>
                      </a:r>
                    </a:p>
                  </a:txBody>
                  <a:tcPr marT="45717" marB="45717" horzOverflow="overflow"/>
                </a:tc>
                <a:extLst>
                  <a:ext uri="{0D108BD9-81ED-4DB2-BD59-A6C34878D82A}">
                    <a16:rowId xmlns:a16="http://schemas.microsoft.com/office/drawing/2014/main" xmlns="" val="1083910459"/>
                  </a:ext>
                </a:extLst>
              </a:tr>
              <a:tr h="6553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Тестирование</a:t>
                      </a: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Письменное, компьютерное</a:t>
                      </a:r>
                    </a:p>
                  </a:txBody>
                  <a:tcPr marT="45717" marB="45717" horzOverflow="overflow"/>
                </a:tc>
                <a:extLst>
                  <a:ext uri="{0D108BD9-81ED-4DB2-BD59-A6C34878D82A}">
                    <a16:rowId xmlns:a16="http://schemas.microsoft.com/office/drawing/2014/main" xmlns="" val="1670231081"/>
                  </a:ext>
                </a:extLst>
              </a:tr>
              <a:tr h="6553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Самоконтроль</a:t>
                      </a: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Самооценка  обучающимся достигнутых образовательных результатов</a:t>
                      </a:r>
                    </a:p>
                  </a:txBody>
                  <a:tcPr marT="45717" marB="45717" horzOverflow="overflow"/>
                </a:tc>
                <a:extLst>
                  <a:ext uri="{0D108BD9-81ED-4DB2-BD59-A6C34878D82A}">
                    <a16:rowId xmlns:a16="http://schemas.microsoft.com/office/drawing/2014/main" xmlns="" val="2416095334"/>
                  </a:ext>
                </a:extLst>
              </a:tr>
              <a:tr h="6553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Взаимоконтроль</a:t>
                      </a:r>
                    </a:p>
                  </a:txBody>
                  <a:tcPr marT="45717" marB="45717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Взаимооценка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</a:rPr>
                        <a:t> обучающимися достигнутых образовательных результатов</a:t>
                      </a:r>
                    </a:p>
                  </a:txBody>
                  <a:tcPr marT="45717" marB="45717" horzOverflow="overflow"/>
                </a:tc>
                <a:extLst>
                  <a:ext uri="{0D108BD9-81ED-4DB2-BD59-A6C34878D82A}">
                    <a16:rowId xmlns:a16="http://schemas.microsoft.com/office/drawing/2014/main" xmlns="" val="1645948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862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5130" y="348215"/>
            <a:ext cx="9404723" cy="526996"/>
          </a:xfrm>
        </p:spPr>
        <p:txBody>
          <a:bodyPr/>
          <a:lstStyle/>
          <a:p>
            <a:pPr algn="ctr"/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промежуточной аттестации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6806646"/>
              </p:ext>
            </p:extLst>
          </p:nvPr>
        </p:nvGraphicFramePr>
        <p:xfrm>
          <a:off x="1103313" y="979713"/>
          <a:ext cx="9412287" cy="5812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7429">
                  <a:extLst>
                    <a:ext uri="{9D8B030D-6E8A-4147-A177-3AD203B41FA5}">
                      <a16:colId xmlns:a16="http://schemas.microsoft.com/office/drawing/2014/main" xmlns="" val="16261564"/>
                    </a:ext>
                  </a:extLst>
                </a:gridCol>
                <a:gridCol w="3137429">
                  <a:extLst>
                    <a:ext uri="{9D8B030D-6E8A-4147-A177-3AD203B41FA5}">
                      <a16:colId xmlns:a16="http://schemas.microsoft.com/office/drawing/2014/main" xmlns="" val="3440019782"/>
                    </a:ext>
                  </a:extLst>
                </a:gridCol>
                <a:gridCol w="3137429">
                  <a:extLst>
                    <a:ext uri="{9D8B030D-6E8A-4147-A177-3AD203B41FA5}">
                      <a16:colId xmlns:a16="http://schemas.microsoft.com/office/drawing/2014/main" xmlns="" val="3285400907"/>
                    </a:ext>
                  </a:extLst>
                </a:gridCol>
              </a:tblGrid>
              <a:tr h="12272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Структурная единица 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24" marB="4572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Итоговые образовательные результаты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24" marB="4572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промежуточной аттестации (суммирующая оценка по структурной единице)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24" marB="45724" horzOverflow="overflow"/>
                </a:tc>
                <a:extLst>
                  <a:ext uri="{0D108BD9-81ED-4DB2-BD59-A6C34878D82A}">
                    <a16:rowId xmlns:a16="http://schemas.microsoft.com/office/drawing/2014/main" xmlns="" val="2182658155"/>
                  </a:ext>
                </a:extLst>
              </a:tr>
              <a:tr h="9440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Учебная дисциплина</a:t>
                      </a:r>
                    </a:p>
                  </a:txBody>
                  <a:tcPr marT="45724" marB="4572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Знание, умение</a:t>
                      </a:r>
                    </a:p>
                  </a:txBody>
                  <a:tcPr marT="45724" marB="4572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Зачет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Дифференцированный зачет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Экзамен </a:t>
                      </a:r>
                    </a:p>
                  </a:txBody>
                  <a:tcPr marT="45724" marB="45724" horzOverflow="overflow"/>
                </a:tc>
                <a:extLst>
                  <a:ext uri="{0D108BD9-81ED-4DB2-BD59-A6C34878D82A}">
                    <a16:rowId xmlns:a16="http://schemas.microsoft.com/office/drawing/2014/main" xmlns="" val="3076986994"/>
                  </a:ext>
                </a:extLst>
              </a:tr>
              <a:tr h="9440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Профессиональный модуль </a:t>
                      </a:r>
                    </a:p>
                  </a:txBody>
                  <a:tcPr marT="45724" marB="4572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Профессиональные компетенции</a:t>
                      </a:r>
                    </a:p>
                  </a:txBody>
                  <a:tcPr marT="45724" marB="4572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Экзамен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(квалификационный экзамен)</a:t>
                      </a:r>
                    </a:p>
                  </a:txBody>
                  <a:tcPr marT="45724" marB="45724" horzOverflow="overflow"/>
                </a:tc>
                <a:extLst>
                  <a:ext uri="{0D108BD9-81ED-4DB2-BD59-A6C34878D82A}">
                    <a16:rowId xmlns:a16="http://schemas.microsoft.com/office/drawing/2014/main" xmlns="" val="190137526"/>
                  </a:ext>
                </a:extLst>
              </a:tr>
              <a:tr h="8991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 МДК</a:t>
                      </a:r>
                    </a:p>
                  </a:txBody>
                  <a:tcPr marT="45724" marB="4572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Знание, умение</a:t>
                      </a:r>
                    </a:p>
                  </a:txBody>
                  <a:tcPr marT="45724" marB="4572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Дифференцированный зачет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Экзамен </a:t>
                      </a:r>
                    </a:p>
                  </a:txBody>
                  <a:tcPr marT="45724" marB="45724" horzOverflow="overflow"/>
                </a:tc>
                <a:extLst>
                  <a:ext uri="{0D108BD9-81ED-4DB2-BD59-A6C34878D82A}">
                    <a16:rowId xmlns:a16="http://schemas.microsoft.com/office/drawing/2014/main" xmlns="" val="465989117"/>
                  </a:ext>
                </a:extLst>
              </a:tr>
              <a:tr h="8991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2.2.Учебная практика</a:t>
                      </a:r>
                    </a:p>
                  </a:txBody>
                  <a:tcPr marT="45724" marB="4572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</a:t>
                      </a:r>
                    </a:p>
                  </a:txBody>
                  <a:tcPr marT="45724" marB="4572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Дифференцированный зачет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(зачет)</a:t>
                      </a:r>
                    </a:p>
                  </a:txBody>
                  <a:tcPr marT="45724" marB="45724" horzOverflow="overflow"/>
                </a:tc>
                <a:extLst>
                  <a:ext uri="{0D108BD9-81ED-4DB2-BD59-A6C34878D82A}">
                    <a16:rowId xmlns:a16="http://schemas.microsoft.com/office/drawing/2014/main" xmlns="" val="3387046906"/>
                  </a:ext>
                </a:extLst>
              </a:tr>
              <a:tr h="8991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2.3. Производственная практика</a:t>
                      </a:r>
                    </a:p>
                  </a:txBody>
                  <a:tcPr marT="45724" marB="4572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Опыт практической деятельности</a:t>
                      </a:r>
                    </a:p>
                  </a:txBody>
                  <a:tcPr marT="45724" marB="4572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Дифференцированный зачет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(зачет)</a:t>
                      </a:r>
                    </a:p>
                  </a:txBody>
                  <a:tcPr marT="45724" marB="45724" horzOverflow="overflow"/>
                </a:tc>
                <a:extLst>
                  <a:ext uri="{0D108BD9-81ED-4DB2-BD59-A6C34878D82A}">
                    <a16:rowId xmlns:a16="http://schemas.microsoft.com/office/drawing/2014/main" xmlns="" val="2692590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670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2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ГИА по ОПОП СПО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345474"/>
            <a:ext cx="8946541" cy="490292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ru-RU" alt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alt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МОиН</a:t>
            </a:r>
            <a:r>
              <a:rPr lang="ru-RU" alt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РФ от 16.08.2013г.№ 968 «</a:t>
            </a:r>
            <a:r>
              <a:rPr lang="ru-RU" alt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Порядка проведения государственной итоговой аттестации по образовательной программе среднего профессионального образования»</a:t>
            </a:r>
            <a:r>
              <a:rPr lang="ru-RU" alt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ru-RU" altLang="ru-RU" b="1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П.10. Формами  ГИА по образовательным программам СПО являются: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выпускной квалификационной работы (ВКР);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государственный(</a:t>
            </a:r>
            <a:r>
              <a:rPr lang="ru-RU" alt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ые</a:t>
            </a:r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экзамен(ы) (в соответствии с ФГОС)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ru-RU" alt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П.12 .  Виды ВКР</a:t>
            </a:r>
          </a:p>
          <a:p>
            <a:pPr marL="0" indent="0" algn="ctr">
              <a:lnSpc>
                <a:spcPct val="80000"/>
              </a:lnSpc>
              <a:buNone/>
              <a:defRPr/>
            </a:pPr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выпускников, осваивающих ППКРС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выпускная практическая квалификационная работа;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письменная экзаменационная работа</a:t>
            </a:r>
          </a:p>
          <a:p>
            <a:pPr marL="0" indent="0" algn="ctr">
              <a:lnSpc>
                <a:spcPct val="80000"/>
              </a:lnSpc>
              <a:buNone/>
              <a:defRPr/>
            </a:pPr>
            <a:r>
              <a:rPr lang="ru-RU" altLang="ru-RU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выпускников, осваивающих ППССЗ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дипломная работа (дипломный проект)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638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Фонд оценочных средств (ФОС)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совокупность  всех оценочных средств  и методических материалов для оценки образовательных результатов (текущих, промежуточных, итоговых) по образовательной программе в целом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2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1093</TotalTime>
  <Words>1781</Words>
  <Application>Microsoft Office PowerPoint</Application>
  <PresentationFormat>Широкоэкранный</PresentationFormat>
  <Paragraphs>373</Paragraphs>
  <Slides>47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54" baseType="lpstr">
      <vt:lpstr>Arial</vt:lpstr>
      <vt:lpstr>Century Gothic</vt:lpstr>
      <vt:lpstr>Times New Roman</vt:lpstr>
      <vt:lpstr>Verdana</vt:lpstr>
      <vt:lpstr>Wingdings</vt:lpstr>
      <vt:lpstr>Wingdings 3</vt:lpstr>
      <vt:lpstr>Ион</vt:lpstr>
      <vt:lpstr>Павлова Ольга Владимировна методист  ГАПОУ «Самарский металлургический колледж» г. Самара 2018 Особенности разработки ОС для оценки итоговых образовательных результатов (ЗН,У,ПК) </vt:lpstr>
      <vt:lpstr>Нормативная база</vt:lpstr>
      <vt:lpstr>Качество образования</vt:lpstr>
      <vt:lpstr>Оценочные средства</vt:lpstr>
      <vt:lpstr>Оценочное средство</vt:lpstr>
      <vt:lpstr>Формы текущего контроля успеваемости</vt:lpstr>
      <vt:lpstr>Формы промежуточной аттестации</vt:lpstr>
      <vt:lpstr>Формы ГИА по ОПОП СПО</vt:lpstr>
      <vt:lpstr>Фонд оценочных средств (ФОС)</vt:lpstr>
      <vt:lpstr>Структура ФОС</vt:lpstr>
      <vt:lpstr>Структура ОС</vt:lpstr>
      <vt:lpstr>Структура  паспорта оценочного средства</vt:lpstr>
      <vt:lpstr>Пример  структуры  паспорта ОС 1.Наименование  специальности /профессии 2. Наименование учебной дисциплины /МДК/ПМ 3. Вид оценивания 4.Образовательные результаты, предъявляемые к оценке, показатели, критерии и инструменты их оценки </vt:lpstr>
      <vt:lpstr>ПАСПОРТ ОЦЕНОЧНОГО СРЕДСТВА ДЛЯ ОЦЕНКИ   ПК</vt:lpstr>
      <vt:lpstr>Презентация PowerPoint</vt:lpstr>
      <vt:lpstr>Образовательные результаты</vt:lpstr>
      <vt:lpstr>Профессиональные компетенции</vt:lpstr>
      <vt:lpstr>Субкомпетенция</vt:lpstr>
      <vt:lpstr>Субкомпетенция</vt:lpstr>
      <vt:lpstr>Пример</vt:lpstr>
      <vt:lpstr>Пример</vt:lpstr>
      <vt:lpstr>ОБЪЕКТ ОЦЕНКИ</vt:lpstr>
      <vt:lpstr>Объект оценки</vt:lpstr>
      <vt:lpstr>Примеры</vt:lpstr>
      <vt:lpstr>Примеры</vt:lpstr>
      <vt:lpstr>Примеры</vt:lpstr>
      <vt:lpstr>Показатель оценки</vt:lpstr>
      <vt:lpstr>Показатель оценки</vt:lpstr>
      <vt:lpstr>Пример:</vt:lpstr>
      <vt:lpstr>Критерий  оценки показателей</vt:lpstr>
      <vt:lpstr>  ПАСПОРТ ОЦЕНОЧНОГО СРЕДСТВА ДЛЯ ОЦЕНКИ   УМЕНИЙ</vt:lpstr>
      <vt:lpstr>УМЕНИЕ</vt:lpstr>
      <vt:lpstr>УМЕНИЕ</vt:lpstr>
      <vt:lpstr>  ПАСПОРТ ОЦЕНОЧНОГО СРЕДСТВА ДЛЯ ОЦЕНКИ   ЗНАНИЙ</vt:lpstr>
      <vt:lpstr>Знание</vt:lpstr>
      <vt:lpstr> ЗНАНИЕ</vt:lpstr>
      <vt:lpstr>Критерии оценки усвоения знаний</vt:lpstr>
      <vt:lpstr>Пример структуры  паспорта ОС 1.Наименование  специальности Сварочное производство 2. Наименование учебной дисциплины Электротехника и электроника 3. Вид оценивания текущий контроль успеваемости 4.Образовательные результаты, предъявляемые к оценке, показатели, критерии и инструменты их оценки </vt:lpstr>
      <vt:lpstr>Типы критериев</vt:lpstr>
      <vt:lpstr>Типы критериев</vt:lpstr>
      <vt:lpstr>Типы критериев</vt:lpstr>
      <vt:lpstr> Выбор инструмента оценки </vt:lpstr>
      <vt:lpstr>ТЕОРЕТИЧЕСКОЕ ЗАДАНИЕ  </vt:lpstr>
      <vt:lpstr>ПРАКТИЧЕСКОЕ  ЗАДАНИЕ  </vt:lpstr>
      <vt:lpstr>ПОДГОТОВКА И ЗАЩИТА ПРОЕКТНОГО  ЗАДАНИЯ </vt:lpstr>
      <vt:lpstr>Презентация PowerPoint</vt:lpstr>
      <vt:lpstr>БЛАГОДАРЮ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Проектирование контрольно-оценочных средств в рамках реализации ФГОС СПО </dc:title>
  <dc:creator>CaMeK</dc:creator>
  <cp:lastModifiedBy>6</cp:lastModifiedBy>
  <cp:revision>119</cp:revision>
  <dcterms:created xsi:type="dcterms:W3CDTF">2017-04-24T09:49:21Z</dcterms:created>
  <dcterms:modified xsi:type="dcterms:W3CDTF">2018-01-30T10:01:53Z</dcterms:modified>
</cp:coreProperties>
</file>