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72" r:id="rId6"/>
    <p:sldId id="271" r:id="rId7"/>
    <p:sldId id="267" r:id="rId8"/>
    <p:sldId id="270" r:id="rId9"/>
    <p:sldId id="25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74;&#1099;&#1077;\Desktop\&#1055;&#1056;&#1040;&#1050;&#1058;&#1048;&#1050;&#1040;%20(&#1047;&#1040;&#1053;&#1071;&#1058;&#1048;&#1071;%20&#1055;&#1054;%20&#1055;&#1044;&#1044;)\&#1055;&#1044;&#1044;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715436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Права, обязанности и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ответственность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участников дорожного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движения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Учебная презентация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075780"/>
            <a:ext cx="1571636" cy="2782220"/>
          </a:xfrm>
          <a:prstGeom prst="rect">
            <a:avLst/>
          </a:prstGeom>
          <a:noFill/>
        </p:spPr>
      </p:pic>
      <p:pic>
        <p:nvPicPr>
          <p:cNvPr id="5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1729944" cy="2214554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14066"/>
            <a:ext cx="9144000" cy="199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Теплоухова Екатерина Вячеславовна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студентка 2 курса специальности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44.02.03 Педагогика дополнительного образования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КГБПОУ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Ачинский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педагогический колледж»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Красноярский край, г.Ачинск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2017 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875"/>
            <a:ext cx="2571768" cy="329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ГИБДД</a:t>
            </a:r>
            <a:endParaRPr lang="ru-RU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5357850" cy="36861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/>
              <a:t>Государственная инспекция безопасности</a:t>
            </a:r>
          </a:p>
          <a:p>
            <a:pPr>
              <a:buNone/>
            </a:pPr>
            <a:r>
              <a:rPr lang="ru-RU" sz="4200" b="1" dirty="0" smtClean="0"/>
              <a:t>Дорожного движения </a:t>
            </a:r>
            <a:r>
              <a:rPr lang="ru-RU" sz="4200" dirty="0" smtClean="0"/>
              <a:t>– это государственная</a:t>
            </a:r>
          </a:p>
          <a:p>
            <a:pPr>
              <a:buNone/>
            </a:pPr>
            <a:r>
              <a:rPr lang="ru-RU" sz="4200" dirty="0" smtClean="0"/>
              <a:t>структура, созданная для обеспечения</a:t>
            </a:r>
          </a:p>
          <a:p>
            <a:pPr>
              <a:buNone/>
            </a:pPr>
            <a:r>
              <a:rPr lang="ru-RU" sz="4200" dirty="0" smtClean="0"/>
              <a:t>правопорядка на автодорогах, специальное</a:t>
            </a:r>
          </a:p>
          <a:p>
            <a:pPr>
              <a:buNone/>
            </a:pPr>
            <a:r>
              <a:rPr lang="ru-RU" sz="4200" dirty="0" smtClean="0"/>
              <a:t>подразделение Министерства внутренних дел,</a:t>
            </a:r>
          </a:p>
          <a:p>
            <a:pPr>
              <a:buNone/>
            </a:pPr>
            <a:r>
              <a:rPr lang="ru-RU" sz="4200" dirty="0" smtClean="0"/>
              <a:t>на которое возложены функции регулирования</a:t>
            </a:r>
          </a:p>
          <a:p>
            <a:pPr>
              <a:buNone/>
            </a:pPr>
            <a:r>
              <a:rPr lang="ru-RU" sz="4200" dirty="0" smtClean="0"/>
              <a:t>дорожного движения и контроля за</a:t>
            </a:r>
          </a:p>
          <a:p>
            <a:pPr>
              <a:buNone/>
            </a:pPr>
            <a:r>
              <a:rPr lang="ru-RU" sz="4200" dirty="0" smtClean="0"/>
              <a:t>соблюдением его участниками ПДД.</a:t>
            </a:r>
          </a:p>
          <a:p>
            <a:endParaRPr lang="ru-RU" dirty="0"/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1450918" cy="1857364"/>
          </a:xfrm>
          <a:prstGeom prst="rect">
            <a:avLst/>
          </a:prstGeom>
          <a:noFill/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kcy;&amp;acy;&amp;rcy;&amp;tcy;&amp;icy;&amp;ncy;&amp;kcy;&amp;icy; &amp;icy;&amp;ncy;&amp;scy;&amp;pcy;&amp;iecy;&amp;kcy;&amp;tcy;&amp;ocy;&amp;rcy; &amp;gcy;&amp;icy;&amp;bcy;&amp;d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1928802"/>
            <a:ext cx="34004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214290"/>
            <a:ext cx="8072494" cy="121444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>
                  <a:solidFill>
                    <a:schemeClr val="bg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УЧАСТНИКИ </a:t>
            </a:r>
          </a:p>
          <a:p>
            <a:pPr algn="ctr"/>
            <a:r>
              <a:rPr lang="ru-RU" sz="4000" b="1" spc="150" dirty="0" smtClean="0">
                <a:ln w="11430">
                  <a:solidFill>
                    <a:schemeClr val="bg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ДОРОЖНОГО ДВИЖЕНИЯ</a:t>
            </a:r>
            <a:endParaRPr lang="ru-RU" sz="4000" b="1" spc="150" dirty="0">
              <a:ln w="11430">
                <a:solidFill>
                  <a:schemeClr val="bg1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2000240"/>
            <a:ext cx="242889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Пешеходы</a:t>
            </a:r>
            <a:endParaRPr lang="ru-RU" sz="3200" b="1" spc="1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2000240"/>
            <a:ext cx="242889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Пассажиры</a:t>
            </a: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2000240"/>
            <a:ext cx="242889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Водители</a:t>
            </a: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821637" y="160733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000892" y="164305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501356" y="171369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Левые\Desktop\ПРАКТИКА (ЗАНЯТИЯ ПО ПДД)\i.jpg"/>
          <p:cNvPicPr>
            <a:picLocks noChangeAspect="1" noChangeArrowheads="1"/>
          </p:cNvPicPr>
          <p:nvPr/>
        </p:nvPicPr>
        <p:blipFill>
          <a:blip r:embed="rId2" cstate="print"/>
          <a:srcRect l="3516" t="35938" r="71875" b="9374"/>
          <a:stretch>
            <a:fillRect/>
          </a:stretch>
        </p:blipFill>
        <p:spPr bwMode="auto">
          <a:xfrm>
            <a:off x="1071538" y="3500438"/>
            <a:ext cx="1714512" cy="2857520"/>
          </a:xfrm>
          <a:prstGeom prst="rect">
            <a:avLst/>
          </a:prstGeom>
          <a:noFill/>
        </p:spPr>
      </p:pic>
      <p:pic>
        <p:nvPicPr>
          <p:cNvPr id="2051" name="Picture 3" descr="C:\Users\Левые\Desktop\ПРАКТИКА (ЗАНЯТИЯ ПО ПДД)\i.jpg"/>
          <p:cNvPicPr>
            <a:picLocks noChangeAspect="1" noChangeArrowheads="1"/>
          </p:cNvPicPr>
          <p:nvPr/>
        </p:nvPicPr>
        <p:blipFill>
          <a:blip r:embed="rId2" cstate="print"/>
          <a:srcRect l="32813" t="35938" r="35547" b="10937"/>
          <a:stretch>
            <a:fillRect/>
          </a:stretch>
        </p:blipFill>
        <p:spPr bwMode="auto">
          <a:xfrm>
            <a:off x="3571867" y="3500438"/>
            <a:ext cx="2269207" cy="2928958"/>
          </a:xfrm>
          <a:prstGeom prst="rect">
            <a:avLst/>
          </a:prstGeom>
          <a:noFill/>
        </p:spPr>
      </p:pic>
      <p:pic>
        <p:nvPicPr>
          <p:cNvPr id="2052" name="Picture 4" descr="C:\Users\Левые\Desktop\ПРАКТИКА (ЗАНЯТИЯ ПО ПДД)\i.jpg"/>
          <p:cNvPicPr>
            <a:picLocks noChangeAspect="1" noChangeArrowheads="1"/>
          </p:cNvPicPr>
          <p:nvPr/>
        </p:nvPicPr>
        <p:blipFill>
          <a:blip r:embed="rId2" cstate="print"/>
          <a:srcRect l="69532" t="35938" r="2343" b="10937"/>
          <a:stretch>
            <a:fillRect/>
          </a:stretch>
        </p:blipFill>
        <p:spPr bwMode="auto">
          <a:xfrm>
            <a:off x="6215074" y="3500438"/>
            <a:ext cx="2143140" cy="2893239"/>
          </a:xfrm>
          <a:prstGeom prst="rect">
            <a:avLst/>
          </a:prstGeom>
          <a:noFill/>
        </p:spPr>
      </p:pic>
      <p:pic>
        <p:nvPicPr>
          <p:cNvPr id="25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6"/>
            <a:ext cx="1450918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Обязанности и права </a:t>
            </a:r>
            <a:b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участников дорожного движения</a:t>
            </a:r>
            <a:endParaRPr lang="ru-RU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1450918" cy="1857364"/>
          </a:xfrm>
          <a:prstGeom prst="rect">
            <a:avLst/>
          </a:prstGeom>
          <a:noFill/>
        </p:spPr>
      </p:pic>
      <p:pic>
        <p:nvPicPr>
          <p:cNvPr id="6146" name="Picture 2" descr="http://mbdou141.ucoz.ru/bezopasni_doy/b4c113d89f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5" y="1214422"/>
            <a:ext cx="723484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ДД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Ответственность </a:t>
            </a:r>
            <a:br>
              <a:rPr kumimoji="0" lang="ru-RU" sz="4400" b="1" i="0" u="none" strike="noStrike" kern="1200" cap="none" spc="0" normalizeH="0" baseline="0" noProof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участников дорожного движения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im0-tub-ru.yandex.net/i?id=2cb68fa946ea85aecc5dd17eb11964e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714776" cy="2659348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95a5522a72f1e1e9b959bef216cd254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1" y="1357298"/>
            <a:ext cx="4893471" cy="3262315"/>
          </a:xfrm>
          <a:prstGeom prst="rect">
            <a:avLst/>
          </a:prstGeom>
          <a:noFill/>
        </p:spPr>
      </p:pic>
      <p:pic>
        <p:nvPicPr>
          <p:cNvPr id="1030" name="Picture 6" descr="http://loja.by/_nw/2/77372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143380"/>
            <a:ext cx="4524340" cy="244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Ответственность </a:t>
            </a:r>
            <a:b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участников дорожного движения</a:t>
            </a:r>
            <a:endParaRPr lang="ru-RU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3643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/>
              <a:t>Нормативно-правовые акты:</a:t>
            </a:r>
          </a:p>
          <a:p>
            <a:pPr>
              <a:buNone/>
            </a:pP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Правила дорожного движения РФ (ПДД РФ)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Кодекс РФ об административных правонарушениях (</a:t>
            </a:r>
            <a:r>
              <a:rPr lang="ru-RU" dirty="0" err="1" smtClean="0"/>
              <a:t>КоАП</a:t>
            </a:r>
            <a:r>
              <a:rPr lang="ru-RU" dirty="0" smtClean="0"/>
              <a:t> РФ)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Гражданский кодекс РФ (ГК РФ)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Уголовный кодекс РФ (УК РФ)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Трудовой кодекс РФ (ТК РФ) </a:t>
            </a:r>
          </a:p>
          <a:p>
            <a:endParaRPr lang="ru-RU" dirty="0"/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1450918" cy="1857364"/>
          </a:xfrm>
          <a:prstGeom prst="rect">
            <a:avLst/>
          </a:prstGeom>
          <a:noFill/>
        </p:spPr>
      </p:pic>
      <p:pic>
        <p:nvPicPr>
          <p:cNvPr id="5" name="Рисунок 4" descr="caf081dc3930db8702423797fbe9ba35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5072074"/>
            <a:ext cx="1211878" cy="17859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1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068290"/>
            <a:ext cx="1214446" cy="178971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994205_330_499_sour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5072074"/>
            <a:ext cx="1275661" cy="17859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988925_Grazhdanskij_kodeks_Rossijskoj_Federacii_CH_3-4_Grazhdanskij_kodeks_RSFSR_Dejstvuyushchaya_chast_po_sostoyaniyu_na_20_fevralya_2007_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5057762"/>
            <a:ext cx="1285884" cy="18002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labor%20co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5057784"/>
            <a:ext cx="1285884" cy="18002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верх 25"/>
          <p:cNvSpPr/>
          <p:nvPr/>
        </p:nvSpPr>
        <p:spPr>
          <a:xfrm rot="5400000">
            <a:off x="857224" y="1571612"/>
            <a:ext cx="500066" cy="35719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1357298"/>
            <a:ext cx="571504" cy="49292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ОТВЕТСТВЕННОСТЬ</a:t>
            </a:r>
            <a:endParaRPr lang="ru-RU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571876"/>
            <a:ext cx="1834810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 14 лет)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928670"/>
            <a:ext cx="250033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Административная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 16 лет)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2214554"/>
            <a:ext cx="2428892" cy="8572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правовая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 16 лет)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6000744"/>
            <a:ext cx="2143140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Материальная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 16 лет)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4786322"/>
            <a:ext cx="2286016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Дисциплинарная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 16 лет)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0034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Виды ответственности</a:t>
            </a:r>
            <a:b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участников дорожного движения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928670"/>
            <a:ext cx="5214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Представляет собой меру государственного принуждения, наступает при совершении правонарушения и наличии вины. </a:t>
            </a:r>
          </a:p>
          <a:p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Осуществляется компетентными органами, состоит в применении к нарушителю определенных санкций (штраф, взыскание, выговор)</a:t>
            </a:r>
            <a:endParaRPr lang="ru-RU" sz="1000" dirty="0"/>
          </a:p>
        </p:txBody>
      </p:sp>
      <p:sp>
        <p:nvSpPr>
          <p:cNvPr id="30" name="Стрелка вверх 29"/>
          <p:cNvSpPr/>
          <p:nvPr/>
        </p:nvSpPr>
        <p:spPr>
          <a:xfrm rot="5400000">
            <a:off x="857224" y="2500306"/>
            <a:ext cx="500066" cy="35719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5400000">
            <a:off x="857224" y="3929066"/>
            <a:ext cx="500066" cy="35719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5400000">
            <a:off x="785786" y="5072074"/>
            <a:ext cx="500066" cy="35719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5400000">
            <a:off x="785786" y="6143644"/>
            <a:ext cx="500066" cy="35719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29058" y="4929198"/>
            <a:ext cx="5214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Ответственность водителя возникает в случае, если транспортное средство принадлежит работодателю. Наступает за совершение дисциплинарного проступка, т.е. за неисполнение или ненадлежащее исполнение работником по его вине возложенных на него трудовых обязанностей (ст. 192-194 ТК РФ).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9058" y="5842337"/>
            <a:ext cx="5214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Ответственность водителя возникает в случае, если транспортное средство принадлежит работодателю. </a:t>
            </a:r>
            <a:endParaRPr lang="ru-RU" sz="1000" dirty="0" smtClean="0"/>
          </a:p>
          <a:p>
            <a:pPr>
              <a:spcBef>
                <a:spcPts val="0"/>
              </a:spcBef>
              <a:buNone/>
            </a:pP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Наступает за ущерб, причиненный имуществу работодателя в результате виновного, противоправного поведения (действия или бездействия)</a:t>
            </a: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Регламентируется ст. 238 ТК РФ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29058" y="3357562"/>
            <a:ext cx="521494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Ответственность за нарушение Правил дорожного движения и эксплуатации транспорта предусмотрена ст. 264 УК РФ. </a:t>
            </a:r>
          </a:p>
          <a:p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Уголовная ответственность наступает только в том случае, если нарушение </a:t>
            </a: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Правил дорожного движения или эксплуатация транспорта повлекло по неосторожности причинение ТЯЖКОГО ВРЕДА ЗДОРОВЬЮ ЧЕЛОВЕКА.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Несоблюдение или нарушение уголовной ответственности влечет 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собой высшую меру наказания – ЛИШЕНИЕ СВОБОДЫ</a:t>
            </a:r>
          </a:p>
          <a:p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endParaRPr lang="ru-RU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000496" y="2143116"/>
            <a:ext cx="5143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Наступает за нарушение имущественных и моральных прав и интересов другой стороны.</a:t>
            </a:r>
          </a:p>
          <a:p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Заключается в применении к правонарушителю мер государственного воздействия влекущих за собой материально-имущественный характер </a:t>
            </a: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(штраф, возмещение убытков)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Рефлексия</a:t>
            </a:r>
            <a:endParaRPr lang="ru-RU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1450918" cy="1857364"/>
          </a:xfrm>
          <a:prstGeom prst="rect">
            <a:avLst/>
          </a:prstGeom>
          <a:noFill/>
        </p:spPr>
      </p:pic>
      <p:pic>
        <p:nvPicPr>
          <p:cNvPr id="3074" name="Picture 2" descr="&amp;Kcy;&amp;acy;&amp;rcy;&amp;tcy;&amp;icy;&amp;ncy;&amp;kcy;&amp;icy; &amp;pcy;&amp;ocy; &amp;zcy;&amp;acy;&amp;pcy;&amp;rcy;&amp;ocy;&amp;scy;&amp;ucy; &amp;kcy;&amp;acy;&amp;rcy;&amp;tcy;&amp;icy;&amp;ncy;&amp;kcy;&amp;icy; &amp;ucy;&amp;chcy;&amp;acy;&amp;scy;&amp;tcy;&amp;ncy;&amp;icy;&amp;kcy;&amp;icy; &amp;dcy;&amp;ocy;&amp;rcy;&amp;ocy;&amp;zhcy;&amp;ncy;&amp;ocy;&amp;gcy;&amp;ocy; &amp;dcy;&amp;vcy;&amp;icy;&amp;zhcy;&amp;iecy;&amp;n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71546"/>
            <a:ext cx="3103338" cy="4957771"/>
          </a:xfrm>
          <a:prstGeom prst="rect">
            <a:avLst/>
          </a:prstGeom>
          <a:noFill/>
        </p:spPr>
      </p:pic>
      <p:pic>
        <p:nvPicPr>
          <p:cNvPr id="3076" name="Picture 4" descr="&amp;Kcy;&amp;acy;&amp;rcy;&amp;tcy;&amp;icy;&amp;ncy;&amp;kcy;&amp;icy; &amp;pcy;&amp;ocy; &amp;zcy;&amp;acy;&amp;pcy;&amp;rcy;&amp;ocy;&amp;scy;&amp;ucy; &amp;kcy;&amp;acy;&amp;rcy;&amp;tcy;&amp;icy;&amp;ncy;&amp;kcy;&amp;icy; &amp;rcy;&amp;iecy;&amp;fcy;&amp;lcy;&amp;iecy;&amp;kcy;&amp;scy;&amp;icy;&amp;yacy; &amp;scy;&amp;vcy;&amp;iecy;&amp;tcy;&amp;ocy;&amp;fcy;&amp;ocy;&amp;rcy;"/>
          <p:cNvPicPr>
            <a:picLocks noChangeAspect="1" noChangeArrowheads="1"/>
          </p:cNvPicPr>
          <p:nvPr/>
        </p:nvPicPr>
        <p:blipFill>
          <a:blip r:embed="rId4" cstate="print"/>
          <a:srcRect r="66434"/>
          <a:stretch>
            <a:fillRect/>
          </a:stretch>
        </p:blipFill>
        <p:spPr bwMode="auto">
          <a:xfrm>
            <a:off x="1500166" y="1500174"/>
            <a:ext cx="1357322" cy="1387889"/>
          </a:xfrm>
          <a:prstGeom prst="rect">
            <a:avLst/>
          </a:prstGeom>
          <a:noFill/>
        </p:spPr>
      </p:pic>
      <p:pic>
        <p:nvPicPr>
          <p:cNvPr id="7" name="Picture 4" descr="&amp;Kcy;&amp;acy;&amp;rcy;&amp;tcy;&amp;icy;&amp;ncy;&amp;kcy;&amp;icy; &amp;pcy;&amp;ocy; &amp;zcy;&amp;acy;&amp;pcy;&amp;rcy;&amp;ocy;&amp;scy;&amp;ucy; &amp;kcy;&amp;acy;&amp;rcy;&amp;tcy;&amp;icy;&amp;ncy;&amp;kcy;&amp;icy; &amp;rcy;&amp;iecy;&amp;fcy;&amp;lcy;&amp;iecy;&amp;kcy;&amp;scy;&amp;icy;&amp;yacy; &amp;scy;&amp;vcy;&amp;iecy;&amp;tcy;&amp;ocy;&amp;fcy;&amp;ocy;&amp;rcy;"/>
          <p:cNvPicPr>
            <a:picLocks noChangeAspect="1" noChangeArrowheads="1"/>
          </p:cNvPicPr>
          <p:nvPr/>
        </p:nvPicPr>
        <p:blipFill>
          <a:blip r:embed="rId4" cstate="print"/>
          <a:srcRect l="66686"/>
          <a:stretch>
            <a:fillRect/>
          </a:stretch>
        </p:blipFill>
        <p:spPr bwMode="auto">
          <a:xfrm>
            <a:off x="1500166" y="4214818"/>
            <a:ext cx="1357322" cy="1396232"/>
          </a:xfrm>
          <a:prstGeom prst="rect">
            <a:avLst/>
          </a:prstGeom>
          <a:noFill/>
        </p:spPr>
      </p:pic>
      <p:pic>
        <p:nvPicPr>
          <p:cNvPr id="8" name="Picture 4" descr="&amp;Kcy;&amp;acy;&amp;rcy;&amp;tcy;&amp;icy;&amp;ncy;&amp;kcy;&amp;icy; &amp;pcy;&amp;ocy; &amp;zcy;&amp;acy;&amp;pcy;&amp;rcy;&amp;ocy;&amp;scy;&amp;ucy; &amp;kcy;&amp;acy;&amp;rcy;&amp;tcy;&amp;icy;&amp;ncy;&amp;kcy;&amp;icy; &amp;rcy;&amp;iecy;&amp;fcy;&amp;lcy;&amp;iecy;&amp;kcy;&amp;scy;&amp;icy;&amp;yacy; &amp;scy;&amp;vcy;&amp;iecy;&amp;tcy;&amp;ocy;&amp;fcy;&amp;ocy;&amp;rcy;"/>
          <p:cNvPicPr>
            <a:picLocks noChangeAspect="1" noChangeArrowheads="1"/>
          </p:cNvPicPr>
          <p:nvPr/>
        </p:nvPicPr>
        <p:blipFill>
          <a:blip r:embed="rId4" cstate="print"/>
          <a:srcRect l="33607" r="32787"/>
          <a:stretch>
            <a:fillRect/>
          </a:stretch>
        </p:blipFill>
        <p:spPr bwMode="auto">
          <a:xfrm>
            <a:off x="1500166" y="2857496"/>
            <a:ext cx="1357322" cy="1386219"/>
          </a:xfrm>
          <a:prstGeom prst="rect">
            <a:avLst/>
          </a:prstGeom>
          <a:noFill/>
        </p:spPr>
      </p:pic>
      <p:sp>
        <p:nvSpPr>
          <p:cNvPr id="10" name="Пятиугольник 9"/>
          <p:cNvSpPr/>
          <p:nvPr/>
        </p:nvSpPr>
        <p:spPr>
          <a:xfrm flipH="1">
            <a:off x="3071802" y="3071810"/>
            <a:ext cx="2357454" cy="857256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1-2 ошибки</a:t>
            </a:r>
            <a:endParaRPr lang="ru-RU" sz="2000" b="1" dirty="0"/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3071802" y="1785926"/>
            <a:ext cx="2357454" cy="857256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Ошибок нет</a:t>
            </a:r>
            <a:endParaRPr lang="ru-RU" sz="2000" b="1" dirty="0"/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3071802" y="4500570"/>
            <a:ext cx="2357454" cy="857256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&gt;</a:t>
            </a:r>
            <a:r>
              <a:rPr lang="ru-RU" sz="2000" b="1" dirty="0" smtClean="0"/>
              <a:t> </a:t>
            </a:r>
            <a:r>
              <a:rPr lang="en-US" sz="2000" b="1" dirty="0" smtClean="0"/>
              <a:t>3 </a:t>
            </a:r>
            <a:r>
              <a:rPr lang="ru-RU" sz="2000" b="1" dirty="0" smtClean="0"/>
              <a:t>ошибок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DBE5F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357</Words>
  <Application>Microsoft Office PowerPoint</Application>
  <PresentationFormat>Экран (4:3)</PresentationFormat>
  <Paragraphs>66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Права, обязанности и ответственность  участников дорожного движения Учебная презентация  </vt:lpstr>
      <vt:lpstr>ГИБДД</vt:lpstr>
      <vt:lpstr>Слайд 3</vt:lpstr>
      <vt:lpstr>Обязанности и права  участников дорожного движения</vt:lpstr>
      <vt:lpstr>Слайд 5</vt:lpstr>
      <vt:lpstr>Слайд 6</vt:lpstr>
      <vt:lpstr>Ответственность  участников дорожного движения</vt:lpstr>
      <vt:lpstr>Слайд 8</vt:lpstr>
      <vt:lpstr>Рефлексия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Права, обязанности и ответственность участников дорожного движения. </dc:title>
  <dc:creator>Левые</dc:creator>
  <cp:lastModifiedBy>Toshiba</cp:lastModifiedBy>
  <cp:revision>69</cp:revision>
  <dcterms:created xsi:type="dcterms:W3CDTF">2017-10-15T12:54:58Z</dcterms:created>
  <dcterms:modified xsi:type="dcterms:W3CDTF">2018-01-29T14:53:11Z</dcterms:modified>
</cp:coreProperties>
</file>