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305" r:id="rId4"/>
    <p:sldId id="306" r:id="rId5"/>
    <p:sldId id="307" r:id="rId6"/>
    <p:sldId id="263" r:id="rId7"/>
    <p:sldId id="270" r:id="rId8"/>
    <p:sldId id="280" r:id="rId9"/>
    <p:sldId id="273" r:id="rId10"/>
    <p:sldId id="282" r:id="rId11"/>
    <p:sldId id="274" r:id="rId12"/>
    <p:sldId id="284" r:id="rId13"/>
    <p:sldId id="275" r:id="rId14"/>
    <p:sldId id="285" r:id="rId15"/>
    <p:sldId id="276" r:id="rId16"/>
    <p:sldId id="287" r:id="rId17"/>
    <p:sldId id="277" r:id="rId18"/>
    <p:sldId id="288" r:id="rId19"/>
    <p:sldId id="278" r:id="rId20"/>
    <p:sldId id="289" r:id="rId21"/>
    <p:sldId id="279" r:id="rId22"/>
    <p:sldId id="290" r:id="rId23"/>
    <p:sldId id="271" r:id="rId24"/>
    <p:sldId id="291" r:id="rId25"/>
    <p:sldId id="292" r:id="rId26"/>
    <p:sldId id="294" r:id="rId27"/>
    <p:sldId id="272" r:id="rId28"/>
    <p:sldId id="295" r:id="rId29"/>
    <p:sldId id="302" r:id="rId30"/>
    <p:sldId id="299" r:id="rId31"/>
    <p:sldId id="304" r:id="rId32"/>
    <p:sldId id="296" r:id="rId33"/>
    <p:sldId id="297" r:id="rId34"/>
    <p:sldId id="300" r:id="rId35"/>
    <p:sldId id="301" r:id="rId36"/>
    <p:sldId id="303" r:id="rId37"/>
    <p:sldId id="259" r:id="rId38"/>
    <p:sldId id="26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77;&#1074;&#1099;&#1077;\Desktop\&#1055;&#1056;&#1040;&#1050;&#1058;&#1048;&#1050;&#1040;%20&#1055;&#1044;&#1044;\Untitled.avi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071810"/>
            <a:ext cx="871543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Дорожные знаки, элементы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улиц,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дорог </a:t>
            </a: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</a:t>
            </a: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перекрестка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Учебная презентация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kcy;&amp;acy;&amp;rcy;&amp;tcy;&amp;icy;&amp;ncy;&amp;kcy;&amp;icy; &amp;pcy;&amp;d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075780"/>
            <a:ext cx="1571636" cy="2782220"/>
          </a:xfrm>
          <a:prstGeom prst="rect">
            <a:avLst/>
          </a:prstGeom>
          <a:noFill/>
        </p:spPr>
      </p:pic>
      <p:pic>
        <p:nvPicPr>
          <p:cNvPr id="5" name="Picture 4" descr="&amp;Kcy;&amp;acy;&amp;rcy;&amp;tcy;&amp;icy;&amp;ncy;&amp;kcy;&amp;icy; &amp;pcy;&amp;ocy; &amp;zcy;&amp;acy;&amp;pcy;&amp;rcy;&amp;ocy;&amp;scy;&amp;ucy; &amp;kcy;&amp;acy;&amp;rcy;&amp;tcy;&amp;icy;&amp;ncy;&amp;kcy;&amp;icy; &amp;pcy;&amp;dcy;&amp;d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37112"/>
            <a:ext cx="1729944" cy="22145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67944" y="0"/>
            <a:ext cx="5076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Кожемякина Любовь Андреевна</a:t>
            </a:r>
            <a:endParaRPr lang="ru-RU" sz="1600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студентка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 курса специальности </a:t>
            </a:r>
            <a:endParaRPr lang="ru-RU" sz="1600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44.02.03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Педагогика дополнительного образования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КГБПОУ «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Ачинский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педагогический колледж»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Красноярский край, г.Ачинск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2017 год</a:t>
            </a:r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1258888" y="3860800"/>
            <a:ext cx="1357312" cy="1435100"/>
            <a:chOff x="5319713" y="1863725"/>
            <a:chExt cx="2857500" cy="2857500"/>
          </a:xfrm>
        </p:grpSpPr>
        <p:sp>
          <p:nvSpPr>
            <p:cNvPr id="11" name="Восьмиугольник 10"/>
            <p:cNvSpPr/>
            <p:nvPr/>
          </p:nvSpPr>
          <p:spPr>
            <a:xfrm>
              <a:off x="5430001" y="1999647"/>
              <a:ext cx="2643607" cy="2573014"/>
            </a:xfrm>
            <a:prstGeom prst="oct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19" name="Picture 4" descr="C:\Users\User\Desktop\ЦОР 2010Г\материал\prioriteta_007_big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19713" y="1863725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1" name="Прямоугольник 12"/>
          <p:cNvSpPr>
            <a:spLocks noChangeArrowheads="1"/>
          </p:cNvSpPr>
          <p:nvPr/>
        </p:nvSpPr>
        <p:spPr bwMode="auto">
          <a:xfrm>
            <a:off x="1042988" y="2565400"/>
            <a:ext cx="1481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Главная дорога</a:t>
            </a: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042988" y="692150"/>
            <a:ext cx="1643062" cy="1571625"/>
            <a:chOff x="571472" y="1785926"/>
            <a:chExt cx="2857500" cy="2857500"/>
          </a:xfrm>
        </p:grpSpPr>
        <p:sp>
          <p:nvSpPr>
            <p:cNvPr id="16" name="Прямоугольник 15"/>
            <p:cNvSpPr/>
            <p:nvPr/>
          </p:nvSpPr>
          <p:spPr>
            <a:xfrm rot="2704235">
              <a:off x="1029274" y="2241596"/>
              <a:ext cx="1928091" cy="1888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17" name="Picture 13" descr="C:\Users\User\Desktop\ЦОР 2010Г\материал\prioriteta_001_big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1785926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3" name="Прямоугольник 18"/>
          <p:cNvSpPr>
            <a:spLocks noChangeArrowheads="1"/>
          </p:cNvSpPr>
          <p:nvPr/>
        </p:nvSpPr>
        <p:spPr bwMode="auto">
          <a:xfrm>
            <a:off x="6659563" y="2492375"/>
            <a:ext cx="1535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Уступите дорогу</a:t>
            </a:r>
          </a:p>
        </p:txBody>
      </p:sp>
      <p:sp>
        <p:nvSpPr>
          <p:cNvPr id="12294" name="Прямоугольник 19"/>
          <p:cNvSpPr>
            <a:spLocks noChangeArrowheads="1"/>
          </p:cNvSpPr>
          <p:nvPr/>
        </p:nvSpPr>
        <p:spPr bwMode="auto">
          <a:xfrm>
            <a:off x="827088" y="5661025"/>
            <a:ext cx="1998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Движение без </a:t>
            </a:r>
            <a:endParaRPr lang="en-US" sz="1400"/>
          </a:p>
          <a:p>
            <a:pPr algn="ctr"/>
            <a:r>
              <a:rPr lang="ru-RU" sz="1400"/>
              <a:t>остановки запрещено</a:t>
            </a:r>
          </a:p>
        </p:txBody>
      </p: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3635375" y="692150"/>
            <a:ext cx="1643063" cy="1643063"/>
            <a:chOff x="428596" y="3857628"/>
            <a:chExt cx="1643074" cy="1643074"/>
          </a:xfrm>
        </p:grpSpPr>
        <p:sp>
          <p:nvSpPr>
            <p:cNvPr id="22" name="Прямоугольник 21"/>
            <p:cNvSpPr/>
            <p:nvPr/>
          </p:nvSpPr>
          <p:spPr>
            <a:xfrm rot="2598849">
              <a:off x="709586" y="4081467"/>
              <a:ext cx="1112844" cy="1158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15" name="Picture 14" descr="C:\Users\User\Desktop\ЦОР 2010Г\материал\prioriteta_002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3857628"/>
              <a:ext cx="1643074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6" name="Прямоугольник 23"/>
          <p:cNvSpPr>
            <a:spLocks noChangeArrowheads="1"/>
          </p:cNvSpPr>
          <p:nvPr/>
        </p:nvSpPr>
        <p:spPr bwMode="auto">
          <a:xfrm>
            <a:off x="3492500" y="2565400"/>
            <a:ext cx="2019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Конец главной дороги</a:t>
            </a:r>
          </a:p>
        </p:txBody>
      </p:sp>
      <p:grpSp>
        <p:nvGrpSpPr>
          <p:cNvPr id="5" name="Группа 28"/>
          <p:cNvGrpSpPr>
            <a:grpSpLocks/>
          </p:cNvGrpSpPr>
          <p:nvPr/>
        </p:nvGrpSpPr>
        <p:grpSpPr bwMode="auto">
          <a:xfrm>
            <a:off x="3708400" y="3716338"/>
            <a:ext cx="1714500" cy="1531937"/>
            <a:chOff x="3571868" y="3857628"/>
            <a:chExt cx="1714512" cy="1531631"/>
          </a:xfrm>
        </p:grpSpPr>
        <p:sp>
          <p:nvSpPr>
            <p:cNvPr id="27" name="Равнобедренный треугольник 26"/>
            <p:cNvSpPr/>
            <p:nvPr/>
          </p:nvSpPr>
          <p:spPr>
            <a:xfrm>
              <a:off x="3714744" y="3929051"/>
              <a:ext cx="1500199" cy="1357042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13" name="Picture 15" descr="C:\Users\User\Desktop\ЦОР 2010Г\материал\prioriteta_003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868" y="3857628"/>
              <a:ext cx="1714512" cy="153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29"/>
          <p:cNvGrpSpPr>
            <a:grpSpLocks/>
          </p:cNvGrpSpPr>
          <p:nvPr/>
        </p:nvGrpSpPr>
        <p:grpSpPr bwMode="auto">
          <a:xfrm>
            <a:off x="6659563" y="3716338"/>
            <a:ext cx="1714500" cy="1531937"/>
            <a:chOff x="6500826" y="3857628"/>
            <a:chExt cx="1714512" cy="1531631"/>
          </a:xfrm>
        </p:grpSpPr>
        <p:sp>
          <p:nvSpPr>
            <p:cNvPr id="28" name="Равнобедренный треугольник 27"/>
            <p:cNvSpPr/>
            <p:nvPr/>
          </p:nvSpPr>
          <p:spPr>
            <a:xfrm>
              <a:off x="6643702" y="3929051"/>
              <a:ext cx="1500197" cy="1357042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11" name="Picture 16" descr="C:\Users\User\Desktop\ЦОР 2010Г\материал\prioriteta_004_big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0826" y="3857628"/>
              <a:ext cx="1714512" cy="153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9" name="Прямоугольник 30"/>
          <p:cNvSpPr>
            <a:spLocks noChangeArrowheads="1"/>
          </p:cNvSpPr>
          <p:nvPr/>
        </p:nvSpPr>
        <p:spPr bwMode="auto">
          <a:xfrm>
            <a:off x="3203575" y="5732463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Пересечение </a:t>
            </a:r>
            <a:endParaRPr lang="en-US" sz="1400"/>
          </a:p>
          <a:p>
            <a:pPr algn="ctr"/>
            <a:r>
              <a:rPr lang="ru-RU" sz="1400"/>
              <a:t>со второстепенной дорогой</a:t>
            </a:r>
          </a:p>
        </p:txBody>
      </p:sp>
      <p:sp>
        <p:nvSpPr>
          <p:cNvPr id="12300" name="Прямоугольник 31"/>
          <p:cNvSpPr>
            <a:spLocks noChangeArrowheads="1"/>
          </p:cNvSpPr>
          <p:nvPr/>
        </p:nvSpPr>
        <p:spPr bwMode="auto">
          <a:xfrm>
            <a:off x="6372225" y="5732463"/>
            <a:ext cx="2138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Примыкание </a:t>
            </a:r>
            <a:endParaRPr lang="en-US" sz="1400"/>
          </a:p>
          <a:p>
            <a:pPr algn="ctr"/>
            <a:r>
              <a:rPr lang="ru-RU" sz="1400"/>
              <a:t>второстепенной дороги</a:t>
            </a:r>
          </a:p>
        </p:txBody>
      </p:sp>
      <p:grpSp>
        <p:nvGrpSpPr>
          <p:cNvPr id="7" name="Группа 9"/>
          <p:cNvGrpSpPr>
            <a:grpSpLocks/>
          </p:cNvGrpSpPr>
          <p:nvPr/>
        </p:nvGrpSpPr>
        <p:grpSpPr bwMode="auto">
          <a:xfrm>
            <a:off x="6659563" y="836613"/>
            <a:ext cx="1643062" cy="1357312"/>
            <a:chOff x="1643063" y="3332163"/>
            <a:chExt cx="2857500" cy="2552700"/>
          </a:xfrm>
        </p:grpSpPr>
        <p:sp>
          <p:nvSpPr>
            <p:cNvPr id="29" name="Равнобедренный треугольник 28"/>
            <p:cNvSpPr/>
            <p:nvPr/>
          </p:nvSpPr>
          <p:spPr>
            <a:xfrm rot="10800000">
              <a:off x="1786628" y="3499357"/>
              <a:ext cx="2570369" cy="228698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9" name="Picture 5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3063" y="3332163"/>
              <a:ext cx="2857500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1071563" y="714375"/>
            <a:ext cx="1643062" cy="1571625"/>
            <a:chOff x="571472" y="1785926"/>
            <a:chExt cx="2857500" cy="2857500"/>
          </a:xfrm>
        </p:grpSpPr>
        <p:sp>
          <p:nvSpPr>
            <p:cNvPr id="30" name="Прямоугольник 29"/>
            <p:cNvSpPr/>
            <p:nvPr/>
          </p:nvSpPr>
          <p:spPr>
            <a:xfrm rot="2704235">
              <a:off x="1029274" y="2241596"/>
              <a:ext cx="1928091" cy="1888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7" name="Picture 13" descr="C:\Users\User\Desktop\ЦОР 2010Г\материал\prioriteta_001_big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1785926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1"/>
          <p:cNvGrpSpPr>
            <a:grpSpLocks/>
          </p:cNvGrpSpPr>
          <p:nvPr/>
        </p:nvGrpSpPr>
        <p:grpSpPr bwMode="auto">
          <a:xfrm>
            <a:off x="1285875" y="3857625"/>
            <a:ext cx="1357313" cy="1435100"/>
            <a:chOff x="5319713" y="1863725"/>
            <a:chExt cx="2857500" cy="2857500"/>
          </a:xfrm>
        </p:grpSpPr>
        <p:sp>
          <p:nvSpPr>
            <p:cNvPr id="33" name="Восьмиугольник 32"/>
            <p:cNvSpPr/>
            <p:nvPr/>
          </p:nvSpPr>
          <p:spPr>
            <a:xfrm>
              <a:off x="5430003" y="1999647"/>
              <a:ext cx="2643603" cy="2573014"/>
            </a:xfrm>
            <a:prstGeom prst="oct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5" name="Picture 4" descr="C:\Users\User\Desktop\ЦОР 2010Г\материал\prioriteta_007_big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19713" y="1863725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User\Desktop\ЦОР 2010Г\12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60350"/>
            <a:ext cx="83216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3924300" y="2349500"/>
            <a:ext cx="1571625" cy="1500188"/>
            <a:chOff x="3286116" y="2000240"/>
            <a:chExt cx="2714644" cy="2500330"/>
          </a:xfrm>
        </p:grpSpPr>
        <p:sp>
          <p:nvSpPr>
            <p:cNvPr id="6" name="Овал 5"/>
            <p:cNvSpPr/>
            <p:nvPr/>
          </p:nvSpPr>
          <p:spPr>
            <a:xfrm>
              <a:off x="3286116" y="2000240"/>
              <a:ext cx="2714644" cy="2500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" name="Picture 4" descr="C:\Users\User\Desktop\ЦОР 2010Г\материал\zapreshaychie_002_big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2000241"/>
              <a:ext cx="2714644" cy="25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323850" y="4652963"/>
            <a:ext cx="8351838" cy="172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Char char="-"/>
              <a:defRPr/>
            </a:pPr>
            <a:r>
              <a:rPr lang="ru-RU" sz="2800" b="1" i="1" dirty="0">
                <a:solidFill>
                  <a:srgbClr val="C00000"/>
                </a:solidFill>
                <a:latin typeface="Book Antiqua" pitchFamily="18" charset="0"/>
              </a:rPr>
              <a:t>Имеют   круглую форму и красную окантовку.</a:t>
            </a:r>
            <a:endParaRPr lang="en-US" sz="2800" b="1" i="1" dirty="0">
              <a:solidFill>
                <a:srgbClr val="C00000"/>
              </a:solidFill>
              <a:latin typeface="Book Antiqua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sz="16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</a:p>
          <a:p>
            <a:pPr algn="ctr">
              <a:buFontTx/>
              <a:buChar char="-"/>
              <a:defRPr/>
            </a:pP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>вводят или отменяют определенные ограничения движения.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endParaRPr lang="ru-RU" sz="16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900113" y="620713"/>
            <a:ext cx="1500187" cy="1500187"/>
            <a:chOff x="357158" y="1991266"/>
            <a:chExt cx="2357454" cy="2375944"/>
          </a:xfrm>
        </p:grpSpPr>
        <p:sp>
          <p:nvSpPr>
            <p:cNvPr id="5" name="Овал 4"/>
            <p:cNvSpPr/>
            <p:nvPr/>
          </p:nvSpPr>
          <p:spPr>
            <a:xfrm>
              <a:off x="569203" y="2144633"/>
              <a:ext cx="2003214" cy="199881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361" name="Picture 2" descr="F:\КАРТИНКИ\дорожные знаки\1243666104_kirpich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1991266"/>
              <a:ext cx="2357454" cy="237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3851275" y="620713"/>
            <a:ext cx="1571625" cy="1500187"/>
            <a:chOff x="3286116" y="2000240"/>
            <a:chExt cx="2714644" cy="2500330"/>
          </a:xfrm>
        </p:grpSpPr>
        <p:sp>
          <p:nvSpPr>
            <p:cNvPr id="8" name="Овал 7"/>
            <p:cNvSpPr/>
            <p:nvPr/>
          </p:nvSpPr>
          <p:spPr>
            <a:xfrm>
              <a:off x="3286116" y="2000240"/>
              <a:ext cx="2714644" cy="2500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359" name="Picture 4" descr="C:\Users\User\Desktop\ЦОР 2010Г\материал\zapreshaychie_002_big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2000241"/>
              <a:ext cx="2714644" cy="25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9"/>
          <p:cNvGrpSpPr>
            <a:grpSpLocks/>
          </p:cNvGrpSpPr>
          <p:nvPr/>
        </p:nvGrpSpPr>
        <p:grpSpPr bwMode="auto">
          <a:xfrm>
            <a:off x="6732588" y="549275"/>
            <a:ext cx="1571625" cy="1571625"/>
            <a:chOff x="6215074" y="2071678"/>
            <a:chExt cx="1571636" cy="1571636"/>
          </a:xfrm>
        </p:grpSpPr>
        <p:sp>
          <p:nvSpPr>
            <p:cNvPr id="16" name="Овал 15"/>
            <p:cNvSpPr/>
            <p:nvPr/>
          </p:nvSpPr>
          <p:spPr>
            <a:xfrm>
              <a:off x="6357950" y="2214554"/>
              <a:ext cx="1285884" cy="1285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357" name="Picture 10" descr="C:\Users\User\Desktop\ЦОР 2010Г\материал\zapreshaychie_006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15074" y="207167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18"/>
          <p:cNvGrpSpPr>
            <a:grpSpLocks/>
          </p:cNvGrpSpPr>
          <p:nvPr/>
        </p:nvGrpSpPr>
        <p:grpSpPr bwMode="auto">
          <a:xfrm>
            <a:off x="928688" y="3643313"/>
            <a:ext cx="1571625" cy="1571625"/>
            <a:chOff x="3500430" y="4286256"/>
            <a:chExt cx="1571636" cy="1571636"/>
          </a:xfrm>
        </p:grpSpPr>
        <p:sp>
          <p:nvSpPr>
            <p:cNvPr id="15" name="Овал 14"/>
            <p:cNvSpPr/>
            <p:nvPr/>
          </p:nvSpPr>
          <p:spPr>
            <a:xfrm>
              <a:off x="3643306" y="4429132"/>
              <a:ext cx="1285884" cy="1285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355" name="Picture 11" descr="C:\Users\User\Desktop\ЦОР 2010Г\материал\zapreshaychie_014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0" y="428625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3786188" y="3571875"/>
            <a:ext cx="1571625" cy="1571625"/>
            <a:chOff x="714348" y="4286256"/>
            <a:chExt cx="1571616" cy="1571616"/>
          </a:xfrm>
        </p:grpSpPr>
        <p:sp>
          <p:nvSpPr>
            <p:cNvPr id="14" name="Овал 13"/>
            <p:cNvSpPr/>
            <p:nvPr/>
          </p:nvSpPr>
          <p:spPr>
            <a:xfrm>
              <a:off x="857222" y="4429130"/>
              <a:ext cx="1285868" cy="12858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353" name="Picture 12" descr="C:\Users\User\Desktop\ЦОР 2010Г\материал\zapreshaychie_013_big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48" y="4286256"/>
              <a:ext cx="1571616" cy="157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20"/>
          <p:cNvGrpSpPr>
            <a:grpSpLocks/>
          </p:cNvGrpSpPr>
          <p:nvPr/>
        </p:nvGrpSpPr>
        <p:grpSpPr bwMode="auto">
          <a:xfrm>
            <a:off x="6732588" y="3573463"/>
            <a:ext cx="1571625" cy="1571625"/>
            <a:chOff x="6215074" y="4286256"/>
            <a:chExt cx="1571636" cy="1571636"/>
          </a:xfrm>
        </p:grpSpPr>
        <p:sp>
          <p:nvSpPr>
            <p:cNvPr id="17" name="Овал 16"/>
            <p:cNvSpPr/>
            <p:nvPr/>
          </p:nvSpPr>
          <p:spPr>
            <a:xfrm>
              <a:off x="6357950" y="4429132"/>
              <a:ext cx="1285884" cy="1285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351" name="Picture 13" descr="C:\Users\User\Desktop\ЦОР 2010Г\материал\zapreshaychie_025_big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15074" y="428625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4" name="Прямоугольник 21"/>
          <p:cNvSpPr>
            <a:spLocks noChangeArrowheads="1"/>
          </p:cNvSpPr>
          <p:nvPr/>
        </p:nvSpPr>
        <p:spPr bwMode="auto">
          <a:xfrm>
            <a:off x="971550" y="2492375"/>
            <a:ext cx="1566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Въезд запрещен</a:t>
            </a:r>
          </a:p>
        </p:txBody>
      </p:sp>
      <p:sp>
        <p:nvSpPr>
          <p:cNvPr id="14345" name="Прямоугольник 22"/>
          <p:cNvSpPr>
            <a:spLocks noChangeArrowheads="1"/>
          </p:cNvSpPr>
          <p:nvPr/>
        </p:nvSpPr>
        <p:spPr bwMode="auto">
          <a:xfrm>
            <a:off x="3635375" y="2420938"/>
            <a:ext cx="199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Движение запрещено</a:t>
            </a:r>
          </a:p>
        </p:txBody>
      </p:sp>
      <p:sp>
        <p:nvSpPr>
          <p:cNvPr id="14346" name="Прямоугольник 23"/>
          <p:cNvSpPr>
            <a:spLocks noChangeArrowheads="1"/>
          </p:cNvSpPr>
          <p:nvPr/>
        </p:nvSpPr>
        <p:spPr bwMode="auto">
          <a:xfrm>
            <a:off x="755650" y="5229225"/>
            <a:ext cx="1992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Движение пешеходов</a:t>
            </a:r>
            <a:endParaRPr lang="en-US" sz="1400"/>
          </a:p>
          <a:p>
            <a:pPr algn="ctr"/>
            <a:r>
              <a:rPr lang="ru-RU" sz="1400"/>
              <a:t> запрещено</a:t>
            </a:r>
          </a:p>
        </p:txBody>
      </p:sp>
      <p:sp>
        <p:nvSpPr>
          <p:cNvPr id="14347" name="Прямоугольник 24"/>
          <p:cNvSpPr>
            <a:spLocks noChangeArrowheads="1"/>
          </p:cNvSpPr>
          <p:nvPr/>
        </p:nvSpPr>
        <p:spPr bwMode="auto">
          <a:xfrm>
            <a:off x="3492500" y="5229225"/>
            <a:ext cx="2392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Движение на велосипедах</a:t>
            </a:r>
            <a:endParaRPr lang="en-US" sz="1400"/>
          </a:p>
          <a:p>
            <a:pPr algn="ctr"/>
            <a:r>
              <a:rPr lang="ru-RU" sz="1400"/>
              <a:t> запрещено</a:t>
            </a:r>
          </a:p>
        </p:txBody>
      </p:sp>
      <p:sp>
        <p:nvSpPr>
          <p:cNvPr id="14348" name="Прямоугольник 25"/>
          <p:cNvSpPr>
            <a:spLocks noChangeArrowheads="1"/>
          </p:cNvSpPr>
          <p:nvPr/>
        </p:nvSpPr>
        <p:spPr bwMode="auto">
          <a:xfrm>
            <a:off x="6732588" y="5229225"/>
            <a:ext cx="167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Поворот направо </a:t>
            </a:r>
            <a:endParaRPr lang="en-US" sz="1400"/>
          </a:p>
          <a:p>
            <a:pPr algn="ctr"/>
            <a:r>
              <a:rPr lang="ru-RU" sz="1400"/>
              <a:t>запрещен</a:t>
            </a:r>
          </a:p>
        </p:txBody>
      </p:sp>
      <p:sp>
        <p:nvSpPr>
          <p:cNvPr id="14349" name="Прямоугольник 26"/>
          <p:cNvSpPr>
            <a:spLocks noChangeArrowheads="1"/>
          </p:cNvSpPr>
          <p:nvPr/>
        </p:nvSpPr>
        <p:spPr bwMode="auto">
          <a:xfrm>
            <a:off x="6227763" y="2420938"/>
            <a:ext cx="2544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Ограничение максимальной</a:t>
            </a:r>
            <a:endParaRPr lang="en-US" sz="1400"/>
          </a:p>
          <a:p>
            <a:pPr algn="ctr"/>
            <a:r>
              <a:rPr lang="ru-RU" sz="1400"/>
              <a:t> скорости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User\Desktop\ЦОР 2010Г\4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33375"/>
            <a:ext cx="8534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User\Desktop\ЦОР 2010Г\материал\00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25654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33"/>
          <p:cNvSpPr>
            <a:spLocks noChangeArrowheads="1"/>
          </p:cNvSpPr>
          <p:nvPr/>
        </p:nvSpPr>
        <p:spPr bwMode="auto">
          <a:xfrm>
            <a:off x="468313" y="5013325"/>
            <a:ext cx="82804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 sz="2800" i="1" dirty="0">
                <a:solidFill>
                  <a:srgbClr val="C00000"/>
                </a:solidFill>
                <a:latin typeface="Book Antiqua" pitchFamily="18" charset="0"/>
              </a:rPr>
              <a:t>Имеют круглую форму и синий фон.</a:t>
            </a:r>
            <a:endParaRPr lang="en-US" sz="2800" i="1" dirty="0">
              <a:solidFill>
                <a:srgbClr val="C00000"/>
              </a:solidFill>
              <a:latin typeface="Book Antiqua" pitchFamily="18" charset="0"/>
            </a:endParaRPr>
          </a:p>
          <a:p>
            <a:pPr algn="ctr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Book Antiqua" pitchFamily="18" charset="0"/>
              </a:rPr>
              <a:t>предписывают участникам дорожного движения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Book Antiqua" pitchFamily="18" charset="0"/>
              </a:rPr>
              <a:t>определённые действия. </a:t>
            </a:r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611188" y="692150"/>
            <a:ext cx="1571625" cy="1571625"/>
            <a:chOff x="357158" y="1857364"/>
            <a:chExt cx="1571636" cy="1571636"/>
          </a:xfrm>
        </p:grpSpPr>
        <p:sp>
          <p:nvSpPr>
            <p:cNvPr id="19" name="Овал 18"/>
            <p:cNvSpPr/>
            <p:nvPr/>
          </p:nvSpPr>
          <p:spPr>
            <a:xfrm>
              <a:off x="428595" y="1928803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414" name="Picture 3" descr="C:\Users\User\Desktop\ЦОР 2010Г\материал\predpisivaychie_001_big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1857364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2916238" y="692150"/>
            <a:ext cx="1500187" cy="1500188"/>
            <a:chOff x="2500298" y="1857364"/>
            <a:chExt cx="1500198" cy="1500198"/>
          </a:xfrm>
        </p:grpSpPr>
        <p:sp>
          <p:nvSpPr>
            <p:cNvPr id="17" name="Овал 16"/>
            <p:cNvSpPr/>
            <p:nvPr/>
          </p:nvSpPr>
          <p:spPr>
            <a:xfrm>
              <a:off x="2500298" y="1928802"/>
              <a:ext cx="1428760" cy="1428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412" name="Picture 4" descr="C:\Users\User\Desktop\ЦОР 2010Г\материал\predpisivaychie_002_big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0298" y="1857364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4932363" y="620713"/>
            <a:ext cx="1500187" cy="1500187"/>
            <a:chOff x="4714876" y="1857364"/>
            <a:chExt cx="1500198" cy="1500198"/>
          </a:xfrm>
        </p:grpSpPr>
        <p:sp>
          <p:nvSpPr>
            <p:cNvPr id="16" name="Овал 15"/>
            <p:cNvSpPr/>
            <p:nvPr/>
          </p:nvSpPr>
          <p:spPr>
            <a:xfrm>
              <a:off x="4786314" y="1928802"/>
              <a:ext cx="1428760" cy="1428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410" name="Picture 5" descr="C:\Users\User\Desktop\ЦОР 2010Г\материал\predpisivaychie_004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876" y="1857364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7019925" y="620713"/>
            <a:ext cx="1500188" cy="1500187"/>
            <a:chOff x="7000892" y="1857364"/>
            <a:chExt cx="1500198" cy="1500198"/>
          </a:xfrm>
        </p:grpSpPr>
        <p:sp>
          <p:nvSpPr>
            <p:cNvPr id="18" name="Овал 17"/>
            <p:cNvSpPr/>
            <p:nvPr/>
          </p:nvSpPr>
          <p:spPr>
            <a:xfrm>
              <a:off x="7072330" y="1928802"/>
              <a:ext cx="1428760" cy="1428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408" name="Picture 6" descr="C:\Users\User\Desktop\ЦОР 2010Г\материал\predpisivaychie_006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0892" y="1857364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24"/>
          <p:cNvGrpSpPr>
            <a:grpSpLocks/>
          </p:cNvGrpSpPr>
          <p:nvPr/>
        </p:nvGrpSpPr>
        <p:grpSpPr bwMode="auto">
          <a:xfrm>
            <a:off x="3643313" y="3643313"/>
            <a:ext cx="1579562" cy="1573212"/>
            <a:chOff x="3643306" y="4213230"/>
            <a:chExt cx="1579563" cy="1573224"/>
          </a:xfrm>
        </p:grpSpPr>
        <p:sp>
          <p:nvSpPr>
            <p:cNvPr id="14" name="Овал 13"/>
            <p:cNvSpPr/>
            <p:nvPr/>
          </p:nvSpPr>
          <p:spPr>
            <a:xfrm>
              <a:off x="3714743" y="4286256"/>
              <a:ext cx="1428751" cy="14287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405" name="Picture 7" descr="C:\Users\User\Desktop\ЦОР 2010Г\материал\predpisivaychie_011_big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306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6" name="Picture 7" descr="C:\Users\User\Desktop\ЦОР 2010Г\материал\predpisivaychie_011_big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1233" y="4213230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23"/>
          <p:cNvGrpSpPr>
            <a:grpSpLocks/>
          </p:cNvGrpSpPr>
          <p:nvPr/>
        </p:nvGrpSpPr>
        <p:grpSpPr bwMode="auto">
          <a:xfrm>
            <a:off x="755650" y="3573463"/>
            <a:ext cx="1571625" cy="1571625"/>
            <a:chOff x="1285852" y="4214818"/>
            <a:chExt cx="1571636" cy="1571636"/>
          </a:xfrm>
        </p:grpSpPr>
        <p:sp>
          <p:nvSpPr>
            <p:cNvPr id="11" name="Овал 10"/>
            <p:cNvSpPr/>
            <p:nvPr/>
          </p:nvSpPr>
          <p:spPr>
            <a:xfrm>
              <a:off x="1357291" y="4286255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403" name="Picture 8" descr="C:\Users\User\Desktop\ЦОР 2010Г\материал\predpisivaychie_012_big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25"/>
          <p:cNvGrpSpPr>
            <a:grpSpLocks/>
          </p:cNvGrpSpPr>
          <p:nvPr/>
        </p:nvGrpSpPr>
        <p:grpSpPr bwMode="auto">
          <a:xfrm>
            <a:off x="6372225" y="3573463"/>
            <a:ext cx="1571625" cy="1571625"/>
            <a:chOff x="6000760" y="4214818"/>
            <a:chExt cx="1571636" cy="1571636"/>
          </a:xfrm>
        </p:grpSpPr>
        <p:sp>
          <p:nvSpPr>
            <p:cNvPr id="15" name="Овал 14"/>
            <p:cNvSpPr/>
            <p:nvPr/>
          </p:nvSpPr>
          <p:spPr>
            <a:xfrm>
              <a:off x="6072199" y="4286255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6401" name="Picture 9" descr="C:\Users\User\Desktop\ЦОР 2010Г\материал\predpisivaychie_013_big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60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3" name="Прямоугольник 26"/>
          <p:cNvSpPr>
            <a:spLocks noChangeArrowheads="1"/>
          </p:cNvSpPr>
          <p:nvPr/>
        </p:nvSpPr>
        <p:spPr bwMode="auto">
          <a:xfrm>
            <a:off x="6084888" y="5373688"/>
            <a:ext cx="247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Ограничение минимальной</a:t>
            </a:r>
          </a:p>
          <a:p>
            <a:pPr algn="ctr"/>
            <a:r>
              <a:rPr lang="ru-RU" sz="1400"/>
              <a:t> скорости</a:t>
            </a:r>
          </a:p>
        </p:txBody>
      </p:sp>
      <p:sp>
        <p:nvSpPr>
          <p:cNvPr id="16394" name="Прямоугольник 27"/>
          <p:cNvSpPr>
            <a:spLocks noChangeArrowheads="1"/>
          </p:cNvSpPr>
          <p:nvPr/>
        </p:nvSpPr>
        <p:spPr bwMode="auto">
          <a:xfrm>
            <a:off x="539750" y="5661025"/>
            <a:ext cx="198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Пешеходная дорожка</a:t>
            </a:r>
          </a:p>
        </p:txBody>
      </p:sp>
      <p:sp>
        <p:nvSpPr>
          <p:cNvPr id="16395" name="Прямоугольник 28"/>
          <p:cNvSpPr>
            <a:spLocks noChangeArrowheads="1"/>
          </p:cNvSpPr>
          <p:nvPr/>
        </p:nvSpPr>
        <p:spPr bwMode="auto">
          <a:xfrm>
            <a:off x="3348038" y="5589588"/>
            <a:ext cx="2141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Велосипедная дорожка</a:t>
            </a:r>
          </a:p>
        </p:txBody>
      </p:sp>
      <p:sp>
        <p:nvSpPr>
          <p:cNvPr id="16396" name="Прямоугольник 29"/>
          <p:cNvSpPr>
            <a:spLocks noChangeArrowheads="1"/>
          </p:cNvSpPr>
          <p:nvPr/>
        </p:nvSpPr>
        <p:spPr bwMode="auto">
          <a:xfrm>
            <a:off x="539750" y="2420938"/>
            <a:ext cx="1589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Движение прямо</a:t>
            </a:r>
          </a:p>
        </p:txBody>
      </p:sp>
      <p:sp>
        <p:nvSpPr>
          <p:cNvPr id="16397" name="Прямоугольник 30"/>
          <p:cNvSpPr>
            <a:spLocks noChangeArrowheads="1"/>
          </p:cNvSpPr>
          <p:nvPr/>
        </p:nvSpPr>
        <p:spPr bwMode="auto">
          <a:xfrm>
            <a:off x="2843213" y="2420938"/>
            <a:ext cx="176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Движение направо</a:t>
            </a:r>
          </a:p>
        </p:txBody>
      </p:sp>
      <p:sp>
        <p:nvSpPr>
          <p:cNvPr id="16398" name="Прямоугольник 31"/>
          <p:cNvSpPr>
            <a:spLocks noChangeArrowheads="1"/>
          </p:cNvSpPr>
          <p:nvPr/>
        </p:nvSpPr>
        <p:spPr bwMode="auto">
          <a:xfrm>
            <a:off x="4932363" y="2349500"/>
            <a:ext cx="1638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Движение прямо </a:t>
            </a:r>
          </a:p>
          <a:p>
            <a:pPr algn="ctr"/>
            <a:r>
              <a:rPr lang="ru-RU" sz="1400"/>
              <a:t>или направо</a:t>
            </a:r>
          </a:p>
        </p:txBody>
      </p:sp>
      <p:sp>
        <p:nvSpPr>
          <p:cNvPr id="16399" name="Прямоугольник 32"/>
          <p:cNvSpPr>
            <a:spLocks noChangeArrowheads="1"/>
          </p:cNvSpPr>
          <p:nvPr/>
        </p:nvSpPr>
        <p:spPr bwMode="auto">
          <a:xfrm>
            <a:off x="7019925" y="2349500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Движение направо</a:t>
            </a:r>
          </a:p>
          <a:p>
            <a:pPr algn="ctr"/>
            <a:r>
              <a:rPr lang="ru-RU" sz="1400"/>
              <a:t> или налево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ЦОР 2010Г\5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4978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323850" y="4868863"/>
            <a:ext cx="8135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Book Antiqua" pitchFamily="18" charset="0"/>
              </a:rPr>
              <a:t>- </a:t>
            </a:r>
            <a:r>
              <a:rPr lang="ru-RU" sz="2800" dirty="0">
                <a:solidFill>
                  <a:srgbClr val="C00000"/>
                </a:solidFill>
                <a:latin typeface="Book Antiqua" pitchFamily="18" charset="0"/>
              </a:rPr>
              <a:t>вводят или отменяют определенные режимы движения. </a:t>
            </a:r>
            <a:r>
              <a:rPr lang="ru-RU" sz="1600" dirty="0">
                <a:latin typeface="Book Antiqua" pitchFamily="18" charset="0"/>
              </a:rPr>
              <a:t/>
            </a:r>
            <a:br>
              <a:rPr lang="ru-RU" sz="1600" dirty="0">
                <a:latin typeface="Book Antiqua" pitchFamily="18" charset="0"/>
              </a:rPr>
            </a:br>
            <a:endParaRPr lang="ru-RU" sz="1600" dirty="0">
              <a:latin typeface="Book Antiqua" pitchFamily="18" charset="0"/>
            </a:endParaRPr>
          </a:p>
        </p:txBody>
      </p:sp>
      <p:pic>
        <p:nvPicPr>
          <p:cNvPr id="6" name="Picture 7" descr="C:\Users\User\Desktop\ЦОР 2010Г\материал\0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781300"/>
            <a:ext cx="1547813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User\Desktop\ЦОР 2010Г\материал\ukazateli_038_bi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99FF"/>
              </a:clrFrom>
              <a:clrTo>
                <a:srgbClr val="009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557338"/>
            <a:ext cx="164306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C:\Users\User\Desktop\ЦОР 2010Г\материал\ukazateli_035_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133600"/>
            <a:ext cx="15716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:\Users\User\Desktop\ЦОР 2010Г\материал\ukazateli_032_bi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557338"/>
            <a:ext cx="1643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3276600" y="4221163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Место остановки автобуса</a:t>
            </a:r>
            <a:br>
              <a:rPr lang="ru-RU" sz="1400"/>
            </a:br>
            <a:endParaRPr lang="ru-RU" sz="1400"/>
          </a:p>
        </p:txBody>
      </p:sp>
      <p:sp>
        <p:nvSpPr>
          <p:cNvPr id="18438" name="Прямоугольник 10"/>
          <p:cNvSpPr>
            <a:spLocks noChangeArrowheads="1"/>
          </p:cNvSpPr>
          <p:nvPr/>
        </p:nvSpPr>
        <p:spPr bwMode="auto">
          <a:xfrm>
            <a:off x="6372225" y="4221163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Пешеходный переход</a:t>
            </a:r>
          </a:p>
        </p:txBody>
      </p:sp>
      <p:sp>
        <p:nvSpPr>
          <p:cNvPr id="18439" name="Прямоугольник 11"/>
          <p:cNvSpPr>
            <a:spLocks noChangeArrowheads="1"/>
          </p:cNvSpPr>
          <p:nvPr/>
        </p:nvSpPr>
        <p:spPr bwMode="auto">
          <a:xfrm>
            <a:off x="1116013" y="4221163"/>
            <a:ext cx="1179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Жилая зона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ЦОР 2010Г\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8640762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User\Desktop\ЦОР 2010Г\материал\informacionie_019_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349500"/>
            <a:ext cx="38719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755650" y="4941888"/>
            <a:ext cx="7715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Book Antiqua" pitchFamily="18" charset="0"/>
              </a:rPr>
              <a:t>- информируют о расположении населенных пунктов и других объектов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User\Desktop\ЦОР 2010Г\материал\informacionie_005_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429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:\Users\User\Desktop\ЦОР 2010Г\материал\informacionie_003_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5004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C:\Users\User\Desktop\ЦОР 2010Г\материал\informacionie_007_bi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5004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C:\Users\User\Desktop\ЦОР 2010Г\материал\informacionie_019_bi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04813"/>
            <a:ext cx="38719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8"/>
          <p:cNvSpPr>
            <a:spLocks noChangeArrowheads="1"/>
          </p:cNvSpPr>
          <p:nvPr/>
        </p:nvSpPr>
        <p:spPr bwMode="auto">
          <a:xfrm>
            <a:off x="5435600" y="2565400"/>
            <a:ext cx="2447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Указатель направлений</a:t>
            </a:r>
          </a:p>
        </p:txBody>
      </p:sp>
      <p:sp>
        <p:nvSpPr>
          <p:cNvPr id="20487" name="Прямоугольник 9"/>
          <p:cNvSpPr>
            <a:spLocks noChangeArrowheads="1"/>
          </p:cNvSpPr>
          <p:nvPr/>
        </p:nvSpPr>
        <p:spPr bwMode="auto">
          <a:xfrm>
            <a:off x="6372225" y="5516563"/>
            <a:ext cx="2225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/>
              <a:t>Подземный </a:t>
            </a:r>
          </a:p>
          <a:p>
            <a:pPr algn="ctr"/>
            <a:r>
              <a:rPr lang="ru-RU" sz="1600"/>
              <a:t>пешеходный переход</a:t>
            </a:r>
          </a:p>
        </p:txBody>
      </p:sp>
      <p:sp>
        <p:nvSpPr>
          <p:cNvPr id="20488" name="Прямоугольник 10"/>
          <p:cNvSpPr>
            <a:spLocks noChangeArrowheads="1"/>
          </p:cNvSpPr>
          <p:nvPr/>
        </p:nvSpPr>
        <p:spPr bwMode="auto">
          <a:xfrm>
            <a:off x="3492500" y="5589588"/>
            <a:ext cx="22177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Место для разворота</a:t>
            </a:r>
          </a:p>
        </p:txBody>
      </p:sp>
      <p:sp>
        <p:nvSpPr>
          <p:cNvPr id="20489" name="Прямоугольник 11"/>
          <p:cNvSpPr>
            <a:spLocks noChangeArrowheads="1"/>
          </p:cNvSpPr>
          <p:nvPr/>
        </p:nvSpPr>
        <p:spPr bwMode="auto">
          <a:xfrm>
            <a:off x="900113" y="5589588"/>
            <a:ext cx="1576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Место стоянки</a:t>
            </a:r>
          </a:p>
        </p:txBody>
      </p:sp>
      <p:pic>
        <p:nvPicPr>
          <p:cNvPr id="19466" name="Picture 11" descr="6.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04813"/>
            <a:ext cx="39179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Прямоугольник 10"/>
          <p:cNvSpPr>
            <a:spLocks noChangeArrowheads="1"/>
          </p:cNvSpPr>
          <p:nvPr/>
        </p:nvSpPr>
        <p:spPr bwMode="auto">
          <a:xfrm>
            <a:off x="1187450" y="2565400"/>
            <a:ext cx="255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Указатель расстояний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ЦОР 2010Г\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33375"/>
            <a:ext cx="7534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User\Desktop\ЦОР 2010Г\материал\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205038"/>
            <a:ext cx="12604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827088" y="4868863"/>
            <a:ext cx="7715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Book Antiqua" pitchFamily="18" charset="0"/>
              </a:rPr>
              <a:t>-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информируют о расположении соответствующих объектов.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Дорожные  </a:t>
            </a:r>
            <a:b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знаки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:\КАРТИНКИ\дорожные знаки\Graphic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713"/>
            <a:ext cx="1227137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F:\КАРТИНКИ\дорожные знаки\Graphic0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620713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Users\User\Desktop\ЦОР 2010Г\материал\Graphic01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620713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C:\Users\User\Desktop\ЦОР 2010Г\материал\Graphic00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620713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250825" y="2492375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Пункт первой </a:t>
            </a:r>
            <a:endParaRPr lang="en-US" sz="1400"/>
          </a:p>
          <a:p>
            <a:pPr algn="ctr"/>
            <a:r>
              <a:rPr lang="ru-RU" sz="1400"/>
              <a:t>медицинской помощи</a:t>
            </a:r>
          </a:p>
        </p:txBody>
      </p:sp>
      <p:sp>
        <p:nvSpPr>
          <p:cNvPr id="22535" name="Прямоугольник 8"/>
          <p:cNvSpPr>
            <a:spLocks noChangeArrowheads="1"/>
          </p:cNvSpPr>
          <p:nvPr/>
        </p:nvSpPr>
        <p:spPr bwMode="auto">
          <a:xfrm>
            <a:off x="2843213" y="2636838"/>
            <a:ext cx="998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Больница</a:t>
            </a:r>
          </a:p>
        </p:txBody>
      </p:sp>
      <p:sp>
        <p:nvSpPr>
          <p:cNvPr id="22536" name="Прямоугольник 9"/>
          <p:cNvSpPr>
            <a:spLocks noChangeArrowheads="1"/>
          </p:cNvSpPr>
          <p:nvPr/>
        </p:nvSpPr>
        <p:spPr bwMode="auto">
          <a:xfrm>
            <a:off x="4859338" y="2565400"/>
            <a:ext cx="1392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Пункт питания</a:t>
            </a:r>
          </a:p>
        </p:txBody>
      </p:sp>
      <p:sp>
        <p:nvSpPr>
          <p:cNvPr id="22537" name="Прямоугольник 10"/>
          <p:cNvSpPr>
            <a:spLocks noChangeArrowheads="1"/>
          </p:cNvSpPr>
          <p:nvPr/>
        </p:nvSpPr>
        <p:spPr bwMode="auto">
          <a:xfrm>
            <a:off x="6948488" y="2492375"/>
            <a:ext cx="1681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Автозаправочная </a:t>
            </a:r>
            <a:endParaRPr lang="en-US" sz="1400"/>
          </a:p>
          <a:p>
            <a:pPr algn="ctr"/>
            <a:r>
              <a:rPr lang="ru-RU" sz="1400"/>
              <a:t>станция</a:t>
            </a:r>
          </a:p>
        </p:txBody>
      </p:sp>
      <p:pic>
        <p:nvPicPr>
          <p:cNvPr id="2" name="Picture 7" descr="C:\Users\User\Desktop\ЦОР 2010Г\материал\Graphic00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3644900"/>
            <a:ext cx="1214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8" descr="C:\Users\User\Desktop\ЦОР 2010Г\материал\Graphic01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3644900"/>
            <a:ext cx="1214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9" descr="C:\Users\User\Desktop\ЦОР 2010Г\материал\Graphic01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3800" y="3644900"/>
            <a:ext cx="12144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0" descr="C:\Users\User\Desktop\ЦОР 2010Г\материал\Graphic004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3644900"/>
            <a:ext cx="1214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Прямоугольник 15"/>
          <p:cNvSpPr>
            <a:spLocks noChangeArrowheads="1"/>
          </p:cNvSpPr>
          <p:nvPr/>
        </p:nvSpPr>
        <p:spPr bwMode="auto">
          <a:xfrm>
            <a:off x="6500813" y="5661025"/>
            <a:ext cx="2643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Техническое</a:t>
            </a:r>
            <a:endParaRPr lang="en-US" sz="1400"/>
          </a:p>
          <a:p>
            <a:pPr algn="ctr"/>
            <a:r>
              <a:rPr lang="ru-RU" sz="1400"/>
              <a:t> обслуживание</a:t>
            </a:r>
            <a:endParaRPr lang="en-US" sz="1400"/>
          </a:p>
          <a:p>
            <a:pPr algn="ctr"/>
            <a:r>
              <a:rPr lang="ru-RU" sz="1400"/>
              <a:t> автомобилей</a:t>
            </a:r>
          </a:p>
        </p:txBody>
      </p:sp>
      <p:sp>
        <p:nvSpPr>
          <p:cNvPr id="22543" name="Прямоугольник 16"/>
          <p:cNvSpPr>
            <a:spLocks noChangeArrowheads="1"/>
          </p:cNvSpPr>
          <p:nvPr/>
        </p:nvSpPr>
        <p:spPr bwMode="auto">
          <a:xfrm>
            <a:off x="755650" y="5661025"/>
            <a:ext cx="927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Телефон</a:t>
            </a:r>
          </a:p>
        </p:txBody>
      </p:sp>
      <p:sp>
        <p:nvSpPr>
          <p:cNvPr id="22544" name="Прямоугольник 17"/>
          <p:cNvSpPr>
            <a:spLocks noChangeArrowheads="1"/>
          </p:cNvSpPr>
          <p:nvPr/>
        </p:nvSpPr>
        <p:spPr bwMode="auto">
          <a:xfrm>
            <a:off x="4932363" y="5732463"/>
            <a:ext cx="1346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Место отдыха</a:t>
            </a:r>
          </a:p>
        </p:txBody>
      </p:sp>
      <p:sp>
        <p:nvSpPr>
          <p:cNvPr id="22545" name="Прямоугольник 18"/>
          <p:cNvSpPr>
            <a:spLocks noChangeArrowheads="1"/>
          </p:cNvSpPr>
          <p:nvPr/>
        </p:nvSpPr>
        <p:spPr bwMode="auto">
          <a:xfrm>
            <a:off x="2771775" y="5732463"/>
            <a:ext cx="1044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Гостиница</a:t>
            </a:r>
          </a:p>
        </p:txBody>
      </p:sp>
      <p:pic>
        <p:nvPicPr>
          <p:cNvPr id="18" name="Picture 3" descr="F:\КАРТИНКИ\дорожные знаки\Graphic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642938"/>
            <a:ext cx="1227138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ЦОР 2010Г\7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280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0-tub-ru.yandex.net/i?id=08b7ea7bd9dc87a968d3609f1ffe12b3-8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781300"/>
            <a:ext cx="2838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188" y="4797425"/>
            <a:ext cx="78486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-Знаки дополнительной информации (таблички) уточняют или ограничивают действие знаков, с которыми они применены, либо содержат иную информацию для участников дорожного движения.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im1-tub-ru.yandex.net/i?id=0ddda65805f8c0757dd606837f6578d1-7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76250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http://im0-tub-ru.yandex.net/i?id=08b7ea7bd9dc87a968d3609f1ffe12b3-8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549275"/>
            <a:ext cx="2838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im3-tub-ru.yandex.net/i?id=122a15bd6049556eedaf406ae782084b-96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357563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http://im2-tub-ru.yandex.net/i?id=b4bcef0f8a114c526f8ade47a7b9b58e-116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2349500"/>
            <a:ext cx="1495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http://im2-tub-ru.yandex.net/i?id=cb78874a2eaf0b09a1c3a22f992ae472-43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3429000"/>
            <a:ext cx="1304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http://im3-tub-ru.yandex.net/i?id=d8478fce3e82c00fba9c07a675f47df2-56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4221163"/>
            <a:ext cx="2200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Прямоугольник 10"/>
          <p:cNvSpPr>
            <a:spLocks noChangeArrowheads="1"/>
          </p:cNvSpPr>
          <p:nvPr/>
        </p:nvSpPr>
        <p:spPr bwMode="auto">
          <a:xfrm>
            <a:off x="6011863" y="2205038"/>
            <a:ext cx="2379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"Влажное покрытие"</a:t>
            </a:r>
          </a:p>
        </p:txBody>
      </p:sp>
      <p:sp>
        <p:nvSpPr>
          <p:cNvPr id="24585" name="Прямоугольник 11"/>
          <p:cNvSpPr>
            <a:spLocks noChangeArrowheads="1"/>
          </p:cNvSpPr>
          <p:nvPr/>
        </p:nvSpPr>
        <p:spPr bwMode="auto">
          <a:xfrm>
            <a:off x="900113" y="2276475"/>
            <a:ext cx="284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"Расстояние до объекта"</a:t>
            </a:r>
          </a:p>
        </p:txBody>
      </p:sp>
      <p:sp>
        <p:nvSpPr>
          <p:cNvPr id="24586" name="Прямоугольник 13"/>
          <p:cNvSpPr>
            <a:spLocks noChangeArrowheads="1"/>
          </p:cNvSpPr>
          <p:nvPr/>
        </p:nvSpPr>
        <p:spPr bwMode="auto">
          <a:xfrm>
            <a:off x="3132138" y="5732463"/>
            <a:ext cx="2570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"Фотовидеофиксация"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Элементы улиц и дорог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3/d941339c15855a3c3e2b50743491fa2c/img39.jpg"/>
          <p:cNvPicPr>
            <a:picLocks noChangeAspect="1" noChangeArrowheads="1"/>
          </p:cNvPicPr>
          <p:nvPr/>
        </p:nvPicPr>
        <p:blipFill>
          <a:blip r:embed="rId2" cstate="print"/>
          <a:srcRect l="7500" t="18750" r="1562" b="4999"/>
          <a:stretch>
            <a:fillRect/>
          </a:stretch>
        </p:blipFill>
        <p:spPr bwMode="auto">
          <a:xfrm>
            <a:off x="214282" y="714356"/>
            <a:ext cx="8682645" cy="5460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myslide.ru/documents_3/d941339c15855a3c3e2b50743491fa2c/img41.jpg"/>
          <p:cNvPicPr>
            <a:picLocks noChangeAspect="1" noChangeArrowheads="1"/>
          </p:cNvPicPr>
          <p:nvPr/>
        </p:nvPicPr>
        <p:blipFill>
          <a:blip r:embed="rId2" cstate="print"/>
          <a:srcRect l="6563" r="4374"/>
          <a:stretch>
            <a:fillRect/>
          </a:stretch>
        </p:blipFill>
        <p:spPr bwMode="auto">
          <a:xfrm>
            <a:off x="1142976" y="285728"/>
            <a:ext cx="7215238" cy="6075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&amp;Ocy;&amp;pcy;&amp;rcy;&amp;iecy;&amp;dcy;&amp;iecy;&amp;lcy;&amp;iecy;&amp;ncy;&amp;icy;&amp;iecy; &amp;pcy;&amp;ocy; &amp;pcy;&amp;dcy;&amp;dcy; &amp;pcy;&amp;rcy;&amp;ocy;&amp;iecy;&amp;zcy;&amp;zhcy;&amp;acy;&amp;yacy; &amp;chcy;&amp;acy;&amp;scy;&amp;tcy;&amp;softcy; &amp;dcy;&amp;ocy;&amp;rcy;&amp;ocy;&amp;gcy;&amp;acy; &amp;ocy;&amp;bcy;&amp;ocy;&amp;chcy;&amp;icy;&amp;ncy;&amp;acy;"/>
          <p:cNvPicPr>
            <a:picLocks noChangeAspect="1" noChangeArrowheads="1"/>
          </p:cNvPicPr>
          <p:nvPr/>
        </p:nvPicPr>
        <p:blipFill>
          <a:blip r:embed="rId2" cstate="print"/>
          <a:srcRect l="-1185" t="14049" r="44321" b="10890"/>
          <a:stretch>
            <a:fillRect/>
          </a:stretch>
        </p:blipFill>
        <p:spPr bwMode="auto">
          <a:xfrm>
            <a:off x="1214414" y="500042"/>
            <a:ext cx="6858048" cy="5670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Перекресток </a:t>
            </a:r>
            <a:b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его виды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571480"/>
            <a:ext cx="5786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/>
              </a:rPr>
              <a:t>ПЕРЕКРЕСТОК-</a:t>
            </a:r>
          </a:p>
          <a:p>
            <a:pPr algn="ctr">
              <a:defRPr/>
            </a:pPr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Comic Sans MS" pitchFamily="66" charset="0"/>
                <a:cs typeface="Arial"/>
              </a:rPr>
              <a:t>Это место пересечения двух и более улиц или дорог.</a:t>
            </a:r>
            <a:endParaRPr lang="ru-RU" sz="2800" b="1" kern="10" dirty="0">
              <a:solidFill>
                <a:srgbClr val="0000FF"/>
              </a:solidFill>
              <a:latin typeface="Comic Sans MS" pitchFamily="66" charset="0"/>
              <a:cs typeface="Arial"/>
            </a:endParaRPr>
          </a:p>
        </p:txBody>
      </p:sp>
      <p:pic>
        <p:nvPicPr>
          <p:cNvPr id="48130" name="Picture 2" descr="&amp;Tcy;&amp;iecy;&amp;mcy;&amp;acy; &amp;zcy;&amp;acy;&amp;ncy;&amp;yacy;&amp;tcy;&amp;icy;&amp;yacy;: «&amp;Pcy;&amp;iecy;&amp;rcy;&amp;iecy;&amp;kcy;&amp;rcy;&amp;iecy;&amp;scy;&amp;tcy;&amp;kcy;&amp;icy;» "/>
          <p:cNvPicPr>
            <a:picLocks noChangeAspect="1" noChangeArrowheads="1"/>
          </p:cNvPicPr>
          <p:nvPr/>
        </p:nvPicPr>
        <p:blipFill>
          <a:blip r:embed="rId2" cstate="print"/>
          <a:srcRect t="33705"/>
          <a:stretch>
            <a:fillRect/>
          </a:stretch>
        </p:blipFill>
        <p:spPr bwMode="auto">
          <a:xfrm>
            <a:off x="714348" y="2285992"/>
            <a:ext cx="775862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14546" y="1000108"/>
            <a:ext cx="5072098" cy="100013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Перекрёстки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0962" name="Picture 2" descr="&amp;Pcy;&amp;iecy;&amp;rcy;&amp;iecy;&amp;kcy;&amp;rcy;&amp;iocy;&amp;scy;&amp;tcy;&amp;kcy;&amp;icy; &amp;Ncy;&amp;iecy;&amp;rcy;&amp;iecy;&amp;gcy;&amp;ucy;&amp;lcy;&amp;icy;&amp;rcy;&amp;ucy;&amp;iecy;&amp;mcy;&amp;ycy;&amp;iecy; &amp;Rcy;&amp;iecy;&amp;gcy;&amp;ucy;&amp;lcy;&amp;icy;&amp;rcy;&amp;ucy;&amp;iecy;&amp;mcy;&amp;ycy;&amp;iecy; &amp;Vcy;&amp;icy;&amp;dcy;&amp;ycy; &amp;pcy;&amp;iecy;&amp;rcy;&amp;iecy;&amp;kcy;&amp;rcy;&amp;iecy;&amp;scy;&amp;tcy;&amp;kcy;&amp;ocy;&amp;vcy; "/>
          <p:cNvPicPr>
            <a:picLocks noChangeAspect="1" noChangeArrowheads="1"/>
          </p:cNvPicPr>
          <p:nvPr/>
        </p:nvPicPr>
        <p:blipFill>
          <a:blip r:embed="rId2" cstate="print"/>
          <a:srcRect l="4474" t="59659" r="51676" b="3352"/>
          <a:stretch>
            <a:fillRect/>
          </a:stretch>
        </p:blipFill>
        <p:spPr bwMode="auto">
          <a:xfrm>
            <a:off x="500034" y="4500570"/>
            <a:ext cx="3500462" cy="2143140"/>
          </a:xfrm>
          <a:prstGeom prst="rect">
            <a:avLst/>
          </a:prstGeom>
          <a:noFill/>
        </p:spPr>
      </p:pic>
      <p:pic>
        <p:nvPicPr>
          <p:cNvPr id="40964" name="Picture 4" descr="&amp;Pcy;&amp;iecy;&amp;rcy;&amp;iecy;&amp;kcy;&amp;rcy;&amp;iocy;&amp;scy;&amp;tcy;&amp;kcy;&amp;icy; &amp;Ncy;&amp;iecy;&amp;rcy;&amp;iecy;&amp;gcy;&amp;ucy;&amp;lcy;&amp;icy;&amp;rcy;&amp;ucy;&amp;iecy;&amp;mcy;&amp;ycy;&amp;iecy; &amp;Rcy;&amp;iecy;&amp;gcy;&amp;ucy;&amp;lcy;&amp;icy;&amp;rcy;&amp;ucy;&amp;iecy;&amp;mcy;&amp;ycy;&amp;iecy; &amp;Vcy;&amp;icy;&amp;dcy;&amp;ycy; &amp;pcy;&amp;iecy;&amp;rcy;&amp;iecy;&amp;kcy;&amp;rcy;&amp;iecy;&amp;scy;&amp;tcy;&amp;kcy;&amp;ocy;&amp;vcy; "/>
          <p:cNvPicPr>
            <a:picLocks noChangeAspect="1" noChangeArrowheads="1"/>
          </p:cNvPicPr>
          <p:nvPr/>
        </p:nvPicPr>
        <p:blipFill>
          <a:blip r:embed="rId2" cstate="print"/>
          <a:srcRect l="52735" t="59687" r="4204" b="3665"/>
          <a:stretch>
            <a:fillRect/>
          </a:stretch>
        </p:blipFill>
        <p:spPr bwMode="auto">
          <a:xfrm>
            <a:off x="5286380" y="4500570"/>
            <a:ext cx="3357587" cy="214314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5143504" y="2428868"/>
            <a:ext cx="3786214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Регулируемые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2428868"/>
            <a:ext cx="3786214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Нерегулируемые</a:t>
            </a:r>
            <a:endParaRPr lang="ru-RU" sz="3200" b="1" spc="1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282" y="3643314"/>
            <a:ext cx="435771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Желтый мигающий сигнал светофора;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без регулировщика и светофора.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929322" y="3643314"/>
            <a:ext cx="25718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Светофор;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регулировщик</a:t>
            </a:r>
            <a:r>
              <a:rPr lang="ru-RU" b="1" dirty="0" smtClean="0">
                <a:latin typeface="+mj-lt"/>
                <a:ea typeface="+mj-ea"/>
                <a:cs typeface="+mj-cs"/>
              </a:rPr>
              <a:t>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928926" y="2071678"/>
            <a:ext cx="285752" cy="28575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143636" y="2071678"/>
            <a:ext cx="285752" cy="28575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71670" y="0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/>
              </a:rPr>
              <a:t>Виды перекрестков</a:t>
            </a:r>
            <a:endParaRPr lang="ru-RU" sz="3600" b="1" kern="10" dirty="0">
              <a:solidFill>
                <a:srgbClr val="0000FF"/>
              </a:solidFill>
              <a:latin typeface="Comic Sans MS" pitchFamily="66" charset="0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Untitle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3300"/>
                </a:solidFill>
              </a:rPr>
              <a:t>Трехсторонний Т-образный перекресток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060575"/>
            <a:ext cx="6564312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im0-tub-ru.yandex.net/i?id=beb0121b6190fcd3f7a4db5b55344b9a&amp;n=13"/>
          <p:cNvPicPr>
            <a:picLocks noChangeAspect="1" noChangeArrowheads="1"/>
          </p:cNvPicPr>
          <p:nvPr/>
        </p:nvPicPr>
        <p:blipFill>
          <a:blip r:embed="rId2" cstate="print"/>
          <a:srcRect l="14945" t="33726" r="16484" b="288"/>
          <a:stretch>
            <a:fillRect/>
          </a:stretch>
        </p:blipFill>
        <p:spPr bwMode="auto">
          <a:xfrm>
            <a:off x="1785918" y="1928802"/>
            <a:ext cx="5572164" cy="4018388"/>
          </a:xfrm>
          <a:prstGeom prst="rect">
            <a:avLst/>
          </a:prstGeom>
          <a:noFill/>
        </p:spPr>
      </p:pic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642910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Трехсторонний </a:t>
            </a:r>
            <a:r>
              <a:rPr lang="ru-RU" sz="3200" dirty="0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-образный перекресток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FF3300"/>
                </a:solidFill>
              </a:rPr>
              <a:t>Четырехсторонний прямоугольный перекресток.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844675"/>
            <a:ext cx="6073775" cy="407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FF3300"/>
                </a:solidFill>
              </a:rPr>
              <a:t>Четырехсторонний Х-образный перекресток.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988" y="1800225"/>
            <a:ext cx="6296025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924800" cy="1143000"/>
          </a:xfrm>
        </p:spPr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Многосторонний перекресток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492375"/>
            <a:ext cx="6532562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Многосторонний перекресток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841500"/>
            <a:ext cx="7345362" cy="367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&amp;Ocy;&amp;pcy;&amp;rcy;&amp;iecy;&amp;dcy;&amp;iecy;&amp;lcy;&amp;icy;&amp;tcy;&amp;iecy;, &amp;kcy;&amp;acy;&amp;kcy;&amp;ocy;&amp;jcy; &amp;vcy;&amp;icy;&amp;dcy; &amp;pcy;&amp;iecy;&amp;rcy;&amp;iecy;&amp;kcy;&amp;rcy;&amp;iecy;&amp;scy;&amp;tcy;&amp;kcy;&amp;acy; &amp;icy;&amp;zcy;&amp;ocy;&amp;bcy;&amp;rcy;&amp;acy;&amp;zhcy;&amp;iocy;&amp;ncy; &amp;ncy;&amp;acy; &amp;kcy;&amp;acy;&amp;rcy;&amp;tcy;&amp;icy;&amp;ncy;&amp;kcy;&amp;iecy;?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14290"/>
            <a:ext cx="838205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</a:rPr>
              <a:t>Рефлексия</a:t>
            </a:r>
            <a:endParaRPr lang="ru-RU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4" name="Picture 4" descr="&amp;Kcy;&amp;acy;&amp;rcy;&amp;tcy;&amp;icy;&amp;ncy;&amp;kcy;&amp;icy; &amp;pcy;&amp;ocy; &amp;zcy;&amp;acy;&amp;pcy;&amp;rcy;&amp;ocy;&amp;scy;&amp;ucy; &amp;kcy;&amp;acy;&amp;rcy;&amp;tcy;&amp;icy;&amp;ncy;&amp;kcy;&amp;icy; &amp;pcy;&amp;d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1450918" cy="1857364"/>
          </a:xfrm>
          <a:prstGeom prst="rect">
            <a:avLst/>
          </a:prstGeom>
          <a:noFill/>
        </p:spPr>
      </p:pic>
      <p:pic>
        <p:nvPicPr>
          <p:cNvPr id="3074" name="Picture 2" descr="&amp;Kcy;&amp;acy;&amp;rcy;&amp;tcy;&amp;icy;&amp;ncy;&amp;kcy;&amp;icy; &amp;pcy;&amp;ocy; &amp;zcy;&amp;acy;&amp;pcy;&amp;rcy;&amp;ocy;&amp;scy;&amp;ucy; &amp;kcy;&amp;acy;&amp;rcy;&amp;tcy;&amp;icy;&amp;ncy;&amp;kcy;&amp;icy; &amp;ucy;&amp;chcy;&amp;acy;&amp;scy;&amp;tcy;&amp;ncy;&amp;icy;&amp;kcy;&amp;icy; &amp;dcy;&amp;ocy;&amp;rcy;&amp;ocy;&amp;zhcy;&amp;ncy;&amp;ocy;&amp;gcy;&amp;ocy; &amp;dcy;&amp;vcy;&amp;icy;&amp;zhcy;&amp;iecy;&amp;n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071546"/>
            <a:ext cx="3103338" cy="4957771"/>
          </a:xfrm>
          <a:prstGeom prst="rect">
            <a:avLst/>
          </a:prstGeom>
          <a:noFill/>
        </p:spPr>
      </p:pic>
      <p:pic>
        <p:nvPicPr>
          <p:cNvPr id="3076" name="Picture 4" descr="&amp;Kcy;&amp;acy;&amp;rcy;&amp;tcy;&amp;icy;&amp;ncy;&amp;kcy;&amp;icy; &amp;pcy;&amp;ocy; &amp;zcy;&amp;acy;&amp;pcy;&amp;rcy;&amp;ocy;&amp;scy;&amp;ucy; &amp;kcy;&amp;acy;&amp;rcy;&amp;tcy;&amp;icy;&amp;ncy;&amp;kcy;&amp;icy; &amp;rcy;&amp;iecy;&amp;fcy;&amp;lcy;&amp;iecy;&amp;kcy;&amp;scy;&amp;icy;&amp;yacy; &amp;scy;&amp;vcy;&amp;iecy;&amp;tcy;&amp;ocy;&amp;fcy;&amp;ocy;&amp;rcy;"/>
          <p:cNvPicPr>
            <a:picLocks noChangeAspect="1" noChangeArrowheads="1"/>
          </p:cNvPicPr>
          <p:nvPr/>
        </p:nvPicPr>
        <p:blipFill>
          <a:blip r:embed="rId4" cstate="print"/>
          <a:srcRect r="66434"/>
          <a:stretch>
            <a:fillRect/>
          </a:stretch>
        </p:blipFill>
        <p:spPr bwMode="auto">
          <a:xfrm>
            <a:off x="1500166" y="1500174"/>
            <a:ext cx="1357322" cy="1387889"/>
          </a:xfrm>
          <a:prstGeom prst="rect">
            <a:avLst/>
          </a:prstGeom>
          <a:noFill/>
        </p:spPr>
      </p:pic>
      <p:pic>
        <p:nvPicPr>
          <p:cNvPr id="7" name="Picture 4" descr="&amp;Kcy;&amp;acy;&amp;rcy;&amp;tcy;&amp;icy;&amp;ncy;&amp;kcy;&amp;icy; &amp;pcy;&amp;ocy; &amp;zcy;&amp;acy;&amp;pcy;&amp;rcy;&amp;ocy;&amp;scy;&amp;ucy; &amp;kcy;&amp;acy;&amp;rcy;&amp;tcy;&amp;icy;&amp;ncy;&amp;kcy;&amp;icy; &amp;rcy;&amp;iecy;&amp;fcy;&amp;lcy;&amp;iecy;&amp;kcy;&amp;scy;&amp;icy;&amp;yacy; &amp;scy;&amp;vcy;&amp;iecy;&amp;tcy;&amp;ocy;&amp;fcy;&amp;ocy;&amp;rcy;"/>
          <p:cNvPicPr>
            <a:picLocks noChangeAspect="1" noChangeArrowheads="1"/>
          </p:cNvPicPr>
          <p:nvPr/>
        </p:nvPicPr>
        <p:blipFill>
          <a:blip r:embed="rId4" cstate="print"/>
          <a:srcRect l="66686"/>
          <a:stretch>
            <a:fillRect/>
          </a:stretch>
        </p:blipFill>
        <p:spPr bwMode="auto">
          <a:xfrm>
            <a:off x="1500166" y="4214818"/>
            <a:ext cx="1357322" cy="1396232"/>
          </a:xfrm>
          <a:prstGeom prst="rect">
            <a:avLst/>
          </a:prstGeom>
          <a:noFill/>
        </p:spPr>
      </p:pic>
      <p:pic>
        <p:nvPicPr>
          <p:cNvPr id="8" name="Picture 4" descr="&amp;Kcy;&amp;acy;&amp;rcy;&amp;tcy;&amp;icy;&amp;ncy;&amp;kcy;&amp;icy; &amp;pcy;&amp;ocy; &amp;zcy;&amp;acy;&amp;pcy;&amp;rcy;&amp;ocy;&amp;scy;&amp;ucy; &amp;kcy;&amp;acy;&amp;rcy;&amp;tcy;&amp;icy;&amp;ncy;&amp;kcy;&amp;icy; &amp;rcy;&amp;iecy;&amp;fcy;&amp;lcy;&amp;iecy;&amp;kcy;&amp;scy;&amp;icy;&amp;yacy; &amp;scy;&amp;vcy;&amp;iecy;&amp;tcy;&amp;ocy;&amp;fcy;&amp;ocy;&amp;rcy;"/>
          <p:cNvPicPr>
            <a:picLocks noChangeAspect="1" noChangeArrowheads="1"/>
          </p:cNvPicPr>
          <p:nvPr/>
        </p:nvPicPr>
        <p:blipFill>
          <a:blip r:embed="rId4" cstate="print"/>
          <a:srcRect l="33607" r="32787"/>
          <a:stretch>
            <a:fillRect/>
          </a:stretch>
        </p:blipFill>
        <p:spPr bwMode="auto">
          <a:xfrm>
            <a:off x="1500166" y="2857496"/>
            <a:ext cx="1357322" cy="1386219"/>
          </a:xfrm>
          <a:prstGeom prst="rect">
            <a:avLst/>
          </a:prstGeom>
          <a:noFill/>
        </p:spPr>
      </p:pic>
      <p:sp>
        <p:nvSpPr>
          <p:cNvPr id="10" name="Пятиугольник 9"/>
          <p:cNvSpPr/>
          <p:nvPr/>
        </p:nvSpPr>
        <p:spPr>
          <a:xfrm flipH="1">
            <a:off x="3071802" y="3071810"/>
            <a:ext cx="2357454" cy="857256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1-2 ошибки</a:t>
            </a:r>
            <a:endParaRPr lang="ru-RU" sz="2000" b="1" dirty="0"/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3071802" y="1785926"/>
            <a:ext cx="2357454" cy="857256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Ошибок нет</a:t>
            </a:r>
            <a:endParaRPr lang="ru-RU" sz="2000" b="1" dirty="0"/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3071802" y="4500570"/>
            <a:ext cx="2357454" cy="857256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&gt;</a:t>
            </a:r>
            <a:r>
              <a:rPr lang="ru-RU" sz="2000" b="1" dirty="0" smtClean="0"/>
              <a:t> </a:t>
            </a:r>
            <a:r>
              <a:rPr lang="en-US" sz="2000" b="1" dirty="0" smtClean="0"/>
              <a:t>3 </a:t>
            </a:r>
            <a:r>
              <a:rPr lang="ru-RU" sz="2000" b="1" dirty="0" smtClean="0"/>
              <a:t>ошибок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  <a:b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4" descr="&amp;Kcy;&amp;acy;&amp;rcy;&amp;tcy;&amp;icy;&amp;ncy;&amp;kcy;&amp;icy; &amp;pcy;&amp;ocy; &amp;zcy;&amp;acy;&amp;pcy;&amp;rcy;&amp;ocy;&amp;scy;&amp;ucy; &amp;kcy;&amp;acy;&amp;rcy;&amp;tcy;&amp;icy;&amp;ncy;&amp;kcy;&amp;icy; &amp;pcy;&amp;d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571875"/>
            <a:ext cx="2571768" cy="3292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</a:rPr>
              <a:t>Первые правила дорожного движения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485778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03.01.1683 г.</a:t>
            </a:r>
            <a:r>
              <a:rPr lang="ru-RU" dirty="0" smtClean="0"/>
              <a:t>- введение в России</a:t>
            </a:r>
          </a:p>
          <a:p>
            <a:pPr>
              <a:buNone/>
            </a:pPr>
            <a:r>
              <a:rPr lang="ru-RU" dirty="0" smtClean="0"/>
              <a:t>правила дорожного движения на</a:t>
            </a:r>
          </a:p>
          <a:p>
            <a:pPr>
              <a:buNone/>
            </a:pPr>
            <a:r>
              <a:rPr lang="ru-RU" dirty="0" smtClean="0"/>
              <a:t>лошадях.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Указ: «Великим государем</a:t>
            </a:r>
          </a:p>
          <a:p>
            <a:pPr>
              <a:buNone/>
            </a:pPr>
            <a:r>
              <a:rPr lang="ru-RU" dirty="0" smtClean="0"/>
              <a:t>ведомо учинилось, что многие</a:t>
            </a:r>
          </a:p>
          <a:p>
            <a:pPr>
              <a:buNone/>
            </a:pPr>
            <a:r>
              <a:rPr lang="ru-RU" dirty="0" smtClean="0"/>
              <a:t>учли ездить в санях на вожжах с</a:t>
            </a:r>
          </a:p>
          <a:p>
            <a:pPr>
              <a:buNone/>
            </a:pPr>
            <a:r>
              <a:rPr lang="ru-RU" dirty="0" smtClean="0"/>
              <a:t>бичами большими и едучи по</a:t>
            </a:r>
          </a:p>
          <a:p>
            <a:pPr>
              <a:buNone/>
            </a:pPr>
            <a:r>
              <a:rPr lang="ru-RU" dirty="0" smtClean="0"/>
              <a:t>улице небрежно людей побивают,</a:t>
            </a:r>
          </a:p>
          <a:p>
            <a:pPr>
              <a:buNone/>
            </a:pPr>
            <a:r>
              <a:rPr lang="ru-RU" dirty="0" smtClean="0"/>
              <a:t>то впредь с сего времени в</a:t>
            </a:r>
          </a:p>
          <a:p>
            <a:pPr>
              <a:buNone/>
            </a:pPr>
            <a:r>
              <a:rPr lang="ru-RU" dirty="0" smtClean="0"/>
              <a:t>санях на вожжах не ездить.»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6143644"/>
            <a:ext cx="772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Пётр</a:t>
            </a:r>
            <a:r>
              <a:rPr lang="ru-RU" dirty="0" smtClean="0"/>
              <a:t> </a:t>
            </a:r>
            <a:r>
              <a:rPr lang="en-US" b="1" dirty="0" smtClean="0"/>
              <a:t>I</a:t>
            </a:r>
            <a:endParaRPr lang="ru-RU" dirty="0"/>
          </a:p>
        </p:txBody>
      </p:sp>
      <p:pic>
        <p:nvPicPr>
          <p:cNvPr id="2050" name="Picture 2" descr="http://vybor.ua/uploadfiles/ckfinder/user48/images/ima35ge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428736"/>
            <a:ext cx="3429024" cy="4768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</a:rPr>
              <a:t>История дорожных знаков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5329246" cy="4525963"/>
          </a:xfrm>
        </p:spPr>
        <p:txBody>
          <a:bodyPr/>
          <a:lstStyle/>
          <a:p>
            <a:r>
              <a:rPr lang="ru-RU" dirty="0" smtClean="0"/>
              <a:t>22 сентября 1764 г. в России появились первые </a:t>
            </a:r>
            <a:r>
              <a:rPr lang="ru-RU" b="1" dirty="0" smtClean="0"/>
              <a:t>верстовые</a:t>
            </a:r>
            <a:r>
              <a:rPr lang="ru-RU" dirty="0" smtClean="0"/>
              <a:t> </a:t>
            </a:r>
            <a:r>
              <a:rPr lang="ru-RU" b="1" dirty="0" smtClean="0"/>
              <a:t>столбы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Указ :«ставить верстовые столбы крашеные и подписанные цифрами»</a:t>
            </a:r>
            <a:endParaRPr lang="ru-RU" dirty="0"/>
          </a:p>
        </p:txBody>
      </p:sp>
      <p:pic>
        <p:nvPicPr>
          <p:cNvPr id="1026" name="Picture 2" descr="&amp;Vcy;&amp;iecy;&amp;rcy;&amp;scy;&amp;tcy;&amp;ocy;&amp;vcy;&amp;ycy;&amp;iecy; &amp;scy;&amp;tcy;&amp;ocy;&amp;lcy;&amp;bcy;&amp;ycy; &amp;scy;&amp;tcy;&amp;acy;&amp;lcy;&amp;icy; &amp;pcy;&amp;ocy;&amp;lcy;&amp;ocy;&amp;scy;&amp;acy;&amp;tcy;&amp;ycy;&amp;mcy;&amp;icy; &amp;pcy;&amp;rcy;&amp;icy; &amp;Pcy;&amp;iecy;&amp;tcy;&amp;rcy;&amp;iecy; I, &amp;pcy;&amp;ocy;&amp;vcy;&amp;iecy;&amp;lcy;&amp;iecy;&amp;vcy;&amp;shcy;&amp;iecy;&amp;mcy; &amp;ocy;&amp;kcy;&amp;rcy;&amp;acy;&amp;shcy;&amp;icy;&amp;vcy;&amp;acy;&amp;t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1" y="1643050"/>
            <a:ext cx="2615729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Kcy;&amp;acy;&amp;rcy;&amp;tcy;&amp;icy;&amp;ncy;&amp;kcy;&amp;icy; &amp;pcy;&amp;ocy; &amp;zcy;&amp;acy;&amp;pcy;&amp;rcy;&amp;ocy;&amp;scy;&amp;ucy; &amp;kcy;&amp;acy;&amp;rcy;&amp;tcy;&amp;icy;&amp;ncy;&amp;kcy;&amp;icy; &amp;pcy;&amp;d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3071802" cy="39323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428604"/>
            <a:ext cx="5143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/>
              </a:rPr>
              <a:t>ДОРОЖНЫЙ ЗНАК -</a:t>
            </a:r>
          </a:p>
          <a:p>
            <a:pPr algn="ctr">
              <a:defRPr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Comic Sans MS" pitchFamily="66" charset="0"/>
                <a:cs typeface="Arial"/>
              </a:rPr>
              <a:t>табличка со схематическим рисунком,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устанавливаемый у дороги для сообщения определённой информации участникам дорожного     движения.</a:t>
            </a:r>
            <a:endParaRPr lang="ru-RU" sz="2000" b="1" kern="10" dirty="0">
              <a:solidFill>
                <a:srgbClr val="0000FF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928934"/>
            <a:ext cx="5143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/>
              </a:rPr>
              <a:t>ГРУППЫ ДОРОЖНЫХ ЗНАКОВ:</a:t>
            </a:r>
          </a:p>
          <a:p>
            <a:pPr algn="ctr">
              <a:defRPr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Comic Sans MS" pitchFamily="66" charset="0"/>
                <a:cs typeface="Arial"/>
              </a:rPr>
              <a:t>Предупреждающие</a:t>
            </a:r>
          </a:p>
          <a:p>
            <a:pPr algn="ctr">
              <a:defRPr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Comic Sans MS" pitchFamily="66" charset="0"/>
                <a:cs typeface="Arial"/>
              </a:rPr>
              <a:t>Знаки приоритета</a:t>
            </a:r>
          </a:p>
          <a:p>
            <a:pPr algn="ctr">
              <a:defRPr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Comic Sans MS" pitchFamily="66" charset="0"/>
                <a:cs typeface="Arial"/>
              </a:rPr>
              <a:t>Запрещающие</a:t>
            </a:r>
          </a:p>
          <a:p>
            <a:pPr algn="ctr">
              <a:defRPr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Comic Sans MS" pitchFamily="66" charset="0"/>
                <a:cs typeface="Arial"/>
              </a:rPr>
              <a:t>Предписывающие</a:t>
            </a:r>
          </a:p>
          <a:p>
            <a:pPr algn="ctr">
              <a:defRPr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Comic Sans MS" pitchFamily="66" charset="0"/>
                <a:cs typeface="Arial"/>
              </a:rPr>
              <a:t>Знаки особых предписаний</a:t>
            </a:r>
          </a:p>
          <a:p>
            <a:pPr algn="ctr">
              <a:defRPr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Comic Sans MS" pitchFamily="66" charset="0"/>
                <a:cs typeface="Arial"/>
              </a:rPr>
              <a:t>Информационные</a:t>
            </a:r>
          </a:p>
          <a:p>
            <a:pPr algn="ctr">
              <a:defRPr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Comic Sans MS" pitchFamily="66" charset="0"/>
                <a:cs typeface="Arial"/>
              </a:rPr>
              <a:t>Знаки сервиса</a:t>
            </a:r>
          </a:p>
          <a:p>
            <a:pPr algn="ctr">
              <a:defRPr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Comic Sans MS" pitchFamily="66" charset="0"/>
                <a:cs typeface="Arial"/>
              </a:rPr>
              <a:t>Знаки дополнительной информации</a:t>
            </a:r>
          </a:p>
          <a:p>
            <a:pPr algn="ctr">
              <a:defRPr/>
            </a:pPr>
            <a:endParaRPr lang="ru-RU" b="1" kern="10" dirty="0" smtClean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Comic Sans MS" pitchFamily="66" charset="0"/>
              <a:cs typeface="Arial"/>
            </a:endParaRPr>
          </a:p>
          <a:p>
            <a:pPr algn="ctr">
              <a:defRPr/>
            </a:pPr>
            <a:endParaRPr lang="ru-RU" b="1" kern="10" dirty="0">
              <a:solidFill>
                <a:srgbClr val="0000FF"/>
              </a:solidFill>
              <a:latin typeface="Comic Sans MS" pitchFamily="66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C:\Users\User\Desktop\ЦОР 2010Г\Без имени-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8913"/>
            <a:ext cx="81756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 rot="10800000">
            <a:off x="3708400" y="2205038"/>
            <a:ext cx="1643063" cy="1655762"/>
            <a:chOff x="1643063" y="3332163"/>
            <a:chExt cx="2857500" cy="2552700"/>
          </a:xfrm>
        </p:grpSpPr>
        <p:sp>
          <p:nvSpPr>
            <p:cNvPr id="6" name="Равнобедренный треугольник 5"/>
            <p:cNvSpPr/>
            <p:nvPr/>
          </p:nvSpPr>
          <p:spPr>
            <a:xfrm rot="10800000">
              <a:off x="1819759" y="3498590"/>
              <a:ext cx="2570370" cy="228837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" name="Picture 5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3063" y="3332163"/>
              <a:ext cx="2857500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395288" y="4292600"/>
            <a:ext cx="8137525" cy="1944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Char char="-"/>
              <a:defRPr/>
            </a:pPr>
            <a:r>
              <a:rPr lang="ru-RU" sz="2800" b="1" i="1" dirty="0">
                <a:solidFill>
                  <a:srgbClr val="C00000"/>
                </a:solidFill>
                <a:latin typeface="Book Antiqua" pitchFamily="18" charset="0"/>
              </a:rPr>
              <a:t>Имеют  треугольную форму, белый фон и красную окантовку. </a:t>
            </a:r>
          </a:p>
          <a:p>
            <a:pPr algn="ctr">
              <a:buFontTx/>
              <a:buChar char="-"/>
              <a:defRPr/>
            </a:pPr>
            <a:r>
              <a:rPr lang="ru-RU" sz="2000" b="1" dirty="0">
                <a:solidFill>
                  <a:schemeClr val="tx2"/>
                </a:solidFill>
                <a:latin typeface="Book Antiqua" pitchFamily="18" charset="0"/>
              </a:rPr>
              <a:t>информируют о приближении к опасному участку дороги, движение по которому требует принятия мер, соответствующих обстановке.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611188" y="836613"/>
            <a:ext cx="1571625" cy="1428750"/>
            <a:chOff x="3143250" y="2162175"/>
            <a:chExt cx="2857500" cy="2533650"/>
          </a:xfrm>
        </p:grpSpPr>
        <p:sp>
          <p:nvSpPr>
            <p:cNvPr id="12" name="Равнобедренный треугольник 11"/>
            <p:cNvSpPr/>
            <p:nvPr/>
          </p:nvSpPr>
          <p:spPr>
            <a:xfrm>
              <a:off x="3287568" y="2212848"/>
              <a:ext cx="2571749" cy="23591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0278" name="Picture 7" descr="F:\КАРТИНКИ\дорожные знаки\preduprejdaychie_001_big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50" y="2162175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2627313" y="836613"/>
            <a:ext cx="1643062" cy="1428750"/>
            <a:chOff x="3143250" y="2162175"/>
            <a:chExt cx="2857500" cy="2533650"/>
          </a:xfrm>
        </p:grpSpPr>
        <p:sp>
          <p:nvSpPr>
            <p:cNvPr id="11" name="Равнобедренный треугольник 10"/>
            <p:cNvSpPr/>
            <p:nvPr/>
          </p:nvSpPr>
          <p:spPr>
            <a:xfrm>
              <a:off x="3355836" y="2286042"/>
              <a:ext cx="2432328" cy="221553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76" name="Picture 10" descr="C:\Users\User\Desktop\ЦОР 2010Г\материал\preduprejdaychie_014_big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50" y="2162175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4787900" y="765175"/>
            <a:ext cx="1643063" cy="1428750"/>
            <a:chOff x="4572000" y="3571876"/>
            <a:chExt cx="2857500" cy="2533650"/>
          </a:xfrm>
        </p:grpSpPr>
        <p:sp>
          <p:nvSpPr>
            <p:cNvPr id="15" name="Равнобедренный треугольник 14"/>
            <p:cNvSpPr/>
            <p:nvPr/>
          </p:nvSpPr>
          <p:spPr>
            <a:xfrm>
              <a:off x="4787348" y="3642256"/>
              <a:ext cx="2426804" cy="228591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74" name="Picture 11" descr="C:\Users\User\Desktop\ЦОР 2010Г\материал\preduprejdaychie_030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3571876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6948488" y="765175"/>
            <a:ext cx="1643062" cy="1428750"/>
            <a:chOff x="3214678" y="4071942"/>
            <a:chExt cx="2857500" cy="2533650"/>
          </a:xfrm>
        </p:grpSpPr>
        <p:sp>
          <p:nvSpPr>
            <p:cNvPr id="21" name="Равнобедренный треугольник 20"/>
            <p:cNvSpPr/>
            <p:nvPr/>
          </p:nvSpPr>
          <p:spPr>
            <a:xfrm>
              <a:off x="3427264" y="4145136"/>
              <a:ext cx="2432328" cy="2283101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72" name="Picture 16" descr="C:\Users\User\Desktop\ЦОР 2010Г\материал\preduprejdaychie_031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8" y="4071942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25"/>
          <p:cNvGrpSpPr>
            <a:grpSpLocks/>
          </p:cNvGrpSpPr>
          <p:nvPr/>
        </p:nvGrpSpPr>
        <p:grpSpPr bwMode="auto">
          <a:xfrm>
            <a:off x="2555875" y="3716338"/>
            <a:ext cx="1643063" cy="1428750"/>
            <a:chOff x="2428860" y="3929066"/>
            <a:chExt cx="2857500" cy="2533650"/>
          </a:xfrm>
        </p:grpSpPr>
        <p:sp>
          <p:nvSpPr>
            <p:cNvPr id="25" name="Равнобедренный треугольник 24"/>
            <p:cNvSpPr/>
            <p:nvPr/>
          </p:nvSpPr>
          <p:spPr>
            <a:xfrm>
              <a:off x="2641448" y="3999444"/>
              <a:ext cx="2432324" cy="228591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70" name="Picture 18" descr="C:\Users\User\Desktop\ЦОР 2010Г\материал\preduprejdaychie_019_big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28860" y="3929066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Прямоугольник 26"/>
          <p:cNvSpPr/>
          <p:nvPr/>
        </p:nvSpPr>
        <p:spPr>
          <a:xfrm>
            <a:off x="0" y="3714750"/>
            <a:ext cx="2500313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48" name="Прямоугольник 27"/>
          <p:cNvSpPr>
            <a:spLocks noChangeArrowheads="1"/>
          </p:cNvSpPr>
          <p:nvPr/>
        </p:nvSpPr>
        <p:spPr bwMode="auto">
          <a:xfrm>
            <a:off x="539750" y="2420938"/>
            <a:ext cx="1857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Железнодорожный переезд со шлагбаумом</a:t>
            </a:r>
          </a:p>
        </p:txBody>
      </p:sp>
      <p:sp>
        <p:nvSpPr>
          <p:cNvPr id="10249" name="Прямоугольник 28"/>
          <p:cNvSpPr>
            <a:spLocks noChangeArrowheads="1"/>
          </p:cNvSpPr>
          <p:nvPr/>
        </p:nvSpPr>
        <p:spPr bwMode="auto">
          <a:xfrm>
            <a:off x="2700338" y="2420938"/>
            <a:ext cx="1431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Светофорное </a:t>
            </a:r>
            <a:endParaRPr lang="en-US" sz="1400"/>
          </a:p>
          <a:p>
            <a:pPr algn="ctr"/>
            <a:r>
              <a:rPr lang="ru-RU" sz="1400"/>
              <a:t>регулирование</a:t>
            </a:r>
          </a:p>
        </p:txBody>
      </p:sp>
      <p:sp>
        <p:nvSpPr>
          <p:cNvPr id="10250" name="Прямоугольник 29"/>
          <p:cNvSpPr>
            <a:spLocks noChangeArrowheads="1"/>
          </p:cNvSpPr>
          <p:nvPr/>
        </p:nvSpPr>
        <p:spPr bwMode="auto">
          <a:xfrm>
            <a:off x="5003800" y="2492375"/>
            <a:ext cx="1271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Пешеходный</a:t>
            </a:r>
            <a:endParaRPr lang="en-US" sz="1400"/>
          </a:p>
          <a:p>
            <a:pPr algn="ctr"/>
            <a:r>
              <a:rPr lang="ru-RU" sz="1400"/>
              <a:t> переход</a:t>
            </a:r>
          </a:p>
        </p:txBody>
      </p:sp>
      <p:sp>
        <p:nvSpPr>
          <p:cNvPr id="10251" name="Прямоугольник 30"/>
          <p:cNvSpPr>
            <a:spLocks noChangeArrowheads="1"/>
          </p:cNvSpPr>
          <p:nvPr/>
        </p:nvSpPr>
        <p:spPr bwMode="auto">
          <a:xfrm>
            <a:off x="7380288" y="2420938"/>
            <a:ext cx="582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Дети</a:t>
            </a:r>
          </a:p>
        </p:txBody>
      </p:sp>
      <p:sp>
        <p:nvSpPr>
          <p:cNvPr id="10252" name="Прямоугольник 31"/>
          <p:cNvSpPr>
            <a:spLocks noChangeArrowheads="1"/>
          </p:cNvSpPr>
          <p:nvPr/>
        </p:nvSpPr>
        <p:spPr bwMode="auto">
          <a:xfrm>
            <a:off x="2843213" y="5373688"/>
            <a:ext cx="103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Опасные</a:t>
            </a:r>
          </a:p>
          <a:p>
            <a:pPr algn="ctr"/>
            <a:r>
              <a:rPr lang="ru-RU" sz="1400"/>
              <a:t> повороты</a:t>
            </a:r>
          </a:p>
        </p:txBody>
      </p:sp>
      <p:grpSp>
        <p:nvGrpSpPr>
          <p:cNvPr id="7" name="Группа 34"/>
          <p:cNvGrpSpPr>
            <a:grpSpLocks/>
          </p:cNvGrpSpPr>
          <p:nvPr/>
        </p:nvGrpSpPr>
        <p:grpSpPr bwMode="auto">
          <a:xfrm>
            <a:off x="4716463" y="3644900"/>
            <a:ext cx="1643062" cy="1428750"/>
            <a:chOff x="5743575" y="4667008"/>
            <a:chExt cx="2043135" cy="1811580"/>
          </a:xfrm>
        </p:grpSpPr>
        <p:sp>
          <p:nvSpPr>
            <p:cNvPr id="34" name="Равнобедренный треугольник 33"/>
            <p:cNvSpPr/>
            <p:nvPr/>
          </p:nvSpPr>
          <p:spPr>
            <a:xfrm>
              <a:off x="5929135" y="4858231"/>
              <a:ext cx="1713470" cy="14995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68" name="Picture 19" descr="C:\Users\User\Desktop\ЦОР 2010Г\материал\preduprejdaychie_033_big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43575" y="4667008"/>
              <a:ext cx="2043135" cy="181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4" name="Прямоугольник 35"/>
          <p:cNvSpPr>
            <a:spLocks noChangeArrowheads="1"/>
          </p:cNvSpPr>
          <p:nvPr/>
        </p:nvSpPr>
        <p:spPr bwMode="auto">
          <a:xfrm>
            <a:off x="4643438" y="5445125"/>
            <a:ext cx="1711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Дорожные работы</a:t>
            </a:r>
          </a:p>
        </p:txBody>
      </p:sp>
      <p:grpSp>
        <p:nvGrpSpPr>
          <p:cNvPr id="8" name="Группа 38"/>
          <p:cNvGrpSpPr>
            <a:grpSpLocks/>
          </p:cNvGrpSpPr>
          <p:nvPr/>
        </p:nvGrpSpPr>
        <p:grpSpPr bwMode="auto">
          <a:xfrm>
            <a:off x="6948488" y="3644900"/>
            <a:ext cx="1643062" cy="1428750"/>
            <a:chOff x="7072329" y="4845986"/>
            <a:chExt cx="1604945" cy="1423051"/>
          </a:xfrm>
        </p:grpSpPr>
        <p:sp>
          <p:nvSpPr>
            <p:cNvPr id="38" name="Равнобедренный треугольник 37"/>
            <p:cNvSpPr/>
            <p:nvPr/>
          </p:nvSpPr>
          <p:spPr>
            <a:xfrm>
              <a:off x="7214991" y="5000940"/>
              <a:ext cx="1358389" cy="11431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66" name="Picture 20" descr="C:\Users\User\Desktop\ЦОР 2010Г\материал\preduprejdaychie_023_big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29" y="4845986"/>
              <a:ext cx="1604945" cy="1423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6" name="Прямоугольник 39"/>
          <p:cNvSpPr>
            <a:spLocks noChangeArrowheads="1"/>
          </p:cNvSpPr>
          <p:nvPr/>
        </p:nvSpPr>
        <p:spPr bwMode="auto">
          <a:xfrm>
            <a:off x="6948488" y="5373688"/>
            <a:ext cx="1662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Скользкая дорога</a:t>
            </a:r>
          </a:p>
        </p:txBody>
      </p:sp>
      <p:grpSp>
        <p:nvGrpSpPr>
          <p:cNvPr id="9" name="Группа 42"/>
          <p:cNvGrpSpPr>
            <a:grpSpLocks/>
          </p:cNvGrpSpPr>
          <p:nvPr/>
        </p:nvGrpSpPr>
        <p:grpSpPr bwMode="auto">
          <a:xfrm>
            <a:off x="468313" y="3714750"/>
            <a:ext cx="1674812" cy="1430338"/>
            <a:chOff x="357158" y="4507765"/>
            <a:chExt cx="1820427" cy="1564441"/>
          </a:xfrm>
        </p:grpSpPr>
        <p:sp>
          <p:nvSpPr>
            <p:cNvPr id="42" name="Равнобедренный треугольник 41"/>
            <p:cNvSpPr/>
            <p:nvPr/>
          </p:nvSpPr>
          <p:spPr>
            <a:xfrm>
              <a:off x="500376" y="4643199"/>
              <a:ext cx="1499481" cy="128662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63" name="Picture 21" descr="C:\Users\User\Desktop\ЦОР 2010Г\материал\preduprejdaychie_013_big.gif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4509500"/>
              <a:ext cx="1785950" cy="156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4" name="Picture 21" descr="C:\Users\User\Desktop\ЦОР 2010Г\материал\preduprejdaychie_013_big.gif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635" y="4507765"/>
              <a:ext cx="1785950" cy="156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8" name="Прямоугольник 43"/>
          <p:cNvSpPr>
            <a:spLocks noChangeArrowheads="1"/>
          </p:cNvSpPr>
          <p:nvPr/>
        </p:nvSpPr>
        <p:spPr bwMode="auto">
          <a:xfrm>
            <a:off x="611188" y="5300663"/>
            <a:ext cx="12874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Пересечение</a:t>
            </a:r>
            <a:endParaRPr lang="en-US" sz="1400"/>
          </a:p>
          <a:p>
            <a:pPr algn="ctr"/>
            <a:r>
              <a:rPr lang="ru-RU" sz="1400"/>
              <a:t> с круговым</a:t>
            </a:r>
          </a:p>
          <a:p>
            <a:pPr algn="ctr"/>
            <a:r>
              <a:rPr lang="ru-RU" sz="1400"/>
              <a:t> движением</a:t>
            </a:r>
          </a:p>
        </p:txBody>
      </p:sp>
      <p:grpSp>
        <p:nvGrpSpPr>
          <p:cNvPr id="10" name="Группа 15"/>
          <p:cNvGrpSpPr>
            <a:grpSpLocks/>
          </p:cNvGrpSpPr>
          <p:nvPr/>
        </p:nvGrpSpPr>
        <p:grpSpPr bwMode="auto">
          <a:xfrm>
            <a:off x="4787900" y="765175"/>
            <a:ext cx="1643063" cy="1428750"/>
            <a:chOff x="4572000" y="3571876"/>
            <a:chExt cx="2857500" cy="2533650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4787348" y="3642256"/>
              <a:ext cx="2426804" cy="228591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61" name="Picture 11" descr="C:\Users\User\Desktop\ЦОР 2010Г\материал\preduprejdaychie_030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3571876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:\Users\User\Desktop\ЦОР 2010Г\2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0"/>
            <a:ext cx="78914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17"/>
          <p:cNvGrpSpPr>
            <a:grpSpLocks/>
          </p:cNvGrpSpPr>
          <p:nvPr/>
        </p:nvGrpSpPr>
        <p:grpSpPr bwMode="auto">
          <a:xfrm>
            <a:off x="1403350" y="2060575"/>
            <a:ext cx="1643063" cy="1571625"/>
            <a:chOff x="571472" y="1785926"/>
            <a:chExt cx="2857500" cy="2857500"/>
          </a:xfrm>
        </p:grpSpPr>
        <p:sp>
          <p:nvSpPr>
            <p:cNvPr id="6" name="Прямоугольник 5"/>
            <p:cNvSpPr/>
            <p:nvPr/>
          </p:nvSpPr>
          <p:spPr>
            <a:xfrm rot="2704235">
              <a:off x="1029275" y="2241596"/>
              <a:ext cx="1928091" cy="1888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" name="Picture 13" descr="C:\Users\User\Desktop\ЦОР 2010Г\материал\prioriteta_001_big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1785926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5867400" y="1989138"/>
            <a:ext cx="1357313" cy="1435100"/>
            <a:chOff x="5319713" y="1863725"/>
            <a:chExt cx="2857500" cy="2857500"/>
          </a:xfrm>
        </p:grpSpPr>
        <p:sp>
          <p:nvSpPr>
            <p:cNvPr id="9" name="Восьмиугольник 8"/>
            <p:cNvSpPr/>
            <p:nvPr/>
          </p:nvSpPr>
          <p:spPr>
            <a:xfrm>
              <a:off x="5430003" y="1999645"/>
              <a:ext cx="2643603" cy="2573014"/>
            </a:xfrm>
            <a:prstGeom prst="oct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" name="Picture 4" descr="C:\Users\User\Desktop\ЦОР 2010Г\материал\prioriteta_007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19713" y="1863725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9"/>
          <p:cNvGrpSpPr>
            <a:grpSpLocks/>
          </p:cNvGrpSpPr>
          <p:nvPr/>
        </p:nvGrpSpPr>
        <p:grpSpPr bwMode="auto">
          <a:xfrm>
            <a:off x="3779838" y="2133600"/>
            <a:ext cx="1643062" cy="1357313"/>
            <a:chOff x="1643063" y="3332163"/>
            <a:chExt cx="2857500" cy="2552700"/>
          </a:xfrm>
        </p:grpSpPr>
        <p:sp>
          <p:nvSpPr>
            <p:cNvPr id="12" name="Равнобедренный треугольник 11"/>
            <p:cNvSpPr/>
            <p:nvPr/>
          </p:nvSpPr>
          <p:spPr>
            <a:xfrm rot="10800000">
              <a:off x="1786628" y="3499357"/>
              <a:ext cx="2570369" cy="22869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3" name="Picture 5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3063" y="3332163"/>
              <a:ext cx="2857500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428596" y="4357694"/>
            <a:ext cx="8280400" cy="1993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latin typeface="Book Antiqua" pitchFamily="18" charset="0"/>
              </a:rPr>
              <a:t>Имеют   разную форму  и  разный фон</a:t>
            </a:r>
            <a:endParaRPr lang="en-US" sz="2800" b="1" i="1" dirty="0">
              <a:solidFill>
                <a:srgbClr val="C00000"/>
              </a:solidFill>
              <a:latin typeface="Book Antiqua" pitchFamily="18" charset="0"/>
            </a:endParaRPr>
          </a:p>
          <a:p>
            <a:pPr algn="ctr">
              <a:defRPr/>
            </a:pPr>
            <a:endParaRPr lang="ru-RU" sz="2000" b="1" i="1" dirty="0">
              <a:solidFill>
                <a:schemeClr val="tx2"/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Book Antiqua" pitchFamily="18" charset="0"/>
              </a:rPr>
              <a:t>-устанавливают очередность проезда перекрестков, пересечений проезжих частей или узких участков дороги.</a:t>
            </a:r>
          </a:p>
          <a:p>
            <a:pPr algn="ctr">
              <a:defRPr/>
            </a:pPr>
            <a:endParaRPr lang="ru-RU" sz="16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DBE5F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438</Words>
  <Application>Microsoft Office PowerPoint</Application>
  <PresentationFormat>Экран (4:3)</PresentationFormat>
  <Paragraphs>142</Paragraphs>
  <Slides>38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Дорожные знаки, элементы улиц, дорог и перекрестка Учебная презентация </vt:lpstr>
      <vt:lpstr>Дорожные   знаки</vt:lpstr>
      <vt:lpstr>Слайд 3</vt:lpstr>
      <vt:lpstr>Первые правила дорожного движения в России</vt:lpstr>
      <vt:lpstr>История дорожных знаков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Элементы улиц и дорог</vt:lpstr>
      <vt:lpstr>Слайд 24</vt:lpstr>
      <vt:lpstr>Слайд 25</vt:lpstr>
      <vt:lpstr>Слайд 26</vt:lpstr>
      <vt:lpstr>Перекресток  и его виды</vt:lpstr>
      <vt:lpstr>Слайд 28</vt:lpstr>
      <vt:lpstr>Слайд 29</vt:lpstr>
      <vt:lpstr>Трехсторонний Т-образный перекресток</vt:lpstr>
      <vt:lpstr>Слайд 31</vt:lpstr>
      <vt:lpstr>Четырехсторонний прямоугольный перекресток.</vt:lpstr>
      <vt:lpstr>Четырехсторонний Х-образный перекресток.</vt:lpstr>
      <vt:lpstr>Многосторонний перекресток</vt:lpstr>
      <vt:lpstr>Многосторонний перекресток</vt:lpstr>
      <vt:lpstr>Слайд 36</vt:lpstr>
      <vt:lpstr>Рефлексия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Права, обязанности и ответственность участников дорожного движения. </dc:title>
  <dc:creator>Левые</dc:creator>
  <cp:lastModifiedBy>Toshiba</cp:lastModifiedBy>
  <cp:revision>100</cp:revision>
  <dcterms:created xsi:type="dcterms:W3CDTF">2017-10-15T12:54:58Z</dcterms:created>
  <dcterms:modified xsi:type="dcterms:W3CDTF">2018-01-29T14:57:09Z</dcterms:modified>
</cp:coreProperties>
</file>