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мероприятия</c:v>
                </c:pt>
              </c:strCache>
            </c:strRef>
          </c:tx>
          <c:invertIfNegative val="1"/>
          <c:cat>
            <c:strRef>
              <c:f>Лист1!$A$2:$A$7</c:f>
              <c:strCache>
                <c:ptCount val="6"/>
                <c:pt idx="0">
                  <c:v>Любознательность</c:v>
                </c:pt>
                <c:pt idx="1">
                  <c:v>Трудолюбие</c:v>
                </c:pt>
                <c:pt idx="2">
                  <c:v>Бережное отношение к природе</c:v>
                </c:pt>
                <c:pt idx="3">
                  <c:v>отношение к колледжу</c:v>
                </c:pt>
                <c:pt idx="4">
                  <c:v>красивое в жизни обучающегося</c:v>
                </c:pt>
                <c:pt idx="5">
                  <c:v>отношение к себе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3.3</c:v>
                </c:pt>
                <c:pt idx="1">
                  <c:v>2.5</c:v>
                </c:pt>
                <c:pt idx="2">
                  <c:v>2.5</c:v>
                </c:pt>
                <c:pt idx="3">
                  <c:v>3.2</c:v>
                </c:pt>
                <c:pt idx="4">
                  <c:v>3</c:v>
                </c:pt>
                <c:pt idx="5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мероприятия</c:v>
                </c:pt>
              </c:strCache>
            </c:strRef>
          </c:tx>
          <c:invertIfNegative val="1"/>
          <c:cat>
            <c:strRef>
              <c:f>Лист1!$A$2:$A$7</c:f>
              <c:strCache>
                <c:ptCount val="6"/>
                <c:pt idx="0">
                  <c:v>Любознательность</c:v>
                </c:pt>
                <c:pt idx="1">
                  <c:v>Трудолюбие</c:v>
                </c:pt>
                <c:pt idx="2">
                  <c:v>Бережное отношение к природе</c:v>
                </c:pt>
                <c:pt idx="3">
                  <c:v>отношение к колледжу</c:v>
                </c:pt>
                <c:pt idx="4">
                  <c:v>красивое в жизни обучающегося</c:v>
                </c:pt>
                <c:pt idx="5">
                  <c:v>отношение к себе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</c:v>
                </c:pt>
                <c:pt idx="1">
                  <c:v>4.5</c:v>
                </c:pt>
                <c:pt idx="2">
                  <c:v>3</c:v>
                </c:pt>
                <c:pt idx="3">
                  <c:v>4.8899999999999997</c:v>
                </c:pt>
                <c:pt idx="4">
                  <c:v>4</c:v>
                </c:pt>
                <c:pt idx="5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40224"/>
        <c:axId val="81962688"/>
        <c:axId val="0"/>
      </c:bar3DChart>
      <c:catAx>
        <c:axId val="7540224"/>
        <c:scaling>
          <c:orientation val="minMax"/>
        </c:scaling>
        <c:delete val="1"/>
        <c:axPos val="b"/>
        <c:majorTickMark val="cross"/>
        <c:minorTickMark val="cross"/>
        <c:tickLblPos val="nextTo"/>
        <c:crossAx val="81962688"/>
        <c:crosses val="autoZero"/>
        <c:auto val="1"/>
        <c:lblAlgn val="ctr"/>
        <c:lblOffset val="100"/>
        <c:noMultiLvlLbl val="1"/>
      </c:catAx>
      <c:valAx>
        <c:axId val="8196268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7540224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title>
      <c:overlay val="1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определился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</c:v>
                </c:pt>
                <c:pt idx="1">
                  <c:v>2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Внеурочное мероприятие</a:t>
            </a:r>
          </a:p>
          <a:p>
            <a:r>
              <a:rPr lang="ru-RU" dirty="0" smtClean="0"/>
              <a:t>Горшковой О.В.</a:t>
            </a:r>
          </a:p>
          <a:p>
            <a:r>
              <a:rPr lang="ru-RU" dirty="0" smtClean="0"/>
              <a:t>Мастера производственного </a:t>
            </a:r>
            <a:r>
              <a:rPr lang="ru-RU" smtClean="0"/>
              <a:t>обучения ОГБПОУ   </a:t>
            </a:r>
            <a:r>
              <a:rPr lang="ru-RU" dirty="0" smtClean="0"/>
              <a:t>УППК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 значит быть воспитанным?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Восторженность, импульсивность, азартность</a:t>
            </a:r>
            <a:endParaRPr lang="ru-RU" dirty="0"/>
          </a:p>
        </p:txBody>
      </p:sp>
      <p:pic>
        <p:nvPicPr>
          <p:cNvPr id="4" name="Рисунок 3" descr="IMG_4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Честность, высокая нормативность поведения</a:t>
            </a:r>
            <a:endParaRPr lang="ru-RU" dirty="0"/>
          </a:p>
        </p:txBody>
      </p:sp>
      <p:pic>
        <p:nvPicPr>
          <p:cNvPr id="5" name="Рисунок 4" descr="ha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52712"/>
            <a:ext cx="4905375" cy="3736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Раскованность, склонность к риску, смелость</a:t>
            </a:r>
            <a:endParaRPr lang="ru-RU" dirty="0"/>
          </a:p>
        </p:txBody>
      </p:sp>
      <p:pic>
        <p:nvPicPr>
          <p:cNvPr id="4" name="Рисунок 3" descr="IMG_4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Мягкость, сострадание, милосердие</a:t>
            </a:r>
            <a:endParaRPr lang="ru-RU" dirty="0"/>
          </a:p>
        </p:txBody>
      </p:sp>
      <p:pic>
        <p:nvPicPr>
          <p:cNvPr id="4" name="Рисунок 3" descr="SAM_49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AM_4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Бдительность</a:t>
            </a:r>
          </a:p>
          <a:p>
            <a:endParaRPr lang="ru-RU" dirty="0"/>
          </a:p>
        </p:txBody>
      </p:sp>
      <p:pic>
        <p:nvPicPr>
          <p:cNvPr id="4" name="Рисунок 3" descr="DSCN2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Собранность, стремление к  успеху</a:t>
            </a:r>
            <a:endParaRPr lang="ru-RU" dirty="0"/>
          </a:p>
        </p:txBody>
      </p:sp>
      <p:pic>
        <p:nvPicPr>
          <p:cNvPr id="4" name="Рисунок 3" descr="IMG_5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Самонаблюдение.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обедаете, пока бабушка суп наливает, вы сидите и ждете, ей не помогаете;  </a:t>
            </a:r>
          </a:p>
          <a:p>
            <a:r>
              <a:rPr lang="ru-RU" dirty="0" smtClean="0"/>
              <a:t>или почесали голову;</a:t>
            </a:r>
          </a:p>
          <a:p>
            <a:r>
              <a:rPr lang="ru-RU" dirty="0" smtClean="0"/>
              <a:t>или тронули себя за нос;</a:t>
            </a:r>
          </a:p>
          <a:p>
            <a:r>
              <a:rPr lang="ru-RU" dirty="0" smtClean="0"/>
              <a:t>или лавровый лист вынули и на стол положили;</a:t>
            </a:r>
          </a:p>
          <a:p>
            <a:r>
              <a:rPr lang="ru-RU" dirty="0" smtClean="0"/>
              <a:t>над тарелкой нагнулись низко; и т.д.</a:t>
            </a:r>
          </a:p>
          <a:p>
            <a:r>
              <a:rPr lang="ru-RU" i="1" dirty="0" smtClean="0"/>
              <a:t>В другой раз цели будут другие.</a:t>
            </a:r>
            <a:endParaRPr lang="ru-RU" dirty="0" smtClean="0"/>
          </a:p>
          <a:p>
            <a:r>
              <a:rPr lang="ru-RU" dirty="0" smtClean="0"/>
              <a:t>Как разговариваю с людьми?</a:t>
            </a:r>
          </a:p>
          <a:p>
            <a:r>
              <a:rPr lang="ru-RU" dirty="0" smtClean="0"/>
              <a:t>Как здороваюсь?</a:t>
            </a:r>
          </a:p>
          <a:p>
            <a:r>
              <a:rPr lang="ru-RU" dirty="0" smtClean="0"/>
              <a:t>Кому и как оказываю услуги?</a:t>
            </a:r>
          </a:p>
          <a:p>
            <a:r>
              <a:rPr lang="ru-RU" dirty="0" smtClean="0"/>
              <a:t>Как держусь в гостях?</a:t>
            </a:r>
          </a:p>
          <a:p>
            <a:r>
              <a:rPr lang="ru-RU" dirty="0" smtClean="0"/>
              <a:t>Отмечаете все свои недостатки и стараетесь их не делать.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Самооценка.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Уже понятно, что не надо следить за собой, но и давать себе честную, без всяких скидок оценку. Можно вечером, когда ложишься спать, вспомнить, как прошел день, что заметили за собой, и прямо сказать себе: вот это плохо, а тут ничего дела обстоят. Можно вести дневник своих впечатлений, тоже помогает, только никому не давать его читать.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Вопросы для обсуждения</a:t>
            </a:r>
            <a:endParaRPr lang="ru-RU" dirty="0" smtClean="0"/>
          </a:p>
          <a:p>
            <a:r>
              <a:rPr lang="ru-RU" b="1" dirty="0" smtClean="0"/>
              <a:t>Первая команда</a:t>
            </a:r>
            <a:endParaRPr lang="ru-RU" dirty="0" smtClean="0"/>
          </a:p>
          <a:p>
            <a:pPr lvl="0"/>
            <a:r>
              <a:rPr lang="ru-RU" dirty="0" smtClean="0"/>
              <a:t>Какими основными правилами должен следовать воспитанный человек. </a:t>
            </a:r>
          </a:p>
          <a:p>
            <a:pPr lvl="0"/>
            <a:r>
              <a:rPr lang="ru-RU" dirty="0" smtClean="0"/>
              <a:t>Что вы понимаете, под культурой внутренней и внешней? Какова между ними взаимосвязь?</a:t>
            </a:r>
          </a:p>
          <a:p>
            <a:pPr lvl="0"/>
            <a:r>
              <a:rPr lang="ru-RU" dirty="0" smtClean="0"/>
              <a:t>Как стать воспитанным человеком?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Вопросы для обсуждения</a:t>
            </a:r>
            <a:endParaRPr lang="ru-RU" dirty="0" smtClean="0"/>
          </a:p>
          <a:p>
            <a:r>
              <a:rPr lang="ru-RU" b="1" dirty="0" smtClean="0"/>
              <a:t>Вторая команда: </a:t>
            </a:r>
            <a:endParaRPr lang="ru-RU" dirty="0" smtClean="0"/>
          </a:p>
          <a:p>
            <a:pPr lvl="0"/>
            <a:r>
              <a:rPr lang="ru-RU" dirty="0" smtClean="0"/>
              <a:t>А.П.Чехов утверждал, что воспитанность в первую очередь проявляется в уважении человеческой личности. Согласны ли вы с этим утверждением? Что значит уважать личность?</a:t>
            </a:r>
          </a:p>
          <a:p>
            <a:pPr lvl="0"/>
            <a:r>
              <a:rPr lang="ru-RU" dirty="0" smtClean="0"/>
              <a:t>Что вы вкладываете в понятие чистосердечность и считаете ли это качество необходимым для воспитанного человека?</a:t>
            </a:r>
          </a:p>
          <a:p>
            <a:pPr lvl="0"/>
            <a:r>
              <a:rPr lang="ru-RU" dirty="0" smtClean="0"/>
              <a:t>Как стать воспитанным человеком?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4449762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>
                <a:solidFill>
                  <a:srgbClr val="FF0000"/>
                </a:solidFill>
              </a:rPr>
              <a:t>«Воспитанный человек- это тот,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кому собственная вежливость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не только привычна и легка,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но и приятна».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Д.С.Лихачев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197011497146592672646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3048000"/>
            <a:ext cx="4727067" cy="3536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Вопросы для обсуждения</a:t>
            </a:r>
            <a:endParaRPr lang="ru-RU" dirty="0" smtClean="0"/>
          </a:p>
          <a:p>
            <a:r>
              <a:rPr lang="ru-RU" b="1" dirty="0" smtClean="0"/>
              <a:t>Третья команда:</a:t>
            </a:r>
            <a:endParaRPr lang="ru-RU" dirty="0" smtClean="0"/>
          </a:p>
          <a:p>
            <a:pPr lvl="0"/>
            <a:r>
              <a:rPr lang="ru-RU" dirty="0" smtClean="0"/>
              <a:t>Насколько важно для воспитанного человека быть скромным? В чем проявляется скромность воспитанного человека?</a:t>
            </a:r>
          </a:p>
          <a:p>
            <a:pPr lvl="0"/>
            <a:r>
              <a:rPr lang="ru-RU" dirty="0" smtClean="0"/>
              <a:t>Должен ли воспитанный человек быть гордым? Что вы понимаете под гордостью?</a:t>
            </a:r>
          </a:p>
          <a:p>
            <a:pPr lvl="0"/>
            <a:r>
              <a:rPr lang="ru-RU" dirty="0" smtClean="0"/>
              <a:t>Как стать воспитанным человеком?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Берем – не берем</a:t>
            </a:r>
            <a:endParaRPr lang="ru-RU" dirty="0"/>
          </a:p>
        </p:txBody>
      </p:sp>
      <p:pic>
        <p:nvPicPr>
          <p:cNvPr id="4" name="Содержимое 3" descr="DSCN21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5285459">
            <a:off x="-34616" y="1948351"/>
            <a:ext cx="5135619" cy="3851714"/>
          </a:xfrm>
        </p:spPr>
      </p:pic>
      <p:pic>
        <p:nvPicPr>
          <p:cNvPr id="5" name="Рисунок 4" descr="DSCN2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736841">
            <a:off x="2933869" y="1085989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пальцев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Обвести свою руку и на каждом пальце написать ответ на соответствующий вопрос.</a:t>
            </a:r>
          </a:p>
          <a:p>
            <a:r>
              <a:rPr lang="ru-RU" dirty="0" smtClean="0"/>
              <a:t>М (мизинец) – мыслительный процесс.</a:t>
            </a:r>
          </a:p>
          <a:p>
            <a:r>
              <a:rPr lang="ru-RU" dirty="0" smtClean="0"/>
              <a:t>Какие знания, опыт я сегодня получил?</a:t>
            </a:r>
          </a:p>
          <a:p>
            <a:r>
              <a:rPr lang="ru-RU" dirty="0" smtClean="0"/>
              <a:t>Б (безымянный) – близость цели.</a:t>
            </a:r>
          </a:p>
          <a:p>
            <a:r>
              <a:rPr lang="ru-RU" dirty="0" smtClean="0"/>
              <a:t>Что я сегодня делал и чего достиг?</a:t>
            </a:r>
          </a:p>
          <a:p>
            <a:r>
              <a:rPr lang="ru-RU" dirty="0" smtClean="0"/>
              <a:t>С (средний) – состояние духа.</a:t>
            </a:r>
          </a:p>
          <a:p>
            <a:r>
              <a:rPr lang="ru-RU" dirty="0" smtClean="0"/>
              <a:t>Каким было сегодня мое преобладающее настроение, состояние духа?</a:t>
            </a:r>
          </a:p>
          <a:p>
            <a:r>
              <a:rPr lang="ru-RU" dirty="0" smtClean="0"/>
              <a:t>У (указательный) – услуга, помощь. Чем я помог, чем порадовал или чему поспособствовал?</a:t>
            </a:r>
          </a:p>
          <a:p>
            <a:r>
              <a:rPr lang="ru-RU" dirty="0" smtClean="0"/>
              <a:t>Б (большой) – бодрость, физическая форма.</a:t>
            </a:r>
          </a:p>
          <a:p>
            <a:r>
              <a:rPr lang="ru-RU" dirty="0" smtClean="0"/>
              <a:t>Каким было мое состояние сегодня? Что я сделал для своего здоровья?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Понравилось ли вам мероприятие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Содержимое 3" descr="DSCN21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Первый этап:</a:t>
            </a:r>
            <a:r>
              <a:rPr lang="ru-RU" dirty="0" smtClean="0"/>
              <a:t> (предварительный) 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011362"/>
          </a:xfrm>
        </p:spPr>
        <p:txBody>
          <a:bodyPr>
            <a:normAutofit/>
          </a:bodyPr>
          <a:lstStyle/>
          <a:p>
            <a:r>
              <a:rPr lang="ru-RU" b="1" dirty="0" smtClean="0"/>
              <a:t>Какой человек может называться воспитанным?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Обратимся к толковому словарю С.И.Ожегова:</a:t>
            </a:r>
          </a:p>
          <a:p>
            <a:pPr>
              <a:buNone/>
            </a:pPr>
            <a:r>
              <a:rPr lang="ru-RU" i="1" dirty="0" smtClean="0"/>
              <a:t>«Воспитанный – отличающийся хорошим воспитанием, умеющий хорошо вести себя».</a:t>
            </a:r>
            <a:endParaRPr lang="ru-RU" dirty="0" smtClean="0"/>
          </a:p>
          <a:p>
            <a:r>
              <a:rPr lang="ru-RU" dirty="0" smtClean="0"/>
              <a:t>А.П.Чехов считал, что воспитанные люди:</a:t>
            </a:r>
          </a:p>
          <a:p>
            <a:pPr lvl="0"/>
            <a:r>
              <a:rPr lang="ru-RU" dirty="0" smtClean="0"/>
              <a:t>уважают человеческую личность;</a:t>
            </a:r>
          </a:p>
          <a:p>
            <a:pPr lvl="0"/>
            <a:r>
              <a:rPr lang="ru-RU" dirty="0" smtClean="0"/>
              <a:t>они сострадательны;</a:t>
            </a:r>
          </a:p>
          <a:p>
            <a:pPr lvl="0"/>
            <a:r>
              <a:rPr lang="ru-RU" dirty="0" smtClean="0"/>
              <a:t>они уважают чужую собственность;</a:t>
            </a:r>
          </a:p>
          <a:p>
            <a:pPr lvl="0"/>
            <a:r>
              <a:rPr lang="ru-RU" dirty="0" smtClean="0"/>
              <a:t>они чистосердечны и боятся лжи, как огня;</a:t>
            </a:r>
          </a:p>
          <a:p>
            <a:pPr lvl="0"/>
            <a:r>
              <a:rPr lang="ru-RU" dirty="0" smtClean="0"/>
              <a:t>они не унижают себя с той целью, чтобы вызывать в другом сочувствие;</a:t>
            </a:r>
          </a:p>
          <a:p>
            <a:pPr lvl="0"/>
            <a:r>
              <a:rPr lang="ru-RU" dirty="0" smtClean="0"/>
              <a:t>они не суетны;</a:t>
            </a:r>
          </a:p>
          <a:p>
            <a:pPr lvl="0"/>
            <a:r>
              <a:rPr lang="ru-RU" dirty="0" smtClean="0"/>
              <a:t>если имеют в себе талант, то уважают его;</a:t>
            </a:r>
          </a:p>
          <a:p>
            <a:pPr lvl="0"/>
            <a:r>
              <a:rPr lang="ru-RU" dirty="0" smtClean="0"/>
              <a:t>они воспитают в себе эстетику.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Может ли человек сам себя воспитывать?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 smtClean="0"/>
              <a:t>«У всякого человека бывают два воспитания: одно, которое ему дают другие, и другое, более важное, которое он дает себе сам» (</a:t>
            </a:r>
            <a:r>
              <a:rPr lang="ru-RU" dirty="0" smtClean="0"/>
              <a:t>Э. </a:t>
            </a:r>
            <a:r>
              <a:rPr lang="ru-RU" dirty="0" err="1" smtClean="0"/>
              <a:t>Гибсон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5" name="Рисунок 4" descr="fotolia_9290614_subscription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47102"/>
            <a:ext cx="3886200" cy="2592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человек может воспитать в себе сам?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Общительность, открытость, коллективизм</a:t>
            </a:r>
            <a:endParaRPr lang="ru-RU" dirty="0"/>
          </a:p>
        </p:txBody>
      </p:sp>
      <p:pic>
        <p:nvPicPr>
          <p:cNvPr id="4" name="Рисунок 3" descr="Soveshha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12666"/>
            <a:ext cx="4876800" cy="3954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Доброта, альтруизм</a:t>
            </a:r>
            <a:endParaRPr lang="ru-RU" dirty="0"/>
          </a:p>
        </p:txBody>
      </p:sp>
      <p:pic>
        <p:nvPicPr>
          <p:cNvPr id="4" name="Рисунок 3" descr="img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242487">
            <a:off x="3185178" y="752800"/>
            <a:ext cx="4165556" cy="6002673"/>
          </a:xfrm>
          <a:prstGeom prst="rect">
            <a:avLst/>
          </a:prstGeom>
        </p:spPr>
      </p:pic>
      <p:pic>
        <p:nvPicPr>
          <p:cNvPr id="5" name="Рисунок 4" descr="SAM_48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Эмоциональная устойчивость, постоянство</a:t>
            </a:r>
            <a:endParaRPr lang="ru-RU" dirty="0"/>
          </a:p>
        </p:txBody>
      </p:sp>
      <p:pic>
        <p:nvPicPr>
          <p:cNvPr id="4" name="Рисунок 3" descr="th_shutterstock_2919220-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667000"/>
            <a:ext cx="3886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Твердость, самостоятельность</a:t>
            </a:r>
            <a:endParaRPr lang="ru-RU" dirty="0"/>
          </a:p>
        </p:txBody>
      </p:sp>
      <p:pic>
        <p:nvPicPr>
          <p:cNvPr id="4" name="Рисунок 3" descr="216af1269fdeb0e0f094fb17260aae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70820"/>
            <a:ext cx="6172200" cy="3783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</TotalTime>
  <Words>601</Words>
  <Application>Microsoft Office PowerPoint</Application>
  <PresentationFormat>Экран (4:3)</PresentationFormat>
  <Paragraphs>75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Справедливость</vt:lpstr>
      <vt:lpstr>Что значит быть воспитанным?</vt:lpstr>
      <vt:lpstr>«Воспитанный человек- это тот,  кому собственная вежливость  не только привычна и легка,  но и приятна». Д.С.Лихачев </vt:lpstr>
      <vt:lpstr>Первый этап: (предварительный) </vt:lpstr>
      <vt:lpstr>Какой человек может называться воспитанным? </vt:lpstr>
      <vt:lpstr>Может ли человек сам себя воспитывать? </vt:lpstr>
      <vt:lpstr>Что человек может воспитать в себе сам?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Самонаблюдение. </vt:lpstr>
      <vt:lpstr>Самооценка.</vt:lpstr>
      <vt:lpstr>Презентация PowerPoint</vt:lpstr>
      <vt:lpstr>Презентация PowerPoint</vt:lpstr>
      <vt:lpstr>Презентация PowerPoint</vt:lpstr>
      <vt:lpstr>Берем – не берем</vt:lpstr>
      <vt:lpstr>5 пальцев</vt:lpstr>
      <vt:lpstr>Понравилось ли вам мероприятие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значит быть воспитанным?</dc:title>
  <dc:creator>Милана</dc:creator>
  <cp:lastModifiedBy>User</cp:lastModifiedBy>
  <cp:revision>4</cp:revision>
  <dcterms:created xsi:type="dcterms:W3CDTF">2012-12-08T12:13:37Z</dcterms:created>
  <dcterms:modified xsi:type="dcterms:W3CDTF">2018-01-29T04:51:47Z</dcterms:modified>
</cp:coreProperties>
</file>