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80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3BAB50-4128-4BC7-B015-54A6F5C1F92C}" type="slidenum">
              <a:rPr lang="ru-RU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 noProof="0" smtClean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DF18269B-9AAD-4F3C-AF18-DA3445B24FD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ru-RU" sz="2000" kern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174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662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765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867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1843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1945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048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150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253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355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457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560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96060" y="836611"/>
            <a:ext cx="2090739" cy="529431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323853" y="836611"/>
            <a:ext cx="6119814" cy="52943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323850" y="8366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4997" rIns="90004" bIns="4499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9" name="Текст 4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ru-RU" sz="4400" kern="1200">
          <a:solidFill>
            <a:srgbClr val="FBFBB7"/>
          </a:solidFill>
          <a:latin typeface="Calibri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32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75000"/>
        <a:buFont typeface="StarSymbol"/>
        <a:buChar char="–"/>
        <a:defRPr lang="ru-RU" sz="24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75000"/>
        <a:buFont typeface="StarSymbol"/>
        <a:buChar char="–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4997" rIns="90004" bIns="4499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5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ru-RU" sz="4400" kern="1200">
          <a:solidFill>
            <a:srgbClr val="FBFBB7"/>
          </a:solidFill>
          <a:latin typeface="Calibri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FBFBB7"/>
          </a:solidFill>
          <a:latin typeface="Calibri" pitchFamily="34" charset="0"/>
          <a:ea typeface="Microsoft YaHei" pitchFamily="34" charset="-122"/>
          <a:cs typeface="Mangal" pitchFamily="18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32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75000"/>
        <a:buFont typeface="StarSymbol"/>
        <a:buChar char="–"/>
        <a:defRPr lang="ru-RU" sz="24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75000"/>
        <a:buFont typeface="StarSymbol"/>
        <a:buChar char="–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FFFFFF"/>
          </a:solidFill>
          <a:latin typeface="Calibri"/>
          <a:ea typeface="Microsoft YaHei" pitchFamily="2"/>
          <a:cs typeface="Mangal" pitchFamily="2"/>
        </a:defRPr>
      </a:lvl5pPr>
      <a:lvl6pPr marL="2592003" marR="0" lvl="5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Calibri"/>
          <a:ea typeface="Microsoft YaHei" pitchFamily="2"/>
          <a:cs typeface="Mangal" pitchFamily="2"/>
        </a:defRPr>
      </a:lvl6pPr>
      <a:lvl7pPr marL="3024003" marR="0" lvl="6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Calibri"/>
          <a:ea typeface="Microsoft YaHei" pitchFamily="2"/>
          <a:cs typeface="Mangal" pitchFamily="2"/>
        </a:defRPr>
      </a:lvl7pPr>
      <a:lvl8pPr marL="3456002" marR="0" lvl="7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Calibri"/>
          <a:ea typeface="Microsoft YaHei" pitchFamily="2"/>
          <a:cs typeface="Mangal" pitchFamily="2"/>
        </a:defRPr>
      </a:lvl8pPr>
      <a:lvl9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FFFFFF"/>
          </a:solidFill>
          <a:uFillTx/>
          <a:latin typeface="Calibri"/>
          <a:ea typeface="Microsoft YaHei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StarSymbol"/>
              <a:buNone/>
            </a:pPr>
            <a:r>
              <a:rPr sz="2000" i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Государственное Бюджетное Общеобразовательное Учреждение Школа № 1159</a:t>
            </a:r>
          </a:p>
        </p:txBody>
      </p:sp>
      <p:sp>
        <p:nvSpPr>
          <p:cNvPr id="3075" name="Объект 2"/>
          <p:cNvSpPr txBox="1">
            <a:spLocks noGrp="1"/>
          </p:cNvSpPr>
          <p:nvPr>
            <p:ph idx="1"/>
          </p:nvPr>
        </p:nvSpPr>
        <p:spPr bwMode="auto"/>
        <p:txBody>
          <a:bodyPr numCol="1">
            <a:prstTxWarp prst="textNoShape">
              <a:avLst/>
            </a:prstTxWarp>
          </a:bodyPr>
          <a:lstStyle/>
          <a:p>
            <a:pPr marL="107950" indent="0" algn="ctr">
              <a:buFont typeface="StarSymbol"/>
              <a:buNone/>
            </a:pP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Преемственная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система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духовно-нравственного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воспитания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дошкольников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на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основе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ценностей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русской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культуры</a:t>
            </a:r>
            <a:endParaRPr sz="2000" i="1" dirty="0" smtClean="0">
              <a:solidFill>
                <a:srgbClr val="FF0000"/>
              </a:solidFill>
              <a:latin typeface="Arial Black" pitchFamily="34" charset="0"/>
              <a:ea typeface="Microsoft YaHei" pitchFamily="34" charset="-122"/>
              <a:cs typeface="Mangal" pitchFamily="18" charset="0"/>
            </a:endParaRPr>
          </a:p>
          <a:p>
            <a:pPr marL="107950" indent="0" algn="ctr">
              <a:buFont typeface="StarSymbol"/>
              <a:buNone/>
            </a:pP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Модуль</a:t>
            </a:r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«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Кто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на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свете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всего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дороже</a:t>
            </a:r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?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»</a:t>
            </a:r>
          </a:p>
          <a:p>
            <a:pPr marL="107950" indent="0" algn="ctr">
              <a:buFont typeface="StarSymbol"/>
              <a:buNone/>
            </a:pP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«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Нет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друга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лучше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чем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родная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000" i="1" dirty="0" err="1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матушка</a:t>
            </a:r>
            <a:r>
              <a:rPr sz="2000" i="1" dirty="0" smtClean="0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Mangal" pitchFamily="18" charset="0"/>
              </a:rPr>
              <a:t>»</a:t>
            </a:r>
          </a:p>
          <a:p>
            <a:pPr marL="107950" indent="0" algn="ctr">
              <a:buFont typeface="StarSymbol"/>
              <a:buNone/>
            </a:pPr>
            <a:endParaRPr lang="ru-RU" sz="2000" i="1" dirty="0" smtClean="0">
              <a:latin typeface="Arial Black" pitchFamily="34" charset="0"/>
              <a:ea typeface="Microsoft YaHei" pitchFamily="34" charset="-122"/>
              <a:cs typeface="Mangal" pitchFamily="18" charset="0"/>
            </a:endParaRPr>
          </a:p>
          <a:p>
            <a:pPr marL="107950" indent="0" algn="ctr">
              <a:buFont typeface="StarSymbol"/>
              <a:buNone/>
            </a:pPr>
            <a:endParaRPr sz="2000" i="1" dirty="0" smtClean="0">
              <a:latin typeface="Arial Black" pitchFamily="34" charset="0"/>
              <a:ea typeface="Microsoft YaHei" pitchFamily="34" charset="-122"/>
              <a:cs typeface="Mangal" pitchFamily="18" charset="0"/>
            </a:endParaRPr>
          </a:p>
          <a:p>
            <a:pPr marL="107950" indent="0" algn="r">
              <a:buFont typeface="StarSymbol"/>
              <a:buNone/>
            </a:pPr>
            <a:r>
              <a:rPr sz="1400" i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Выполнил</a:t>
            </a:r>
            <a:r>
              <a:rPr sz="1400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1400" i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воспитатель</a:t>
            </a:r>
            <a:r>
              <a:rPr sz="1400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1400" i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До</a:t>
            </a:r>
            <a:r>
              <a:rPr sz="1400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6</a:t>
            </a:r>
            <a:r>
              <a:rPr lang="en-US" sz="1400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 </a:t>
            </a:r>
            <a:endParaRPr sz="1400" i="1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107950" indent="0" algn="r">
              <a:buFont typeface="StarSymbol"/>
              <a:buNone/>
            </a:pPr>
            <a:r>
              <a:rPr sz="1400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Боцерова М.В</a:t>
            </a:r>
            <a:r>
              <a:rPr sz="1400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endParaRPr dirty="0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marL="107950" indent="0" algn="ctr">
              <a:buFont typeface="StarSymbol"/>
              <a:buNone/>
            </a:pPr>
            <a:r>
              <a:rPr sz="2000" i="1" dirty="0" err="1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Москва</a:t>
            </a:r>
            <a:r>
              <a:rPr sz="20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, 2016</a:t>
            </a:r>
          </a:p>
          <a:p>
            <a:pPr marL="107950" indent="0" algn="ctr">
              <a:buFont typeface="StarSymbol"/>
              <a:buNone/>
            </a:pPr>
            <a:endParaRPr dirty="0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3643313" y="142875"/>
            <a:ext cx="3143250" cy="6397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Итоги проект</a:t>
            </a:r>
            <a:r>
              <a:rPr lang="ru-RU" kern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а</a:t>
            </a:r>
          </a:p>
        </p:txBody>
      </p:sp>
      <p:sp>
        <p:nvSpPr>
          <p:cNvPr id="3" name="Rectangle 1"/>
          <p:cNvSpPr/>
          <p:nvPr/>
        </p:nvSpPr>
        <p:spPr>
          <a:xfrm>
            <a:off x="936625" y="677863"/>
            <a:ext cx="7999413" cy="15541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>
                <a:solidFill>
                  <a:srgbClr val="FFFF00"/>
                </a:solidFill>
                <a:latin typeface="Times New Roman" pitchFamily="18"/>
                <a:ea typeface="Calibri" pitchFamily="1"/>
                <a:cs typeface="Times New Roman" pitchFamily="18"/>
              </a:rPr>
              <a:t>Итогами нашего проекта стал праздник с мамочками, с многочисленными увлекательными конкурсами, совместными песнями, играми, танцами и вручением открыток, сделанными своими руками.    </a:t>
            </a: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714750"/>
            <a:ext cx="714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 l="20020" t="9998" r="20020" b="14993"/>
          <a:stretch>
            <a:fillRect/>
          </a:stretch>
        </p:blipFill>
        <p:spPr bwMode="auto">
          <a:xfrm>
            <a:off x="5184775" y="4751388"/>
            <a:ext cx="3027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675" y="2232025"/>
            <a:ext cx="277653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363" y="4491038"/>
            <a:ext cx="27368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8388" y="2232025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>
            <a:off x="576263" y="107950"/>
            <a:ext cx="8358187" cy="11874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>
                <a:solidFill>
                  <a:srgbClr val="FF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Все продолжилось совместным  семейным чаепитием  в нашей группе . Вовремя чаепития все  дегустировали кулинарные шедевры наших мамочек.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3238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88" y="1741488"/>
            <a:ext cx="28670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3933825"/>
            <a:ext cx="36099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404813"/>
            <a:ext cx="7002463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113"/>
            <a:ext cx="4572000" cy="33829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Arial" pitchFamily="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428625"/>
            <a:ext cx="8353425" cy="11525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>
                <a:solidFill>
                  <a:srgbClr val="FF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В группе была вывешена стенгазета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>
                <a:solidFill>
                  <a:srgbClr val="FF0000"/>
                </a:solidFill>
                <a:latin typeface="Times New Roman" pitchFamily="18"/>
                <a:ea typeface="Calibri" pitchFamily="1"/>
                <a:cs typeface="Times New Roman" pitchFamily="18"/>
              </a:rPr>
              <a:t>«С праздником ДОРОГИЕ МАМЫ».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143375"/>
            <a:ext cx="20208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 cstate="print"/>
          <a:srcRect t="24954" b="14967"/>
          <a:stretch>
            <a:fillRect/>
          </a:stretch>
        </p:blipFill>
        <p:spPr bwMode="auto">
          <a:xfrm>
            <a:off x="1763713" y="1700213"/>
            <a:ext cx="50355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285750"/>
            <a:ext cx="223361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/>
          <p:nvPr/>
        </p:nvSpPr>
        <p:spPr>
          <a:xfrm>
            <a:off x="503238" y="501650"/>
            <a:ext cx="8286750" cy="5778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kern="0">
                <a:solidFill>
                  <a:srgbClr val="FF3333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ПАСПОРТ  ПРОЕКТНОЙ    РАБОТЫ</a:t>
            </a:r>
          </a:p>
        </p:txBody>
      </p:sp>
      <p:sp>
        <p:nvSpPr>
          <p:cNvPr id="4" name="Прямоугольник 4"/>
          <p:cNvSpPr>
            <a:spLocks/>
          </p:cNvSpPr>
          <p:nvPr/>
        </p:nvSpPr>
        <p:spPr bwMode="auto">
          <a:xfrm>
            <a:off x="714375" y="1500188"/>
            <a:ext cx="7858125" cy="4492625"/>
          </a:xfrm>
          <a:custGeom>
            <a:avLst/>
            <a:gdLst>
              <a:gd name="T0" fmla="*/ 1429400788 w 21600"/>
              <a:gd name="T1" fmla="*/ 0 h 21600"/>
              <a:gd name="T2" fmla="*/ 2147483647 w 21600"/>
              <a:gd name="T3" fmla="*/ 467157746 h 21600"/>
              <a:gd name="T4" fmla="*/ 1429400788 w 21600"/>
              <a:gd name="T5" fmla="*/ 934315492 h 21600"/>
              <a:gd name="T6" fmla="*/ 0 w 21600"/>
              <a:gd name="T7" fmla="*/ 4671577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r>
              <a:rPr lang="ru-RU" altLang="ru-RU" sz="2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проекта: </a:t>
            </a:r>
            <a:r>
              <a:rPr lang="ru-RU" altLang="ru-RU" sz="22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«нет друга лучше, чем родная матушка»</a:t>
            </a:r>
          </a:p>
          <a:p>
            <a:endParaRPr lang="ru-RU" altLang="ru-RU" sz="22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hangingPunct="0"/>
            <a:r>
              <a:rPr lang="ru-RU" altLang="ru-RU" sz="2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участников проекта: </a:t>
            </a:r>
            <a:r>
              <a:rPr lang="ru-RU" altLang="ru-RU" sz="22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младшей группы.</a:t>
            </a:r>
          </a:p>
          <a:p>
            <a:pPr hangingPunct="0"/>
            <a:endParaRPr lang="ru-RU" altLang="ru-RU" sz="22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hangingPunct="0"/>
            <a:r>
              <a:rPr lang="ru-RU" altLang="ru-RU" sz="2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lang="ru-RU" altLang="ru-RU" sz="22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творческий, групповой, кратковременный.</a:t>
            </a:r>
          </a:p>
          <a:p>
            <a:pPr hangingPunct="0"/>
            <a:endParaRPr lang="ru-RU" altLang="ru-RU" sz="2200" b="1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hangingPunct="0"/>
            <a:r>
              <a:rPr lang="ru-RU" altLang="ru-RU" sz="2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 </a:t>
            </a:r>
            <a:r>
              <a:rPr lang="ru-RU" altLang="ru-RU" sz="22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Отражение государственного праздника «День матери» в работе с детьми дошкольного возраста. В настоящее время семья переживает не лучшее время, поэтому необходимо  воспитывать у ребенка любовь к родному дому, семье, маме, с первых лет жизни. Малыш должен понимать, что все хорошее начинается с родного дома и матери – хранительницы очага.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-968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388" y="-214313"/>
            <a:ext cx="223361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44463" y="285750"/>
            <a:ext cx="8855075" cy="6308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indent="309563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</a:t>
            </a:r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</a:t>
            </a:r>
          </a:p>
          <a:p>
            <a:pPr indent="309563"/>
            <a:r>
              <a:rPr lang="ru-RU" altLang="ru-RU" sz="200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Углублять знания детей о культуре и традициях семейных взаимоотношений. Воспитывать любовь и уважение к матери, </a:t>
            </a:r>
          </a:p>
          <a:p>
            <a:pPr indent="309563"/>
            <a:r>
              <a:rPr lang="ru-RU" altLang="ru-RU" sz="200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её труду, умение ценить её заботу о близких.</a:t>
            </a:r>
          </a:p>
          <a:p>
            <a:pPr indent="309563"/>
            <a:endParaRPr lang="ru-RU" altLang="ru-RU">
              <a:solidFill>
                <a:srgbClr val="FFFF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indent="309563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Задачи:</a:t>
            </a:r>
          </a:p>
          <a:p>
            <a:pPr indent="309563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Способствовать сплочению детско-родительских отношений, улучшению контактов между родителями и работниками детского сада.</a:t>
            </a:r>
          </a:p>
          <a:p>
            <a:pPr indent="309563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Развивать коммуникативные навыки детей, способствовать развитию речи через выразительное чтение стихов, составление рассказа о маме;</a:t>
            </a:r>
          </a:p>
          <a:p>
            <a:pPr indent="309563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Поддерживать доброжелательное общение в играх, продуктивной совместной деятельности.</a:t>
            </a:r>
          </a:p>
          <a:p>
            <a:pPr indent="309563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Развивать творческие способности детей через пение, танцы, художественную деятельность: создание поделок, рисунков и т.д. Развивать творческие способности детей в оформлении групповой газеты, участии в празднике;</a:t>
            </a:r>
          </a:p>
          <a:p>
            <a:pPr indent="309563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Расширять представления о домеустройстве, домоведении, нравственных правилах семейного общежития. Воспитывать нравственные привычки.</a:t>
            </a:r>
          </a:p>
          <a:p>
            <a:pPr indent="309563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</a:p>
          <a:p>
            <a:pPr indent="309563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Побуждать детей к выполнению общественно значимых заданий, к добрым делам для семьи, детского сада.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4"/>
          <p:cNvSpPr/>
          <p:nvPr/>
        </p:nvSpPr>
        <p:spPr>
          <a:xfrm>
            <a:off x="214313" y="142875"/>
            <a:ext cx="8929687" cy="6397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>
                <a:solidFill>
                  <a:srgbClr val="FFFF00"/>
                </a:solidFill>
                <a:latin typeface="Times New Roman" pitchFamily="18"/>
                <a:ea typeface="Microsoft YaHei" pitchFamily="2"/>
                <a:cs typeface="Mangal" pitchFamily="2"/>
              </a:rPr>
              <a:t>Пути реализации проекта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429125" y="782638"/>
            <a:ext cx="4500563" cy="717550"/>
            <a:chOff x="4429079" y="781921"/>
            <a:chExt cx="4500366" cy="718197"/>
          </a:xfrm>
        </p:grpSpPr>
        <p:sp>
          <p:nvSpPr>
            <p:cNvPr id="5" name="Oval 57"/>
            <p:cNvSpPr/>
            <p:nvPr/>
          </p:nvSpPr>
          <p:spPr>
            <a:xfrm>
              <a:off x="4429079" y="804166"/>
              <a:ext cx="433369" cy="6800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AutoShape 58"/>
            <p:cNvSpPr/>
            <p:nvPr/>
          </p:nvSpPr>
          <p:spPr>
            <a:xfrm>
              <a:off x="4760852" y="781921"/>
              <a:ext cx="4168593" cy="71819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kern="0">
                  <a:solidFill>
                    <a:srgbClr val="FF00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Познавательно- речевое развитие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357563" y="1655763"/>
            <a:ext cx="4929187" cy="647700"/>
            <a:chOff x="3357722" y="1655996"/>
            <a:chExt cx="4928397" cy="647998"/>
          </a:xfrm>
        </p:grpSpPr>
        <p:sp>
          <p:nvSpPr>
            <p:cNvPr id="8" name="Oval 57"/>
            <p:cNvSpPr/>
            <p:nvPr/>
          </p:nvSpPr>
          <p:spPr>
            <a:xfrm>
              <a:off x="3357722" y="1655996"/>
              <a:ext cx="471411" cy="613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AutoShape 58"/>
            <p:cNvSpPr/>
            <p:nvPr/>
          </p:nvSpPr>
          <p:spPr>
            <a:xfrm>
              <a:off x="3745010" y="1655996"/>
              <a:ext cx="4541109" cy="64799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kern="0">
                  <a:solidFill>
                    <a:srgbClr val="FF00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Чтение художественной литературы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592388" y="2214563"/>
            <a:ext cx="6264275" cy="449262"/>
            <a:chOff x="2592003" y="2214722"/>
            <a:chExt cx="6263996" cy="449281"/>
          </a:xfrm>
        </p:grpSpPr>
        <p:sp>
          <p:nvSpPr>
            <p:cNvPr id="11" name="Oval 57"/>
            <p:cNvSpPr/>
            <p:nvPr/>
          </p:nvSpPr>
          <p:spPr>
            <a:xfrm>
              <a:off x="2592003" y="2229010"/>
              <a:ext cx="603223" cy="4254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AutoShape 58"/>
            <p:cNvSpPr/>
            <p:nvPr/>
          </p:nvSpPr>
          <p:spPr>
            <a:xfrm>
              <a:off x="3053944" y="2214722"/>
              <a:ext cx="5802055" cy="44928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kern="0">
                  <a:solidFill>
                    <a:srgbClr val="FF00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Игровая деятельность</a:t>
              </a: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194050" y="2663825"/>
            <a:ext cx="5518150" cy="360363"/>
            <a:chOff x="3194639" y="2664003"/>
            <a:chExt cx="5517361" cy="359999"/>
          </a:xfrm>
        </p:grpSpPr>
        <p:sp>
          <p:nvSpPr>
            <p:cNvPr id="14" name="Oval 57"/>
            <p:cNvSpPr/>
            <p:nvPr/>
          </p:nvSpPr>
          <p:spPr>
            <a:xfrm>
              <a:off x="3194639" y="2664003"/>
              <a:ext cx="528562" cy="3409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AutoShape 58"/>
            <p:cNvSpPr/>
            <p:nvPr/>
          </p:nvSpPr>
          <p:spPr>
            <a:xfrm>
              <a:off x="3629552" y="2664003"/>
              <a:ext cx="5082448" cy="3599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kern="0">
                  <a:solidFill>
                    <a:srgbClr val="FFFF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Музыкальная деятельность</a:t>
              </a:r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4103688" y="3024188"/>
            <a:ext cx="5183187" cy="503237"/>
            <a:chOff x="4104000" y="3024003"/>
            <a:chExt cx="5183642" cy="503998"/>
          </a:xfrm>
        </p:grpSpPr>
        <p:sp>
          <p:nvSpPr>
            <p:cNvPr id="17" name="Oval 57"/>
            <p:cNvSpPr/>
            <p:nvPr/>
          </p:nvSpPr>
          <p:spPr>
            <a:xfrm>
              <a:off x="4104000" y="3039902"/>
              <a:ext cx="504869" cy="476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AutoShape 58"/>
            <p:cNvSpPr/>
            <p:nvPr/>
          </p:nvSpPr>
          <p:spPr>
            <a:xfrm>
              <a:off x="4435816" y="3024003"/>
              <a:ext cx="4851826" cy="50399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kern="0">
                  <a:solidFill>
                    <a:srgbClr val="FF00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Худ. творческая деятельность</a:t>
              </a: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4356100" y="3213100"/>
            <a:ext cx="4319588" cy="792163"/>
            <a:chOff x="4355973" y="3212973"/>
            <a:chExt cx="4320000" cy="792089"/>
          </a:xfrm>
        </p:grpSpPr>
        <p:sp>
          <p:nvSpPr>
            <p:cNvPr id="20" name="Oval 57"/>
            <p:cNvSpPr/>
            <p:nvPr/>
          </p:nvSpPr>
          <p:spPr>
            <a:xfrm>
              <a:off x="4355973" y="3230434"/>
              <a:ext cx="415965" cy="544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AutoShape 58"/>
            <p:cNvSpPr/>
            <p:nvPr/>
          </p:nvSpPr>
          <p:spPr>
            <a:xfrm>
              <a:off x="4675091" y="3212973"/>
              <a:ext cx="4000882" cy="7920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kern="0">
                  <a:solidFill>
                    <a:srgbClr val="FFFF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Взаимодействие с родителями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3929063" y="1223963"/>
            <a:ext cx="4500562" cy="576262"/>
            <a:chOff x="3929039" y="1223997"/>
            <a:chExt cx="4500366" cy="575998"/>
          </a:xfrm>
        </p:grpSpPr>
        <p:sp>
          <p:nvSpPr>
            <p:cNvPr id="23" name="Oval 57"/>
            <p:cNvSpPr/>
            <p:nvPr/>
          </p:nvSpPr>
          <p:spPr>
            <a:xfrm>
              <a:off x="3929039" y="1241451"/>
              <a:ext cx="433368" cy="5458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AutoShape 58"/>
            <p:cNvSpPr/>
            <p:nvPr/>
          </p:nvSpPr>
          <p:spPr>
            <a:xfrm>
              <a:off x="4260812" y="1223997"/>
              <a:ext cx="4168593" cy="57599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kern="0">
                  <a:solidFill>
                    <a:srgbClr val="FFFF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Трудовая деятельность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9388" y="2852738"/>
            <a:ext cx="4040187" cy="122396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Этапы проекта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67088"/>
            <a:ext cx="9144000" cy="349091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rgbClr val="00FFFF"/>
                </a:solidFill>
                <a:latin typeface="Times New Roman" pitchFamily="18"/>
                <a:ea typeface="Microsoft YaHei" pitchFamily="2"/>
                <a:cs typeface="Arial" pitchFamily="34"/>
              </a:rPr>
              <a:t>       1 ЭТАП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Подготовить книги со стихами и рассказами о маме.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Подготовить материалы для продуктивной деятельности.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Подготовить консультации для мамы.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00FFFF"/>
                </a:solidFill>
                <a:latin typeface="Times New Roman" pitchFamily="18"/>
                <a:ea typeface="Microsoft YaHei" pitchFamily="2"/>
                <a:cs typeface="Arial" pitchFamily="34"/>
              </a:rPr>
              <a:t>   </a:t>
            </a:r>
            <a:r>
              <a:rPr lang="ru-RU" sz="2000" b="1" kern="0" dirty="0">
                <a:solidFill>
                  <a:srgbClr val="00FFFF"/>
                </a:solidFill>
                <a:latin typeface="Times New Roman" pitchFamily="18"/>
                <a:ea typeface="Microsoft YaHei" pitchFamily="2"/>
                <a:cs typeface="Arial" pitchFamily="34"/>
              </a:rPr>
              <a:t>     2 ЭТАП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Реализация проекта.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       </a:t>
            </a:r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  </a:t>
            </a:r>
            <a:r>
              <a:rPr lang="ru-RU" sz="2000" b="1" kern="0" dirty="0">
                <a:solidFill>
                  <a:srgbClr val="00FFFF"/>
                </a:solidFill>
                <a:latin typeface="Times New Roman" pitchFamily="18"/>
                <a:ea typeface="Microsoft YaHei" pitchFamily="2"/>
                <a:cs typeface="Arial" pitchFamily="34"/>
              </a:rPr>
              <a:t>3 ЭТАП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Стенгазета «Дорогие мамы».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Праздник детей, мам и воспитателей «Гостей встречаем».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58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800225" y="1008063"/>
            <a:ext cx="5700713" cy="1223962"/>
            <a:chOff x="1799996" y="1007997"/>
            <a:chExt cx="5700606" cy="1223997"/>
          </a:xfrm>
        </p:grpSpPr>
        <p:sp>
          <p:nvSpPr>
            <p:cNvPr id="4" name="Oval 57"/>
            <p:cNvSpPr/>
            <p:nvPr/>
          </p:nvSpPr>
          <p:spPr>
            <a:xfrm>
              <a:off x="1799996" y="1007997"/>
              <a:ext cx="549265" cy="12239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AutoShape 58"/>
            <p:cNvSpPr/>
            <p:nvPr/>
          </p:nvSpPr>
          <p:spPr>
            <a:xfrm>
              <a:off x="2220676" y="1007997"/>
              <a:ext cx="5279926" cy="111921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anchorCtr="1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b="1" kern="0">
                  <a:solidFill>
                    <a:srgbClr val="FFFF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Познавательно- речевое развитие</a:t>
              </a:r>
            </a:p>
          </p:txBody>
        </p:sp>
      </p:grpSp>
      <p:sp>
        <p:nvSpPr>
          <p:cNvPr id="6" name="Горизонтальный свиток 8"/>
          <p:cNvSpPr/>
          <p:nvPr/>
        </p:nvSpPr>
        <p:spPr>
          <a:xfrm>
            <a:off x="1857375" y="3857625"/>
            <a:ext cx="5572125" cy="2857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2700"/>
              <a:gd name="f8" fmla="abs f3"/>
              <a:gd name="f9" fmla="abs f4"/>
              <a:gd name="f10" fmla="abs f5"/>
              <a:gd name="f11" fmla="+- 0 0 f1"/>
              <a:gd name="f12" fmla="*/ f7 1 2"/>
              <a:gd name="f13" fmla="*/ f7 2 1"/>
              <a:gd name="f14" fmla="?: f8 f3 1"/>
              <a:gd name="f15" fmla="?: f9 f4 1"/>
              <a:gd name="f16" fmla="?: f10 f5 1"/>
              <a:gd name="f17" fmla="+- f7 f12 0"/>
              <a:gd name="f18" fmla="*/ f12 1 2"/>
              <a:gd name="f19" fmla="+- f12 0 f6"/>
              <a:gd name="f20" fmla="+- f6 0 f12"/>
              <a:gd name="f21" fmla="+- f12 0 f7"/>
              <a:gd name="f22" fmla="+- f7 0 f12"/>
              <a:gd name="f23" fmla="*/ f14 1 21600"/>
              <a:gd name="f24" fmla="*/ f15 1 21600"/>
              <a:gd name="f25" fmla="*/ 21600 f14 1"/>
              <a:gd name="f26" fmla="*/ 21600 f15 1"/>
              <a:gd name="f27" fmla="+- f7 f18 0"/>
              <a:gd name="f28" fmla="+- f12 f18 0"/>
              <a:gd name="f29" fmla="+- f7 0 f17"/>
              <a:gd name="f30" fmla="+- f13 0 f17"/>
              <a:gd name="f31" fmla="+- f17 0 f13"/>
              <a:gd name="f32" fmla="abs f19"/>
              <a:gd name="f33" fmla="?: f19 f11 f1"/>
              <a:gd name="f34" fmla="?: f19 f1 f11"/>
              <a:gd name="f35" fmla="abs f20"/>
              <a:gd name="f36" fmla="?: f20 0 f0"/>
              <a:gd name="f37" fmla="?: f20 f0 0"/>
              <a:gd name="f38" fmla="abs f21"/>
              <a:gd name="f39" fmla="?: f21 f11 f1"/>
              <a:gd name="f40" fmla="?: f21 f1 f11"/>
              <a:gd name="f41" fmla="?: f20 f11 f1"/>
              <a:gd name="f42" fmla="?: f20 f1 f11"/>
              <a:gd name="f43" fmla="?: f20 f2 f1"/>
              <a:gd name="f44" fmla="?: f20 f1 f2"/>
              <a:gd name="f45" fmla="abs f22"/>
              <a:gd name="f46" fmla="?: f22 0 f0"/>
              <a:gd name="f47" fmla="?: f22 f0 0"/>
              <a:gd name="f48" fmla="min f24 f23"/>
              <a:gd name="f49" fmla="*/ f25 1 f16"/>
              <a:gd name="f50" fmla="*/ f26 1 f16"/>
              <a:gd name="f51" fmla="abs f29"/>
              <a:gd name="f52" fmla="?: f29 0 f0"/>
              <a:gd name="f53" fmla="?: f29 f0 0"/>
              <a:gd name="f54" fmla="+- f28 0 f12"/>
              <a:gd name="f55" fmla="+- f27 0 f17"/>
              <a:gd name="f56" fmla="+- f7 0 f28"/>
              <a:gd name="f57" fmla="+- f17 0 f27"/>
              <a:gd name="f58" fmla="abs f30"/>
              <a:gd name="f59" fmla="?: f30 0 f0"/>
              <a:gd name="f60" fmla="?: f30 f0 0"/>
              <a:gd name="f61" fmla="+- f12 0 f28"/>
              <a:gd name="f62" fmla="abs f31"/>
              <a:gd name="f63" fmla="?: f29 f33 f34"/>
              <a:gd name="f64" fmla="?: f20 f44 f43"/>
              <a:gd name="f65" fmla="?: f20 f43 f44"/>
              <a:gd name="f66" fmla="?: f30 f39 f40"/>
              <a:gd name="f67" fmla="?: f31 f42 f41"/>
              <a:gd name="f68" fmla="val f49"/>
              <a:gd name="f69" fmla="val f50"/>
              <a:gd name="f70" fmla="?: f19 f53 f52"/>
              <a:gd name="f71" fmla="?: f19 f52 f53"/>
              <a:gd name="f72" fmla="abs f54"/>
              <a:gd name="f73" fmla="abs f55"/>
              <a:gd name="f74" fmla="?: f54 f11 f1"/>
              <a:gd name="f75" fmla="?: f54 f1 f11"/>
              <a:gd name="f76" fmla="?: f55 0 f0"/>
              <a:gd name="f77" fmla="?: f55 f0 0"/>
              <a:gd name="f78" fmla="abs f56"/>
              <a:gd name="f79" fmla="abs f57"/>
              <a:gd name="f80" fmla="?: f56 f11 f1"/>
              <a:gd name="f81" fmla="?: f56 f1 f11"/>
              <a:gd name="f82" fmla="?: f56 f2 f1"/>
              <a:gd name="f83" fmla="?: f56 f1 f2"/>
              <a:gd name="f84" fmla="?: f21 f60 f59"/>
              <a:gd name="f85" fmla="?: f21 f59 f60"/>
              <a:gd name="f86" fmla="?: f54 0 f0"/>
              <a:gd name="f87" fmla="?: f54 f0 0"/>
              <a:gd name="f88" fmla="abs f61"/>
              <a:gd name="f89" fmla="?: f31 f65 f64"/>
              <a:gd name="f90" fmla="*/ f7 f48 1"/>
              <a:gd name="f91" fmla="*/ f6 f48 1"/>
              <a:gd name="f92" fmla="*/ f17 f48 1"/>
              <a:gd name="f93" fmla="*/ f32 f48 1"/>
              <a:gd name="f94" fmla="*/ f51 f48 1"/>
              <a:gd name="f95" fmla="*/ f12 f48 1"/>
              <a:gd name="f96" fmla="*/ f35 f48 1"/>
              <a:gd name="f97" fmla="*/ f38 f48 1"/>
              <a:gd name="f98" fmla="*/ f58 f48 1"/>
              <a:gd name="f99" fmla="*/ f45 f48 1"/>
              <a:gd name="f100" fmla="*/ f13 f48 1"/>
              <a:gd name="f101" fmla="*/ f62 f48 1"/>
              <a:gd name="f102" fmla="+- f68 0 f12"/>
              <a:gd name="f103" fmla="+- f68 0 f7"/>
              <a:gd name="f104" fmla="+- f69 0 f12"/>
              <a:gd name="f105" fmla="+- f69 0 f7"/>
              <a:gd name="f106" fmla="+- f69 0 f17"/>
              <a:gd name="f107" fmla="?: f29 f70 f71"/>
              <a:gd name="f108" fmla="?: f54 f77 f76"/>
              <a:gd name="f109" fmla="?: f54 f76 f77"/>
              <a:gd name="f110" fmla="?: f55 f74 f75"/>
              <a:gd name="f111" fmla="?: f56 f83 f82"/>
              <a:gd name="f112" fmla="?: f56 f82 f83"/>
              <a:gd name="f113" fmla="?: f57 f81 f80"/>
              <a:gd name="f114" fmla="?: f30 f84 f85"/>
              <a:gd name="f115" fmla="*/ f68 f48 1"/>
              <a:gd name="f116" fmla="*/ f72 f48 1"/>
              <a:gd name="f117" fmla="*/ f73 f48 1"/>
              <a:gd name="f118" fmla="*/ f78 f48 1"/>
              <a:gd name="f119" fmla="*/ f79 f48 1"/>
              <a:gd name="f120" fmla="*/ f88 f48 1"/>
              <a:gd name="f121" fmla="+- f102 0 f103"/>
              <a:gd name="f122" fmla="+- f68 0 f102"/>
              <a:gd name="f123" fmla="+- f102 0 f68"/>
              <a:gd name="f124" fmla="+- f105 0 f106"/>
              <a:gd name="f125" fmla="+- f69 0 f104"/>
              <a:gd name="f126" fmla="+- f104 0 f69"/>
              <a:gd name="f127" fmla="+- f103 0 f102"/>
              <a:gd name="f128" fmla="+- f103 0 f103"/>
              <a:gd name="f129" fmla="?: f55 f108 f109"/>
              <a:gd name="f130" fmla="?: f57 f112 f111"/>
              <a:gd name="f131" fmla="*/ f103 f48 1"/>
              <a:gd name="f132" fmla="*/ f105 f48 1"/>
              <a:gd name="f133" fmla="*/ f106 f48 1"/>
              <a:gd name="f134" fmla="*/ f104 f48 1"/>
              <a:gd name="f135" fmla="*/ f102 f48 1"/>
              <a:gd name="f136" fmla="abs f121"/>
              <a:gd name="f137" fmla="?: f121 f11 f1"/>
              <a:gd name="f138" fmla="?: f121 f1 f11"/>
              <a:gd name="f139" fmla="?: f121 f37 f36"/>
              <a:gd name="f140" fmla="?: f121 f36 f37"/>
              <a:gd name="f141" fmla="abs f122"/>
              <a:gd name="f142" fmla="?: f122 f11 f1"/>
              <a:gd name="f143" fmla="?: f122 f1 f11"/>
              <a:gd name="f144" fmla="?: f122 f2 f1"/>
              <a:gd name="f145" fmla="?: f122 f1 f2"/>
              <a:gd name="f146" fmla="abs f123"/>
              <a:gd name="f147" fmla="abs f124"/>
              <a:gd name="f148" fmla="?: f123 f11 f1"/>
              <a:gd name="f149" fmla="?: f123 f1 f11"/>
              <a:gd name="f150" fmla="?: f124 0 f0"/>
              <a:gd name="f151" fmla="?: f124 f0 0"/>
              <a:gd name="f152" fmla="abs f125"/>
              <a:gd name="f153" fmla="?: f125 0 f0"/>
              <a:gd name="f154" fmla="?: f125 f0 0"/>
              <a:gd name="f155" fmla="?: f125 f39 f40"/>
              <a:gd name="f156" fmla="abs f126"/>
              <a:gd name="f157" fmla="?: f126 f42 f41"/>
              <a:gd name="f158" fmla="abs f127"/>
              <a:gd name="f159" fmla="?: f127 f11 f1"/>
              <a:gd name="f160" fmla="?: f127 f1 f11"/>
              <a:gd name="f161" fmla="abs f128"/>
              <a:gd name="f162" fmla="?: f128 f11 f1"/>
              <a:gd name="f163" fmla="?: f128 f1 f11"/>
              <a:gd name="f164" fmla="?: f128 f2 f1"/>
              <a:gd name="f165" fmla="?: f128 f1 f2"/>
              <a:gd name="f166" fmla="?: f123 f47 f46"/>
              <a:gd name="f167" fmla="?: f123 f46 f47"/>
              <a:gd name="f168" fmla="?: f126 f65 f64"/>
              <a:gd name="f169" fmla="?: f127 f87 f86"/>
              <a:gd name="f170" fmla="?: f127 f86 f87"/>
              <a:gd name="f171" fmla="?: f20 f139 f140"/>
              <a:gd name="f172" fmla="?: f20 f137 f138"/>
              <a:gd name="f173" fmla="?: f122 f145 f144"/>
              <a:gd name="f174" fmla="?: f122 f144 f145"/>
              <a:gd name="f175" fmla="?: f19 f143 f142"/>
              <a:gd name="f176" fmla="?: f123 f151 f150"/>
              <a:gd name="f177" fmla="?: f123 f150 f151"/>
              <a:gd name="f178" fmla="?: f124 f148 f149"/>
              <a:gd name="f179" fmla="?: f21 f154 f153"/>
              <a:gd name="f180" fmla="?: f21 f153 f154"/>
              <a:gd name="f181" fmla="?: f54 f159 f160"/>
              <a:gd name="f182" fmla="?: f128 f165 f164"/>
              <a:gd name="f183" fmla="?: f128 f164 f165"/>
              <a:gd name="f184" fmla="?: f61 f163 f162"/>
              <a:gd name="f185" fmla="?: f22 f166 f167"/>
              <a:gd name="f186" fmla="?: f22 f148 f149"/>
              <a:gd name="f187" fmla="?: f54 f169 f170"/>
              <a:gd name="f188" fmla="*/ f136 f48 1"/>
              <a:gd name="f189" fmla="*/ f141 f48 1"/>
              <a:gd name="f190" fmla="*/ f146 f48 1"/>
              <a:gd name="f191" fmla="*/ f147 f48 1"/>
              <a:gd name="f192" fmla="*/ f152 f48 1"/>
              <a:gd name="f193" fmla="*/ f156 f48 1"/>
              <a:gd name="f194" fmla="*/ f158 f48 1"/>
              <a:gd name="f195" fmla="*/ f161 f48 1"/>
              <a:gd name="f196" fmla="?: f19 f174 f173"/>
              <a:gd name="f197" fmla="?: f124 f176 f177"/>
              <a:gd name="f198" fmla="?: f125 f179 f180"/>
              <a:gd name="f199" fmla="?: f61 f183 f1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0" r="f131" b="f132"/>
            <a:pathLst>
              <a:path>
                <a:moveTo>
                  <a:pt x="f91" y="f92"/>
                </a:moveTo>
                <a:arcTo wR="f93" hR="f94" stAng="f107" swAng="f63"/>
                <a:lnTo>
                  <a:pt x="f131" y="f90"/>
                </a:lnTo>
                <a:lnTo>
                  <a:pt x="f131" y="f95"/>
                </a:lnTo>
                <a:arcTo wR="f188" hR="f96" stAng="f171" swAng="f172"/>
                <a:arcTo wR="f189" hR="f93" stAng="f196" swAng="f175"/>
                <a:lnTo>
                  <a:pt x="f115" y="f133"/>
                </a:lnTo>
                <a:arcTo wR="f190" hR="f191" stAng="f197" swAng="f178"/>
                <a:lnTo>
                  <a:pt x="f90" y="f132"/>
                </a:lnTo>
                <a:lnTo>
                  <a:pt x="f90" y="f134"/>
                </a:lnTo>
                <a:arcTo wR="f97" hR="f192" stAng="f198" swAng="f155"/>
                <a:arcTo wR="f96" hR="f193" stAng="f168" swAng="f157"/>
                <a:close/>
              </a:path>
              <a:path>
                <a:moveTo>
                  <a:pt x="f95" y="f92"/>
                </a:moveTo>
                <a:arcTo wR="f116" hR="f117" stAng="f129" swAng="f110"/>
                <a:arcTo wR="f118" hR="f119" stAng="f130" swAng="f113"/>
                <a:arcTo wR="f97" hR="f98" stAng="f114" swAng="f66"/>
                <a:close/>
              </a:path>
              <a:path>
                <a:moveTo>
                  <a:pt x="f135" y="f95"/>
                </a:moveTo>
                <a:arcTo wR="f194" hR="f116" stAng="f187" swAng="f181"/>
                <a:arcTo wR="f195" hR="f120" stAng="f199" swAng="f184"/>
                <a:arcTo wR="f188" hR="f96" stAng="f171" swAng="f172"/>
                <a:arcTo wR="f189" hR="f93" stAng="f196" swAng="f175"/>
                <a:arcTo wR="f190" hR="f99" stAng="f185" swAng="f186"/>
                <a:close/>
              </a:path>
              <a:path>
                <a:moveTo>
                  <a:pt x="f95" y="f100"/>
                </a:moveTo>
                <a:arcTo wR="f96" hR="f101" stAng="f89" swAng="f67"/>
              </a:path>
              <a:path>
                <a:moveTo>
                  <a:pt x="f135" y="f90"/>
                </a:moveTo>
                <a:lnTo>
                  <a:pt x="f131" y="f90"/>
                </a:lnTo>
              </a:path>
              <a:path>
                <a:moveTo>
                  <a:pt x="f90" y="f92"/>
                </a:moveTo>
                <a:lnTo>
                  <a:pt x="f90" y="f134"/>
                </a:lnTo>
              </a:path>
            </a:pathLst>
          </a:custGeom>
          <a:solidFill>
            <a:srgbClr val="66FF33"/>
          </a:solidFill>
          <a:ln w="25557">
            <a:solidFill>
              <a:srgbClr val="E46C0A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500313" y="4441825"/>
            <a:ext cx="4214812" cy="17383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2060"/>
                </a:solidFill>
                <a:latin typeface="Bookman Old Style" pitchFamily="18"/>
                <a:ea typeface="Calibri" pitchFamily="1"/>
                <a:cs typeface="Times New Roman" pitchFamily="18"/>
              </a:rPr>
              <a:t>2</a:t>
            </a:r>
            <a:r>
              <a:rPr lang="ru-RU" kern="0">
                <a:solidFill>
                  <a:srgbClr val="002060"/>
                </a:solidFill>
                <a:latin typeface="Bookman Old Style" pitchFamily="18"/>
                <a:ea typeface="Calibri" pitchFamily="1"/>
                <a:cs typeface="Times New Roman" pitchFamily="18"/>
              </a:rPr>
              <a:t>.</a:t>
            </a:r>
            <a:r>
              <a:rPr lang="ru-RU" b="1" kern="0">
                <a:solidFill>
                  <a:srgbClr val="002060"/>
                </a:solidFill>
                <a:latin typeface="Bookman Old Style" pitchFamily="18"/>
                <a:ea typeface="Calibri" pitchFamily="1"/>
                <a:cs typeface="Times New Roman" pitchFamily="18"/>
              </a:rPr>
              <a:t>Беседы: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«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Чем можно порадовать маму?</a:t>
            </a: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»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,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«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Мамин портрет</a:t>
            </a: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»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,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«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Как я помогаю маме</a:t>
            </a: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»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,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«Имена, отчества, фамилия»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«Животные и их детёныши».</a:t>
            </a:r>
          </a:p>
        </p:txBody>
      </p:sp>
      <p:sp>
        <p:nvSpPr>
          <p:cNvPr id="8" name="Горизонтальный свиток 10"/>
          <p:cNvSpPr/>
          <p:nvPr/>
        </p:nvSpPr>
        <p:spPr>
          <a:xfrm>
            <a:off x="2428875" y="1928813"/>
            <a:ext cx="4500563" cy="25717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2700"/>
              <a:gd name="f8" fmla="abs f3"/>
              <a:gd name="f9" fmla="abs f4"/>
              <a:gd name="f10" fmla="abs f5"/>
              <a:gd name="f11" fmla="+- 0 0 f1"/>
              <a:gd name="f12" fmla="*/ f7 1 2"/>
              <a:gd name="f13" fmla="*/ f7 2 1"/>
              <a:gd name="f14" fmla="?: f8 f3 1"/>
              <a:gd name="f15" fmla="?: f9 f4 1"/>
              <a:gd name="f16" fmla="?: f10 f5 1"/>
              <a:gd name="f17" fmla="+- f7 f12 0"/>
              <a:gd name="f18" fmla="*/ f12 1 2"/>
              <a:gd name="f19" fmla="+- f12 0 f6"/>
              <a:gd name="f20" fmla="+- f6 0 f12"/>
              <a:gd name="f21" fmla="+- f12 0 f7"/>
              <a:gd name="f22" fmla="+- f7 0 f12"/>
              <a:gd name="f23" fmla="*/ f14 1 21600"/>
              <a:gd name="f24" fmla="*/ f15 1 21600"/>
              <a:gd name="f25" fmla="*/ 21600 f14 1"/>
              <a:gd name="f26" fmla="*/ 21600 f15 1"/>
              <a:gd name="f27" fmla="+- f7 f18 0"/>
              <a:gd name="f28" fmla="+- f12 f18 0"/>
              <a:gd name="f29" fmla="+- f7 0 f17"/>
              <a:gd name="f30" fmla="+- f13 0 f17"/>
              <a:gd name="f31" fmla="+- f17 0 f13"/>
              <a:gd name="f32" fmla="abs f19"/>
              <a:gd name="f33" fmla="?: f19 f11 f1"/>
              <a:gd name="f34" fmla="?: f19 f1 f11"/>
              <a:gd name="f35" fmla="abs f20"/>
              <a:gd name="f36" fmla="?: f20 0 f0"/>
              <a:gd name="f37" fmla="?: f20 f0 0"/>
              <a:gd name="f38" fmla="abs f21"/>
              <a:gd name="f39" fmla="?: f21 f11 f1"/>
              <a:gd name="f40" fmla="?: f21 f1 f11"/>
              <a:gd name="f41" fmla="?: f20 f11 f1"/>
              <a:gd name="f42" fmla="?: f20 f1 f11"/>
              <a:gd name="f43" fmla="?: f20 f2 f1"/>
              <a:gd name="f44" fmla="?: f20 f1 f2"/>
              <a:gd name="f45" fmla="abs f22"/>
              <a:gd name="f46" fmla="?: f22 0 f0"/>
              <a:gd name="f47" fmla="?: f22 f0 0"/>
              <a:gd name="f48" fmla="min f24 f23"/>
              <a:gd name="f49" fmla="*/ f25 1 f16"/>
              <a:gd name="f50" fmla="*/ f26 1 f16"/>
              <a:gd name="f51" fmla="abs f29"/>
              <a:gd name="f52" fmla="?: f29 0 f0"/>
              <a:gd name="f53" fmla="?: f29 f0 0"/>
              <a:gd name="f54" fmla="+- f28 0 f12"/>
              <a:gd name="f55" fmla="+- f27 0 f17"/>
              <a:gd name="f56" fmla="+- f7 0 f28"/>
              <a:gd name="f57" fmla="+- f17 0 f27"/>
              <a:gd name="f58" fmla="abs f30"/>
              <a:gd name="f59" fmla="?: f30 0 f0"/>
              <a:gd name="f60" fmla="?: f30 f0 0"/>
              <a:gd name="f61" fmla="+- f12 0 f28"/>
              <a:gd name="f62" fmla="abs f31"/>
              <a:gd name="f63" fmla="?: f29 f33 f34"/>
              <a:gd name="f64" fmla="?: f20 f44 f43"/>
              <a:gd name="f65" fmla="?: f20 f43 f44"/>
              <a:gd name="f66" fmla="?: f30 f39 f40"/>
              <a:gd name="f67" fmla="?: f31 f42 f41"/>
              <a:gd name="f68" fmla="val f49"/>
              <a:gd name="f69" fmla="val f50"/>
              <a:gd name="f70" fmla="?: f19 f53 f52"/>
              <a:gd name="f71" fmla="?: f19 f52 f53"/>
              <a:gd name="f72" fmla="abs f54"/>
              <a:gd name="f73" fmla="abs f55"/>
              <a:gd name="f74" fmla="?: f54 f11 f1"/>
              <a:gd name="f75" fmla="?: f54 f1 f11"/>
              <a:gd name="f76" fmla="?: f55 0 f0"/>
              <a:gd name="f77" fmla="?: f55 f0 0"/>
              <a:gd name="f78" fmla="abs f56"/>
              <a:gd name="f79" fmla="abs f57"/>
              <a:gd name="f80" fmla="?: f56 f11 f1"/>
              <a:gd name="f81" fmla="?: f56 f1 f11"/>
              <a:gd name="f82" fmla="?: f56 f2 f1"/>
              <a:gd name="f83" fmla="?: f56 f1 f2"/>
              <a:gd name="f84" fmla="?: f21 f60 f59"/>
              <a:gd name="f85" fmla="?: f21 f59 f60"/>
              <a:gd name="f86" fmla="?: f54 0 f0"/>
              <a:gd name="f87" fmla="?: f54 f0 0"/>
              <a:gd name="f88" fmla="abs f61"/>
              <a:gd name="f89" fmla="?: f31 f65 f64"/>
              <a:gd name="f90" fmla="*/ f7 f48 1"/>
              <a:gd name="f91" fmla="*/ f6 f48 1"/>
              <a:gd name="f92" fmla="*/ f17 f48 1"/>
              <a:gd name="f93" fmla="*/ f32 f48 1"/>
              <a:gd name="f94" fmla="*/ f51 f48 1"/>
              <a:gd name="f95" fmla="*/ f12 f48 1"/>
              <a:gd name="f96" fmla="*/ f35 f48 1"/>
              <a:gd name="f97" fmla="*/ f38 f48 1"/>
              <a:gd name="f98" fmla="*/ f58 f48 1"/>
              <a:gd name="f99" fmla="*/ f45 f48 1"/>
              <a:gd name="f100" fmla="*/ f13 f48 1"/>
              <a:gd name="f101" fmla="*/ f62 f48 1"/>
              <a:gd name="f102" fmla="+- f68 0 f12"/>
              <a:gd name="f103" fmla="+- f68 0 f7"/>
              <a:gd name="f104" fmla="+- f69 0 f12"/>
              <a:gd name="f105" fmla="+- f69 0 f7"/>
              <a:gd name="f106" fmla="+- f69 0 f17"/>
              <a:gd name="f107" fmla="?: f29 f70 f71"/>
              <a:gd name="f108" fmla="?: f54 f77 f76"/>
              <a:gd name="f109" fmla="?: f54 f76 f77"/>
              <a:gd name="f110" fmla="?: f55 f74 f75"/>
              <a:gd name="f111" fmla="?: f56 f83 f82"/>
              <a:gd name="f112" fmla="?: f56 f82 f83"/>
              <a:gd name="f113" fmla="?: f57 f81 f80"/>
              <a:gd name="f114" fmla="?: f30 f84 f85"/>
              <a:gd name="f115" fmla="*/ f68 f48 1"/>
              <a:gd name="f116" fmla="*/ f72 f48 1"/>
              <a:gd name="f117" fmla="*/ f73 f48 1"/>
              <a:gd name="f118" fmla="*/ f78 f48 1"/>
              <a:gd name="f119" fmla="*/ f79 f48 1"/>
              <a:gd name="f120" fmla="*/ f88 f48 1"/>
              <a:gd name="f121" fmla="+- f102 0 f103"/>
              <a:gd name="f122" fmla="+- f68 0 f102"/>
              <a:gd name="f123" fmla="+- f102 0 f68"/>
              <a:gd name="f124" fmla="+- f105 0 f106"/>
              <a:gd name="f125" fmla="+- f69 0 f104"/>
              <a:gd name="f126" fmla="+- f104 0 f69"/>
              <a:gd name="f127" fmla="+- f103 0 f102"/>
              <a:gd name="f128" fmla="+- f103 0 f103"/>
              <a:gd name="f129" fmla="?: f55 f108 f109"/>
              <a:gd name="f130" fmla="?: f57 f112 f111"/>
              <a:gd name="f131" fmla="*/ f103 f48 1"/>
              <a:gd name="f132" fmla="*/ f105 f48 1"/>
              <a:gd name="f133" fmla="*/ f106 f48 1"/>
              <a:gd name="f134" fmla="*/ f104 f48 1"/>
              <a:gd name="f135" fmla="*/ f102 f48 1"/>
              <a:gd name="f136" fmla="abs f121"/>
              <a:gd name="f137" fmla="?: f121 f11 f1"/>
              <a:gd name="f138" fmla="?: f121 f1 f11"/>
              <a:gd name="f139" fmla="?: f121 f37 f36"/>
              <a:gd name="f140" fmla="?: f121 f36 f37"/>
              <a:gd name="f141" fmla="abs f122"/>
              <a:gd name="f142" fmla="?: f122 f11 f1"/>
              <a:gd name="f143" fmla="?: f122 f1 f11"/>
              <a:gd name="f144" fmla="?: f122 f2 f1"/>
              <a:gd name="f145" fmla="?: f122 f1 f2"/>
              <a:gd name="f146" fmla="abs f123"/>
              <a:gd name="f147" fmla="abs f124"/>
              <a:gd name="f148" fmla="?: f123 f11 f1"/>
              <a:gd name="f149" fmla="?: f123 f1 f11"/>
              <a:gd name="f150" fmla="?: f124 0 f0"/>
              <a:gd name="f151" fmla="?: f124 f0 0"/>
              <a:gd name="f152" fmla="abs f125"/>
              <a:gd name="f153" fmla="?: f125 0 f0"/>
              <a:gd name="f154" fmla="?: f125 f0 0"/>
              <a:gd name="f155" fmla="?: f125 f39 f40"/>
              <a:gd name="f156" fmla="abs f126"/>
              <a:gd name="f157" fmla="?: f126 f42 f41"/>
              <a:gd name="f158" fmla="abs f127"/>
              <a:gd name="f159" fmla="?: f127 f11 f1"/>
              <a:gd name="f160" fmla="?: f127 f1 f11"/>
              <a:gd name="f161" fmla="abs f128"/>
              <a:gd name="f162" fmla="?: f128 f11 f1"/>
              <a:gd name="f163" fmla="?: f128 f1 f11"/>
              <a:gd name="f164" fmla="?: f128 f2 f1"/>
              <a:gd name="f165" fmla="?: f128 f1 f2"/>
              <a:gd name="f166" fmla="?: f123 f47 f46"/>
              <a:gd name="f167" fmla="?: f123 f46 f47"/>
              <a:gd name="f168" fmla="?: f126 f65 f64"/>
              <a:gd name="f169" fmla="?: f127 f87 f86"/>
              <a:gd name="f170" fmla="?: f127 f86 f87"/>
              <a:gd name="f171" fmla="?: f20 f139 f140"/>
              <a:gd name="f172" fmla="?: f20 f137 f138"/>
              <a:gd name="f173" fmla="?: f122 f145 f144"/>
              <a:gd name="f174" fmla="?: f122 f144 f145"/>
              <a:gd name="f175" fmla="?: f19 f143 f142"/>
              <a:gd name="f176" fmla="?: f123 f151 f150"/>
              <a:gd name="f177" fmla="?: f123 f150 f151"/>
              <a:gd name="f178" fmla="?: f124 f148 f149"/>
              <a:gd name="f179" fmla="?: f21 f154 f153"/>
              <a:gd name="f180" fmla="?: f21 f153 f154"/>
              <a:gd name="f181" fmla="?: f54 f159 f160"/>
              <a:gd name="f182" fmla="?: f128 f165 f164"/>
              <a:gd name="f183" fmla="?: f128 f164 f165"/>
              <a:gd name="f184" fmla="?: f61 f163 f162"/>
              <a:gd name="f185" fmla="?: f22 f166 f167"/>
              <a:gd name="f186" fmla="?: f22 f148 f149"/>
              <a:gd name="f187" fmla="?: f54 f169 f170"/>
              <a:gd name="f188" fmla="*/ f136 f48 1"/>
              <a:gd name="f189" fmla="*/ f141 f48 1"/>
              <a:gd name="f190" fmla="*/ f146 f48 1"/>
              <a:gd name="f191" fmla="*/ f147 f48 1"/>
              <a:gd name="f192" fmla="*/ f152 f48 1"/>
              <a:gd name="f193" fmla="*/ f156 f48 1"/>
              <a:gd name="f194" fmla="*/ f158 f48 1"/>
              <a:gd name="f195" fmla="*/ f161 f48 1"/>
              <a:gd name="f196" fmla="?: f19 f174 f173"/>
              <a:gd name="f197" fmla="?: f124 f176 f177"/>
              <a:gd name="f198" fmla="?: f125 f179 f180"/>
              <a:gd name="f199" fmla="?: f61 f183 f1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0" r="f131" b="f132"/>
            <a:pathLst>
              <a:path>
                <a:moveTo>
                  <a:pt x="f91" y="f92"/>
                </a:moveTo>
                <a:arcTo wR="f93" hR="f94" stAng="f107" swAng="f63"/>
                <a:lnTo>
                  <a:pt x="f131" y="f90"/>
                </a:lnTo>
                <a:lnTo>
                  <a:pt x="f131" y="f95"/>
                </a:lnTo>
                <a:arcTo wR="f188" hR="f96" stAng="f171" swAng="f172"/>
                <a:arcTo wR="f189" hR="f93" stAng="f196" swAng="f175"/>
                <a:lnTo>
                  <a:pt x="f115" y="f133"/>
                </a:lnTo>
                <a:arcTo wR="f190" hR="f191" stAng="f197" swAng="f178"/>
                <a:lnTo>
                  <a:pt x="f90" y="f132"/>
                </a:lnTo>
                <a:lnTo>
                  <a:pt x="f90" y="f134"/>
                </a:lnTo>
                <a:arcTo wR="f97" hR="f192" stAng="f198" swAng="f155"/>
                <a:arcTo wR="f96" hR="f193" stAng="f168" swAng="f157"/>
                <a:close/>
              </a:path>
              <a:path>
                <a:moveTo>
                  <a:pt x="f95" y="f92"/>
                </a:moveTo>
                <a:arcTo wR="f116" hR="f117" stAng="f129" swAng="f110"/>
                <a:arcTo wR="f118" hR="f119" stAng="f130" swAng="f113"/>
                <a:arcTo wR="f97" hR="f98" stAng="f114" swAng="f66"/>
                <a:close/>
              </a:path>
              <a:path>
                <a:moveTo>
                  <a:pt x="f135" y="f95"/>
                </a:moveTo>
                <a:arcTo wR="f194" hR="f116" stAng="f187" swAng="f181"/>
                <a:arcTo wR="f195" hR="f120" stAng="f199" swAng="f184"/>
                <a:arcTo wR="f188" hR="f96" stAng="f171" swAng="f172"/>
                <a:arcTo wR="f189" hR="f93" stAng="f196" swAng="f175"/>
                <a:arcTo wR="f190" hR="f99" stAng="f185" swAng="f186"/>
                <a:close/>
              </a:path>
              <a:path>
                <a:moveTo>
                  <a:pt x="f95" y="f100"/>
                </a:moveTo>
                <a:arcTo wR="f96" hR="f101" stAng="f89" swAng="f67"/>
              </a:path>
              <a:path>
                <a:moveTo>
                  <a:pt x="f135" y="f90"/>
                </a:moveTo>
                <a:lnTo>
                  <a:pt x="f131" y="f90"/>
                </a:lnTo>
              </a:path>
              <a:path>
                <a:moveTo>
                  <a:pt x="f90" y="f92"/>
                </a:moveTo>
                <a:lnTo>
                  <a:pt x="f90" y="f134"/>
                </a:lnTo>
              </a:path>
            </a:pathLst>
          </a:custGeom>
          <a:solidFill>
            <a:srgbClr val="00B0F0"/>
          </a:solidFill>
          <a:ln w="25557">
            <a:solidFill>
              <a:srgbClr val="FFFFFF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2857500" y="2136775"/>
            <a:ext cx="3714750" cy="19716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>
                <a:solidFill>
                  <a:srgbClr val="002060"/>
                </a:solidFill>
                <a:latin typeface="Bookman Old Style" pitchFamily="18"/>
                <a:ea typeface="Calibri" pitchFamily="1"/>
                <a:cs typeface="Times New Roman" pitchFamily="18"/>
              </a:rPr>
              <a:t>1</a:t>
            </a:r>
            <a:r>
              <a:rPr lang="ru-RU" sz="1600" kern="0">
                <a:solidFill>
                  <a:srgbClr val="002060"/>
                </a:solidFill>
                <a:latin typeface="Bookman Old Style" pitchFamily="18"/>
                <a:ea typeface="Calibri" pitchFamily="1"/>
                <a:cs typeface="Times New Roman" pitchFamily="18"/>
              </a:rPr>
              <a:t>.</a:t>
            </a:r>
            <a:r>
              <a:rPr lang="ru-RU" sz="1600" b="1" kern="0">
                <a:solidFill>
                  <a:srgbClr val="002060"/>
                </a:solidFill>
                <a:latin typeface="Bookman Old Style" pitchFamily="18"/>
                <a:ea typeface="Calibri" pitchFamily="1"/>
                <a:cs typeface="Times New Roman" pitchFamily="18"/>
              </a:rPr>
              <a:t>Составление рассказов  на тему: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«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С кем я живу</a:t>
            </a: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»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,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«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Какая мама</a:t>
            </a: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»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,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«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Работа моей мамы</a:t>
            </a: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»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«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Моя бабушка</a:t>
            </a:r>
            <a:r>
              <a:rPr lang="ru-RU" kern="0">
                <a:solidFill>
                  <a:srgbClr val="FF0000"/>
                </a:solidFill>
                <a:latin typeface="Calibri" pitchFamily="18"/>
                <a:ea typeface="Calibri" pitchFamily="1"/>
                <a:cs typeface="Times New Roman" pitchFamily="18"/>
              </a:rPr>
              <a:t>»</a:t>
            </a:r>
            <a:r>
              <a:rPr lang="ru-RU" kern="0">
                <a:solidFill>
                  <a:srgbClr val="FF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,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</p:txBody>
      </p:sp>
      <p:sp>
        <p:nvSpPr>
          <p:cNvPr id="10" name="Солнце 12"/>
          <p:cNvSpPr/>
          <p:nvPr/>
        </p:nvSpPr>
        <p:spPr>
          <a:xfrm>
            <a:off x="66675" y="61913"/>
            <a:ext cx="1949450" cy="1882775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+- 0 0 10800"/>
              <a:gd name="f10" fmla="+- 10800 0 10800"/>
              <a:gd name="f11" fmla="val 2700"/>
              <a:gd name="f12" fmla="val 10125"/>
              <a:gd name="f13" fmla="val 10800"/>
              <a:gd name="f14" fmla="+- 0 0 360"/>
              <a:gd name="f15" fmla="val -2147483647"/>
              <a:gd name="f16" fmla="val 2147483647"/>
              <a:gd name="f17" fmla="+- 0 0 0"/>
              <a:gd name="f18" fmla="*/ f4 1 21600"/>
              <a:gd name="f19" fmla="*/ f5 1 21600"/>
              <a:gd name="f20" fmla="*/ f8 1 180"/>
              <a:gd name="f21" fmla="*/ 0 f8 1"/>
              <a:gd name="f22" fmla="*/ f6 f1 1"/>
              <a:gd name="f23" fmla="*/ f14 f1 1"/>
              <a:gd name="f24" fmla="+- f7 0 f6"/>
              <a:gd name="f25" fmla="pin 2700 f0 10125"/>
              <a:gd name="f26" fmla="*/ f17 f1 1"/>
              <a:gd name="f27" fmla="val f25"/>
              <a:gd name="f28" fmla="*/ 45 f20 1"/>
              <a:gd name="f29" fmla="*/ 90 f20 1"/>
              <a:gd name="f30" fmla="*/ 135 f20 1"/>
              <a:gd name="f31" fmla="*/ 180 f20 1"/>
              <a:gd name="f32" fmla="*/ 225 f20 1"/>
              <a:gd name="f33" fmla="*/ 270 f20 1"/>
              <a:gd name="f34" fmla="*/ 315 f20 1"/>
              <a:gd name="f35" fmla="*/ f21 1 f3"/>
              <a:gd name="f36" fmla="*/ f22 1 f3"/>
              <a:gd name="f37" fmla="*/ f23 1 f3"/>
              <a:gd name="f38" fmla="*/ f24 1 21600"/>
              <a:gd name="f39" fmla="*/ f25 f18 1"/>
              <a:gd name="f40" fmla="*/ f26 1 f3"/>
              <a:gd name="f41" fmla="+- f27 0 2700"/>
              <a:gd name="f42" fmla="+- 10125 0 f27"/>
              <a:gd name="f43" fmla="+- f27 0 10800"/>
              <a:gd name="f44" fmla="+- 10800 0 f27"/>
              <a:gd name="f45" fmla="+- 0 0 f28"/>
              <a:gd name="f46" fmla="+- 0 0 f29"/>
              <a:gd name="f47" fmla="+- 0 0 f30"/>
              <a:gd name="f48" fmla="+- 0 0 f31"/>
              <a:gd name="f49" fmla="+- 0 0 f32"/>
              <a:gd name="f50" fmla="+- 0 0 f33"/>
              <a:gd name="f51" fmla="+- 0 0 f34"/>
              <a:gd name="f52" fmla="+- 0 0 f35"/>
              <a:gd name="f53" fmla="+- f36 0 f2"/>
              <a:gd name="f54" fmla="+- f37 0 f2"/>
              <a:gd name="f55" fmla="*/ 10800 f38 1"/>
              <a:gd name="f56" fmla="*/ 0 f38 1"/>
              <a:gd name="f57" fmla="*/ 21600 f38 1"/>
              <a:gd name="f58" fmla="+- f40 0 f2"/>
              <a:gd name="f59" fmla="*/ f41 5080 1"/>
              <a:gd name="f60" fmla="*/ f42 2120 1"/>
              <a:gd name="f61" fmla="*/ f44 f44 1"/>
              <a:gd name="f62" fmla="*/ f45 f1 1"/>
              <a:gd name="f63" fmla="*/ f46 f1 1"/>
              <a:gd name="f64" fmla="*/ f47 f1 1"/>
              <a:gd name="f65" fmla="*/ f48 f1 1"/>
              <a:gd name="f66" fmla="*/ f49 f1 1"/>
              <a:gd name="f67" fmla="*/ f50 f1 1"/>
              <a:gd name="f68" fmla="*/ f51 f1 1"/>
              <a:gd name="f69" fmla="*/ f52 f1 1"/>
              <a:gd name="f70" fmla="+- f54 0 f53"/>
              <a:gd name="f71" fmla="*/ f55 1 f38"/>
              <a:gd name="f72" fmla="*/ f56 1 f38"/>
              <a:gd name="f73" fmla="*/ f57 1 f38"/>
              <a:gd name="f74" fmla="*/ f59 1 7425"/>
              <a:gd name="f75" fmla="*/ f60 1 7425"/>
              <a:gd name="f76" fmla="*/ f62 1 f8"/>
              <a:gd name="f77" fmla="*/ f63 1 f8"/>
              <a:gd name="f78" fmla="*/ f64 1 f8"/>
              <a:gd name="f79" fmla="*/ f65 1 f8"/>
              <a:gd name="f80" fmla="*/ f66 1 f8"/>
              <a:gd name="f81" fmla="*/ f67 1 f8"/>
              <a:gd name="f82" fmla="*/ f68 1 f8"/>
              <a:gd name="f83" fmla="*/ f69 1 f8"/>
              <a:gd name="f84" fmla="*/ f71 f19 1"/>
              <a:gd name="f85" fmla="*/ f71 f18 1"/>
              <a:gd name="f86" fmla="*/ f72 f19 1"/>
              <a:gd name="f87" fmla="*/ f72 f18 1"/>
              <a:gd name="f88" fmla="*/ f73 f19 1"/>
              <a:gd name="f89" fmla="*/ f73 f18 1"/>
              <a:gd name="f90" fmla="+- f74 2540 0"/>
              <a:gd name="f91" fmla="+- f75 210 0"/>
              <a:gd name="f92" fmla="+- f76 0 f2"/>
              <a:gd name="f93" fmla="+- f77 0 f2"/>
              <a:gd name="f94" fmla="+- f78 0 f2"/>
              <a:gd name="f95" fmla="+- f79 0 f2"/>
              <a:gd name="f96" fmla="+- f80 0 f2"/>
              <a:gd name="f97" fmla="+- f81 0 f2"/>
              <a:gd name="f98" fmla="+- f82 0 f2"/>
              <a:gd name="f99" fmla="+- f83 0 f2"/>
              <a:gd name="f100" fmla="+- 10800 f91 0"/>
              <a:gd name="f101" fmla="+- 10800 0 f91"/>
              <a:gd name="f102" fmla="+- f90 0 10800"/>
              <a:gd name="f103" fmla="+- f92 f2 0"/>
              <a:gd name="f104" fmla="+- f93 f2 0"/>
              <a:gd name="f105" fmla="+- f94 f2 0"/>
              <a:gd name="f106" fmla="+- f95 f2 0"/>
              <a:gd name="f107" fmla="+- f96 f2 0"/>
              <a:gd name="f108" fmla="+- f97 f2 0"/>
              <a:gd name="f109" fmla="+- f98 f2 0"/>
              <a:gd name="f110" fmla="+- f99 f2 0"/>
              <a:gd name="f111" fmla="+- f100 0 10800"/>
              <a:gd name="f112" fmla="+- f101 0 10800"/>
              <a:gd name="f113" fmla="*/ f103 f8 1"/>
              <a:gd name="f114" fmla="*/ f104 f8 1"/>
              <a:gd name="f115" fmla="*/ f105 f8 1"/>
              <a:gd name="f116" fmla="*/ f106 f8 1"/>
              <a:gd name="f117" fmla="*/ f107 f8 1"/>
              <a:gd name="f118" fmla="*/ f108 f8 1"/>
              <a:gd name="f119" fmla="*/ f109 f8 1"/>
              <a:gd name="f120" fmla="*/ f110 f8 1"/>
              <a:gd name="f121" fmla="*/ f113 1 f1"/>
              <a:gd name="f122" fmla="*/ f114 1 f1"/>
              <a:gd name="f123" fmla="*/ f115 1 f1"/>
              <a:gd name="f124" fmla="*/ f116 1 f1"/>
              <a:gd name="f125" fmla="*/ f117 1 f1"/>
              <a:gd name="f126" fmla="*/ f118 1 f1"/>
              <a:gd name="f127" fmla="*/ f119 1 f1"/>
              <a:gd name="f128" fmla="*/ f120 1 f1"/>
              <a:gd name="f129" fmla="+- 0 0 f121"/>
              <a:gd name="f130" fmla="+- 0 0 f122"/>
              <a:gd name="f131" fmla="+- 0 0 f123"/>
              <a:gd name="f132" fmla="+- 0 0 f124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+- 0 0 f136"/>
              <a:gd name="f145" fmla="*/ f137 f1 1"/>
              <a:gd name="f146" fmla="*/ f138 f1 1"/>
              <a:gd name="f147" fmla="*/ f139 f1 1"/>
              <a:gd name="f148" fmla="*/ f140 f1 1"/>
              <a:gd name="f149" fmla="*/ f141 f1 1"/>
              <a:gd name="f150" fmla="*/ f142 f1 1"/>
              <a:gd name="f151" fmla="*/ f143 f1 1"/>
              <a:gd name="f152" fmla="*/ f144 f1 1"/>
              <a:gd name="f153" fmla="*/ f145 1 f8"/>
              <a:gd name="f154" fmla="*/ f146 1 f8"/>
              <a:gd name="f155" fmla="*/ f147 1 f8"/>
              <a:gd name="f156" fmla="*/ f148 1 f8"/>
              <a:gd name="f157" fmla="*/ f149 1 f8"/>
              <a:gd name="f158" fmla="*/ f150 1 f8"/>
              <a:gd name="f159" fmla="*/ f151 1 f8"/>
              <a:gd name="f160" fmla="*/ f152 1 f8"/>
              <a:gd name="f161" fmla="+- f153 0 f2"/>
              <a:gd name="f162" fmla="+- f154 0 f2"/>
              <a:gd name="f163" fmla="+- f155 0 f2"/>
              <a:gd name="f164" fmla="+- f156 0 f2"/>
              <a:gd name="f165" fmla="+- f157 0 f2"/>
              <a:gd name="f166" fmla="+- f158 0 f2"/>
              <a:gd name="f167" fmla="+- f159 0 f2"/>
              <a:gd name="f168" fmla="+- f160 0 f2"/>
              <a:gd name="f169" fmla="sin 1 f161"/>
              <a:gd name="f170" fmla="cos 1 f161"/>
              <a:gd name="f171" fmla="sin 1 f162"/>
              <a:gd name="f172" fmla="cos 1 f162"/>
              <a:gd name="f173" fmla="sin 1 f163"/>
              <a:gd name="f174" fmla="cos 1 f163"/>
              <a:gd name="f175" fmla="sin 1 f164"/>
              <a:gd name="f176" fmla="cos 1 f164"/>
              <a:gd name="f177" fmla="sin 1 f165"/>
              <a:gd name="f178" fmla="cos 1 f165"/>
              <a:gd name="f179" fmla="sin 1 f166"/>
              <a:gd name="f180" fmla="cos 1 f166"/>
              <a:gd name="f181" fmla="sin 1 f167"/>
              <a:gd name="f182" fmla="cos 1 f167"/>
              <a:gd name="f183" fmla="cos 1 f168"/>
              <a:gd name="f184" fmla="sin 1 f168"/>
              <a:gd name="f185" fmla="+- 0 0 f169"/>
              <a:gd name="f186" fmla="+- 0 0 f170"/>
              <a:gd name="f187" fmla="+- 0 0 f171"/>
              <a:gd name="f188" fmla="+- 0 0 f172"/>
              <a:gd name="f189" fmla="+- 0 0 f173"/>
              <a:gd name="f190" fmla="+- 0 0 f174"/>
              <a:gd name="f191" fmla="+- 0 0 f175"/>
              <a:gd name="f192" fmla="+- 0 0 f176"/>
              <a:gd name="f193" fmla="+- 0 0 f177"/>
              <a:gd name="f194" fmla="+- 0 0 f178"/>
              <a:gd name="f195" fmla="+- 0 0 f179"/>
              <a:gd name="f196" fmla="+- 0 0 f180"/>
              <a:gd name="f197" fmla="+- 0 0 f181"/>
              <a:gd name="f198" fmla="+- 0 0 f182"/>
              <a:gd name="f199" fmla="+- 0 0 f183"/>
              <a:gd name="f200" fmla="+- 0 0 f184"/>
              <a:gd name="f201" fmla="+- 0 0 f185"/>
              <a:gd name="f202" fmla="+- 0 0 f186"/>
              <a:gd name="f203" fmla="+- 0 0 f187"/>
              <a:gd name="f204" fmla="+- 0 0 f188"/>
              <a:gd name="f205" fmla="+- 0 0 f189"/>
              <a:gd name="f206" fmla="+- 0 0 f190"/>
              <a:gd name="f207" fmla="+- 0 0 f191"/>
              <a:gd name="f208" fmla="+- 0 0 f192"/>
              <a:gd name="f209" fmla="+- 0 0 f193"/>
              <a:gd name="f210" fmla="+- 0 0 f194"/>
              <a:gd name="f211" fmla="+- 0 0 f195"/>
              <a:gd name="f212" fmla="+- 0 0 f196"/>
              <a:gd name="f213" fmla="+- 0 0 f197"/>
              <a:gd name="f214" fmla="+- 0 0 f198"/>
              <a:gd name="f215" fmla="+- 0 0 f199"/>
              <a:gd name="f216" fmla="+- 0 0 f200"/>
              <a:gd name="f217" fmla="val f201"/>
              <a:gd name="f218" fmla="val f202"/>
              <a:gd name="f219" fmla="val f203"/>
              <a:gd name="f220" fmla="val f204"/>
              <a:gd name="f221" fmla="val f205"/>
              <a:gd name="f222" fmla="val f206"/>
              <a:gd name="f223" fmla="val f207"/>
              <a:gd name="f224" fmla="val f208"/>
              <a:gd name="f225" fmla="val f209"/>
              <a:gd name="f226" fmla="val f210"/>
              <a:gd name="f227" fmla="val f211"/>
              <a:gd name="f228" fmla="val f212"/>
              <a:gd name="f229" fmla="val f213"/>
              <a:gd name="f230" fmla="val f214"/>
              <a:gd name="f231" fmla="val f215"/>
              <a:gd name="f232" fmla="val f216"/>
              <a:gd name="f233" fmla="+- 0 0 f217"/>
              <a:gd name="f234" fmla="+- 0 0 f218"/>
              <a:gd name="f235" fmla="+- 0 0 f219"/>
              <a:gd name="f236" fmla="+- 0 0 f220"/>
              <a:gd name="f237" fmla="+- 0 0 f221"/>
              <a:gd name="f238" fmla="+- 0 0 f222"/>
              <a:gd name="f239" fmla="+- 0 0 f223"/>
              <a:gd name="f240" fmla="+- 0 0 f224"/>
              <a:gd name="f241" fmla="+- 0 0 f225"/>
              <a:gd name="f242" fmla="+- 0 0 f226"/>
              <a:gd name="f243" fmla="+- 0 0 f227"/>
              <a:gd name="f244" fmla="+- 0 0 f228"/>
              <a:gd name="f245" fmla="+- 0 0 f229"/>
              <a:gd name="f246" fmla="+- 0 0 f230"/>
              <a:gd name="f247" fmla="+- 0 0 f231"/>
              <a:gd name="f248" fmla="+- 0 0 f232"/>
              <a:gd name="f249" fmla="*/ f233 f9 1"/>
              <a:gd name="f250" fmla="*/ f234 f10 1"/>
              <a:gd name="f251" fmla="*/ f234 f9 1"/>
              <a:gd name="f252" fmla="*/ f233 f10 1"/>
              <a:gd name="f253" fmla="*/ f233 f102 1"/>
              <a:gd name="f254" fmla="*/ f234 f111 1"/>
              <a:gd name="f255" fmla="*/ f234 f102 1"/>
              <a:gd name="f256" fmla="*/ f233 f111 1"/>
              <a:gd name="f257" fmla="*/ f234 f112 1"/>
              <a:gd name="f258" fmla="*/ f233 f112 1"/>
              <a:gd name="f259" fmla="*/ f235 f9 1"/>
              <a:gd name="f260" fmla="*/ f236 f10 1"/>
              <a:gd name="f261" fmla="*/ f236 f9 1"/>
              <a:gd name="f262" fmla="*/ f235 f10 1"/>
              <a:gd name="f263" fmla="*/ f235 f102 1"/>
              <a:gd name="f264" fmla="*/ f236 f111 1"/>
              <a:gd name="f265" fmla="*/ f236 f102 1"/>
              <a:gd name="f266" fmla="*/ f235 f111 1"/>
              <a:gd name="f267" fmla="*/ f236 f112 1"/>
              <a:gd name="f268" fmla="*/ f235 f112 1"/>
              <a:gd name="f269" fmla="*/ f237 f9 1"/>
              <a:gd name="f270" fmla="*/ f238 f10 1"/>
              <a:gd name="f271" fmla="*/ f238 f9 1"/>
              <a:gd name="f272" fmla="*/ f237 f10 1"/>
              <a:gd name="f273" fmla="*/ f237 f102 1"/>
              <a:gd name="f274" fmla="*/ f238 f111 1"/>
              <a:gd name="f275" fmla="*/ f238 f102 1"/>
              <a:gd name="f276" fmla="*/ f237 f111 1"/>
              <a:gd name="f277" fmla="*/ f238 f112 1"/>
              <a:gd name="f278" fmla="*/ f237 f112 1"/>
              <a:gd name="f279" fmla="*/ f239 f9 1"/>
              <a:gd name="f280" fmla="*/ f240 f10 1"/>
              <a:gd name="f281" fmla="*/ f240 f9 1"/>
              <a:gd name="f282" fmla="*/ f239 f10 1"/>
              <a:gd name="f283" fmla="*/ f239 f102 1"/>
              <a:gd name="f284" fmla="*/ f240 f111 1"/>
              <a:gd name="f285" fmla="*/ f240 f102 1"/>
              <a:gd name="f286" fmla="*/ f239 f111 1"/>
              <a:gd name="f287" fmla="*/ f240 f112 1"/>
              <a:gd name="f288" fmla="*/ f239 f112 1"/>
              <a:gd name="f289" fmla="*/ f241 f9 1"/>
              <a:gd name="f290" fmla="*/ f242 f10 1"/>
              <a:gd name="f291" fmla="*/ f242 f9 1"/>
              <a:gd name="f292" fmla="*/ f241 f10 1"/>
              <a:gd name="f293" fmla="*/ f241 f102 1"/>
              <a:gd name="f294" fmla="*/ f242 f111 1"/>
              <a:gd name="f295" fmla="*/ f242 f102 1"/>
              <a:gd name="f296" fmla="*/ f241 f111 1"/>
              <a:gd name="f297" fmla="*/ f242 f112 1"/>
              <a:gd name="f298" fmla="*/ f241 f112 1"/>
              <a:gd name="f299" fmla="*/ f243 f9 1"/>
              <a:gd name="f300" fmla="*/ f244 f10 1"/>
              <a:gd name="f301" fmla="*/ f244 f9 1"/>
              <a:gd name="f302" fmla="*/ f243 f10 1"/>
              <a:gd name="f303" fmla="*/ f243 f102 1"/>
              <a:gd name="f304" fmla="*/ f244 f111 1"/>
              <a:gd name="f305" fmla="*/ f244 f102 1"/>
              <a:gd name="f306" fmla="*/ f243 f111 1"/>
              <a:gd name="f307" fmla="*/ f244 f112 1"/>
              <a:gd name="f308" fmla="*/ f243 f112 1"/>
              <a:gd name="f309" fmla="*/ f245 f9 1"/>
              <a:gd name="f310" fmla="*/ f246 f10 1"/>
              <a:gd name="f311" fmla="*/ f246 f9 1"/>
              <a:gd name="f312" fmla="*/ f245 f10 1"/>
              <a:gd name="f313" fmla="*/ f245 f102 1"/>
              <a:gd name="f314" fmla="*/ f246 f111 1"/>
              <a:gd name="f315" fmla="*/ f246 f102 1"/>
              <a:gd name="f316" fmla="*/ f245 f111 1"/>
              <a:gd name="f317" fmla="*/ f246 f112 1"/>
              <a:gd name="f318" fmla="*/ f245 f112 1"/>
              <a:gd name="f319" fmla="*/ f233 f43 1"/>
              <a:gd name="f320" fmla="*/ f241 f43 1"/>
              <a:gd name="f321" fmla="*/ f44 f247 1"/>
              <a:gd name="f322" fmla="*/ f44 f248 1"/>
              <a:gd name="f323" fmla="+- f249 f250 0"/>
              <a:gd name="f324" fmla="+- f251 0 f252"/>
              <a:gd name="f325" fmla="+- f253 f254 0"/>
              <a:gd name="f326" fmla="+- f255 0 f256"/>
              <a:gd name="f327" fmla="+- f253 f257 0"/>
              <a:gd name="f328" fmla="+- f255 0 f258"/>
              <a:gd name="f329" fmla="+- f259 f260 0"/>
              <a:gd name="f330" fmla="+- f261 0 f262"/>
              <a:gd name="f331" fmla="+- f263 f264 0"/>
              <a:gd name="f332" fmla="+- f265 0 f266"/>
              <a:gd name="f333" fmla="+- f263 f267 0"/>
              <a:gd name="f334" fmla="+- f265 0 f268"/>
              <a:gd name="f335" fmla="+- f269 f270 0"/>
              <a:gd name="f336" fmla="+- f271 0 f272"/>
              <a:gd name="f337" fmla="+- f273 f274 0"/>
              <a:gd name="f338" fmla="+- f275 0 f276"/>
              <a:gd name="f339" fmla="+- f273 f277 0"/>
              <a:gd name="f340" fmla="+- f275 0 f278"/>
              <a:gd name="f341" fmla="+- f279 f280 0"/>
              <a:gd name="f342" fmla="+- f281 0 f282"/>
              <a:gd name="f343" fmla="+- f283 f284 0"/>
              <a:gd name="f344" fmla="+- f285 0 f286"/>
              <a:gd name="f345" fmla="+- f283 f287 0"/>
              <a:gd name="f346" fmla="+- f285 0 f288"/>
              <a:gd name="f347" fmla="+- f289 f290 0"/>
              <a:gd name="f348" fmla="+- f291 0 f292"/>
              <a:gd name="f349" fmla="+- f293 f294 0"/>
              <a:gd name="f350" fmla="+- f295 0 f296"/>
              <a:gd name="f351" fmla="+- f293 f297 0"/>
              <a:gd name="f352" fmla="+- f295 0 f298"/>
              <a:gd name="f353" fmla="+- f299 f300 0"/>
              <a:gd name="f354" fmla="+- f301 0 f302"/>
              <a:gd name="f355" fmla="+- f303 f304 0"/>
              <a:gd name="f356" fmla="+- f305 0 f306"/>
              <a:gd name="f357" fmla="+- f303 f307 0"/>
              <a:gd name="f358" fmla="+- f305 0 f308"/>
              <a:gd name="f359" fmla="+- f309 f310 0"/>
              <a:gd name="f360" fmla="+- f311 0 f312"/>
              <a:gd name="f361" fmla="+- f313 f314 0"/>
              <a:gd name="f362" fmla="+- f315 0 f316"/>
              <a:gd name="f363" fmla="+- f313 f317 0"/>
              <a:gd name="f364" fmla="+- f315 0 f318"/>
              <a:gd name="f365" fmla="+- f319 f250 0"/>
              <a:gd name="f366" fmla="+- f320 f290 0"/>
              <a:gd name="f367" fmla="*/ f321 f321 1"/>
              <a:gd name="f368" fmla="*/ f322 f322 1"/>
              <a:gd name="f369" fmla="+- f323 10800 0"/>
              <a:gd name="f370" fmla="+- 0 0 f324"/>
              <a:gd name="f371" fmla="+- f325 10800 0"/>
              <a:gd name="f372" fmla="+- 0 0 f326"/>
              <a:gd name="f373" fmla="+- f327 10800 0"/>
              <a:gd name="f374" fmla="+- 0 0 f328"/>
              <a:gd name="f375" fmla="+- f329 10800 0"/>
              <a:gd name="f376" fmla="+- 0 0 f330"/>
              <a:gd name="f377" fmla="+- f331 10800 0"/>
              <a:gd name="f378" fmla="+- 0 0 f332"/>
              <a:gd name="f379" fmla="+- f333 10800 0"/>
              <a:gd name="f380" fmla="+- 0 0 f334"/>
              <a:gd name="f381" fmla="+- f335 10800 0"/>
              <a:gd name="f382" fmla="+- 0 0 f336"/>
              <a:gd name="f383" fmla="+- f337 10800 0"/>
              <a:gd name="f384" fmla="+- 0 0 f338"/>
              <a:gd name="f385" fmla="+- f339 10800 0"/>
              <a:gd name="f386" fmla="+- 0 0 f340"/>
              <a:gd name="f387" fmla="+- f341 10800 0"/>
              <a:gd name="f388" fmla="+- 0 0 f342"/>
              <a:gd name="f389" fmla="+- f343 10800 0"/>
              <a:gd name="f390" fmla="+- 0 0 f344"/>
              <a:gd name="f391" fmla="+- f345 10800 0"/>
              <a:gd name="f392" fmla="+- 0 0 f346"/>
              <a:gd name="f393" fmla="+- f347 10800 0"/>
              <a:gd name="f394" fmla="+- 0 0 f348"/>
              <a:gd name="f395" fmla="+- f349 10800 0"/>
              <a:gd name="f396" fmla="+- 0 0 f350"/>
              <a:gd name="f397" fmla="+- f351 10800 0"/>
              <a:gd name="f398" fmla="+- 0 0 f352"/>
              <a:gd name="f399" fmla="+- f353 10800 0"/>
              <a:gd name="f400" fmla="+- 0 0 f354"/>
              <a:gd name="f401" fmla="+- f355 10800 0"/>
              <a:gd name="f402" fmla="+- 0 0 f356"/>
              <a:gd name="f403" fmla="+- f357 10800 0"/>
              <a:gd name="f404" fmla="+- 0 0 f358"/>
              <a:gd name="f405" fmla="+- f359 10800 0"/>
              <a:gd name="f406" fmla="+- 0 0 f360"/>
              <a:gd name="f407" fmla="+- f361 10800 0"/>
              <a:gd name="f408" fmla="+- 0 0 f362"/>
              <a:gd name="f409" fmla="+- f363 10800 0"/>
              <a:gd name="f410" fmla="+- 0 0 f364"/>
              <a:gd name="f411" fmla="+- f365 10800 0"/>
              <a:gd name="f412" fmla="+- f366 10800 0"/>
              <a:gd name="f413" fmla="+- f367 f368 0"/>
              <a:gd name="f414" fmla="+- f370 10800 0"/>
              <a:gd name="f415" fmla="+- f372 10800 0"/>
              <a:gd name="f416" fmla="+- f374 10800 0"/>
              <a:gd name="f417" fmla="+- f376 10800 0"/>
              <a:gd name="f418" fmla="+- f378 10800 0"/>
              <a:gd name="f419" fmla="+- f380 10800 0"/>
              <a:gd name="f420" fmla="+- f382 10800 0"/>
              <a:gd name="f421" fmla="+- f384 10800 0"/>
              <a:gd name="f422" fmla="+- f386 10800 0"/>
              <a:gd name="f423" fmla="+- f388 10800 0"/>
              <a:gd name="f424" fmla="+- f390 10800 0"/>
              <a:gd name="f425" fmla="+- f392 10800 0"/>
              <a:gd name="f426" fmla="+- f394 10800 0"/>
              <a:gd name="f427" fmla="+- f396 10800 0"/>
              <a:gd name="f428" fmla="+- f398 10800 0"/>
              <a:gd name="f429" fmla="+- f400 10800 0"/>
              <a:gd name="f430" fmla="+- f402 10800 0"/>
              <a:gd name="f431" fmla="+- f404 10800 0"/>
              <a:gd name="f432" fmla="+- f406 10800 0"/>
              <a:gd name="f433" fmla="+- f408 10800 0"/>
              <a:gd name="f434" fmla="+- f410 10800 0"/>
              <a:gd name="f435" fmla="sqrt f413"/>
              <a:gd name="f436" fmla="*/ f411 f18 1"/>
              <a:gd name="f437" fmla="*/ f412 f18 1"/>
              <a:gd name="f438" fmla="*/ f412 f19 1"/>
              <a:gd name="f439" fmla="*/ f411 f19 1"/>
              <a:gd name="f440" fmla="*/ f61 1 f435"/>
              <a:gd name="f441" fmla="*/ f247 f440 1"/>
              <a:gd name="f442" fmla="*/ f248 f440 1"/>
              <a:gd name="f443" fmla="+- 10800 0 f441"/>
              <a:gd name="f444" fmla="+- 10800 0 f442"/>
            </a:gdLst>
            <a:ahLst>
              <a:ahXY gdRefX="f0" minX="f11" maxX="f12" gdRefY="" minY="0" maxY="0">
                <a:pos x="f39" y="f8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5" y="f86"/>
              </a:cxn>
              <a:cxn ang="f58">
                <a:pos x="f87" y="f84"/>
              </a:cxn>
              <a:cxn ang="f58">
                <a:pos x="f85" y="f88"/>
              </a:cxn>
              <a:cxn ang="f58">
                <a:pos x="f89" y="f84"/>
              </a:cxn>
            </a:cxnLst>
            <a:rect l="f436" t="f439" r="f437" b="f438"/>
            <a:pathLst>
              <a:path w="21600" h="21600">
                <a:moveTo>
                  <a:pt x="f6" y="f13"/>
                </a:moveTo>
                <a:lnTo>
                  <a:pt x="f90" y="f100"/>
                </a:lnTo>
                <a:lnTo>
                  <a:pt x="f90" y="f101"/>
                </a:lnTo>
                <a:close/>
              </a:path>
              <a:path w="21600" h="21600">
                <a:moveTo>
                  <a:pt x="f369" y="f414"/>
                </a:moveTo>
                <a:lnTo>
                  <a:pt x="f371" y="f415"/>
                </a:lnTo>
                <a:lnTo>
                  <a:pt x="f373" y="f416"/>
                </a:lnTo>
                <a:close/>
              </a:path>
              <a:path w="21600" h="21600">
                <a:moveTo>
                  <a:pt x="f375" y="f417"/>
                </a:moveTo>
                <a:lnTo>
                  <a:pt x="f377" y="f418"/>
                </a:lnTo>
                <a:lnTo>
                  <a:pt x="f379" y="f419"/>
                </a:lnTo>
                <a:close/>
              </a:path>
              <a:path w="21600" h="21600">
                <a:moveTo>
                  <a:pt x="f381" y="f420"/>
                </a:moveTo>
                <a:lnTo>
                  <a:pt x="f383" y="f421"/>
                </a:lnTo>
                <a:lnTo>
                  <a:pt x="f385" y="f422"/>
                </a:lnTo>
                <a:close/>
              </a:path>
              <a:path w="21600" h="21600">
                <a:moveTo>
                  <a:pt x="f387" y="f423"/>
                </a:moveTo>
                <a:lnTo>
                  <a:pt x="f389" y="f424"/>
                </a:lnTo>
                <a:lnTo>
                  <a:pt x="f391" y="f425"/>
                </a:lnTo>
                <a:close/>
              </a:path>
              <a:path w="21600" h="21600">
                <a:moveTo>
                  <a:pt x="f393" y="f426"/>
                </a:moveTo>
                <a:lnTo>
                  <a:pt x="f395" y="f427"/>
                </a:lnTo>
                <a:lnTo>
                  <a:pt x="f397" y="f428"/>
                </a:lnTo>
                <a:close/>
              </a:path>
              <a:path w="21600" h="21600">
                <a:moveTo>
                  <a:pt x="f399" y="f429"/>
                </a:moveTo>
                <a:lnTo>
                  <a:pt x="f401" y="f430"/>
                </a:lnTo>
                <a:lnTo>
                  <a:pt x="f403" y="f431"/>
                </a:lnTo>
                <a:close/>
              </a:path>
              <a:path w="21600" h="21600">
                <a:moveTo>
                  <a:pt x="f405" y="f432"/>
                </a:moveTo>
                <a:lnTo>
                  <a:pt x="f407" y="f433"/>
                </a:lnTo>
                <a:lnTo>
                  <a:pt x="f409" y="f434"/>
                </a:lnTo>
                <a:close/>
              </a:path>
              <a:path w="21600" h="21600">
                <a:moveTo>
                  <a:pt x="f443" y="f444"/>
                </a:moveTo>
                <a:arcTo wR="f44" hR="f44" stAng="f53" swAng="f70"/>
                <a:close/>
              </a:path>
            </a:pathLst>
          </a:custGeom>
          <a:solidFill>
            <a:srgbClr val="FFFF00"/>
          </a:solidFill>
          <a:ln w="25557">
            <a:solidFill>
              <a:srgbClr val="FFC000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6125" y="144463"/>
            <a:ext cx="5472113" cy="1101725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ФОРМЫ РАБОТЫ С ДЕТЬМИ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85813" y="142875"/>
            <a:ext cx="7716837" cy="785813"/>
            <a:chOff x="785881" y="142920"/>
            <a:chExt cx="7716594" cy="785158"/>
          </a:xfrm>
        </p:grpSpPr>
        <p:sp>
          <p:nvSpPr>
            <p:cNvPr id="4" name="Oval 57"/>
            <p:cNvSpPr/>
            <p:nvPr/>
          </p:nvSpPr>
          <p:spPr>
            <a:xfrm>
              <a:off x="785881" y="142920"/>
              <a:ext cx="652441" cy="743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AutoShape 58"/>
            <p:cNvSpPr/>
            <p:nvPr/>
          </p:nvSpPr>
          <p:spPr>
            <a:xfrm>
              <a:off x="1290690" y="142920"/>
              <a:ext cx="7211785" cy="78515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600" b="1" kern="0">
                  <a:solidFill>
                    <a:srgbClr val="FFFF00"/>
                  </a:solidFill>
                  <a:latin typeface="Times New Roman" pitchFamily="18"/>
                  <a:ea typeface="Microsoft YaHei" pitchFamily="2"/>
                  <a:cs typeface="Times New Roman" pitchFamily="18"/>
                </a:rPr>
                <a:t>Чтение художественной литературы</a:t>
              </a:r>
            </a:p>
          </p:txBody>
        </p:sp>
      </p:grpSp>
      <p:sp>
        <p:nvSpPr>
          <p:cNvPr id="6" name="AutoShape 3"/>
          <p:cNvSpPr/>
          <p:nvPr/>
        </p:nvSpPr>
        <p:spPr>
          <a:xfrm>
            <a:off x="2160588" y="3959225"/>
            <a:ext cx="3784600" cy="27368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compatLnSpc="0"/>
          <a:lstStyle/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3.Чтение рассказов и стихов</a:t>
            </a:r>
            <a:r>
              <a:rPr lang="en-US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:</a:t>
            </a:r>
          </a:p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Сказка</a:t>
            </a:r>
            <a:r>
              <a:rPr lang="en-US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«Волк и семеро козлят»,</a:t>
            </a:r>
          </a:p>
          <a:p>
            <a:pPr marL="0" lvl="1"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«Моя бабушка» </a:t>
            </a:r>
            <a:r>
              <a:rPr lang="ru-RU" sz="1400" kern="0" dirty="0" err="1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С.Капупикян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«Мама» </a:t>
            </a:r>
            <a:r>
              <a:rPr lang="ru-RU" sz="1400" kern="0" dirty="0" err="1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Ю.Яковлев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«Благодарю тебя мама» </a:t>
            </a:r>
            <a:r>
              <a:rPr lang="ru-RU" sz="1400" kern="0" dirty="0" err="1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В.Босов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«Разговор о маме» </a:t>
            </a:r>
            <a:r>
              <a:rPr lang="ru-RU" sz="1400" kern="0" dirty="0" err="1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Н.Саконская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 Я маму люблю» Л. </a:t>
            </a:r>
            <a:r>
              <a:rPr lang="ru-RU" sz="1400" kern="0" dirty="0" err="1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Димова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7" name="AutoShape 4"/>
          <p:cNvSpPr/>
          <p:nvPr/>
        </p:nvSpPr>
        <p:spPr>
          <a:xfrm>
            <a:off x="5975350" y="2603500"/>
            <a:ext cx="3076575" cy="14287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compatLnSpc="0"/>
          <a:lstStyle/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2.Заучивание стихов:</a:t>
            </a:r>
          </a:p>
          <a:p>
            <a:pPr marL="0" lvl="1"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«Встану я с утра пораньше»,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  «Если мне бывает больно».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8" name="AutoShape 5"/>
          <p:cNvSpPr/>
          <p:nvPr/>
        </p:nvSpPr>
        <p:spPr>
          <a:xfrm>
            <a:off x="3357563" y="1785938"/>
            <a:ext cx="2500312" cy="14287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anchorCtr="1" compatLnSpc="0"/>
          <a:lstStyle/>
          <a:p>
            <a:pPr marL="457200" algn="ctr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1.Загадки на тему: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«Семья»,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«Мама».</a:t>
            </a:r>
          </a:p>
        </p:txBody>
      </p:sp>
      <p:pic>
        <p:nvPicPr>
          <p:cNvPr id="9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643438"/>
            <a:ext cx="2095500" cy="1833562"/>
          </a:xfrm>
          <a:prstGeom prst="rect">
            <a:avLst/>
          </a:prstGeom>
          <a:noFill/>
          <a:ln w="63358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000125"/>
            <a:ext cx="2882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428750" y="285750"/>
            <a:ext cx="6858000" cy="714375"/>
            <a:chOff x="1428841" y="285841"/>
            <a:chExt cx="6857634" cy="713881"/>
          </a:xfrm>
        </p:grpSpPr>
        <p:sp>
          <p:nvSpPr>
            <p:cNvPr id="3" name="Oval 57"/>
            <p:cNvSpPr/>
            <p:nvPr/>
          </p:nvSpPr>
          <p:spPr>
            <a:xfrm>
              <a:off x="1428841" y="308051"/>
              <a:ext cx="660365" cy="6758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AutoShape 58"/>
            <p:cNvSpPr/>
            <p:nvPr/>
          </p:nvSpPr>
          <p:spPr>
            <a:xfrm>
              <a:off x="1935227" y="285841"/>
              <a:ext cx="6351248" cy="71388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anchorCtr="1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600" b="1" kern="0">
                  <a:solidFill>
                    <a:srgbClr val="FFFF00"/>
                  </a:solidFill>
                  <a:latin typeface="Times New Roman" pitchFamily="18"/>
                  <a:ea typeface="Microsoft YaHei" pitchFamily="2"/>
                  <a:cs typeface="Times New Roman" pitchFamily="18"/>
                </a:rPr>
                <a:t>Игровая деятельность</a:t>
              </a:r>
            </a:p>
          </p:txBody>
        </p:sp>
      </p:grpSp>
      <p:sp>
        <p:nvSpPr>
          <p:cNvPr id="5" name="AutoShape 2"/>
          <p:cNvSpPr/>
          <p:nvPr/>
        </p:nvSpPr>
        <p:spPr>
          <a:xfrm>
            <a:off x="3384550" y="3357563"/>
            <a:ext cx="5075238" cy="3051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400"/>
              <a:gd name="f8" fmla="+- 0 0 0"/>
              <a:gd name="f9" fmla="abs f3"/>
              <a:gd name="f10" fmla="abs f4"/>
              <a:gd name="f11" fmla="abs f5"/>
              <a:gd name="f12" fmla="+- f6 f7 0"/>
              <a:gd name="f13" fmla="*/ f8 f0 1"/>
              <a:gd name="f14" fmla="?: f9 f3 1"/>
              <a:gd name="f15" fmla="?: f10 f4 1"/>
              <a:gd name="f16" fmla="?: f11 f5 1"/>
              <a:gd name="f17" fmla="*/ f13 1 f2"/>
              <a:gd name="f18" fmla="*/ f14 1 21600"/>
              <a:gd name="f19" fmla="*/ f15 1 21600"/>
              <a:gd name="f20" fmla="*/ 21600 f14 1"/>
              <a:gd name="f21" fmla="*/ 21600 f15 1"/>
              <a:gd name="f22" fmla="+- f17 0 f1"/>
              <a:gd name="f23" fmla="min f19 f18"/>
              <a:gd name="f24" fmla="*/ f20 1 f16"/>
              <a:gd name="f25" fmla="*/ f21 1 f16"/>
              <a:gd name="f26" fmla="val f24"/>
              <a:gd name="f27" fmla="val f25"/>
              <a:gd name="f28" fmla="*/ f6 f23 1"/>
              <a:gd name="f29" fmla="*/ f12 f23 1"/>
              <a:gd name="f30" fmla="+- f27 0 f7"/>
              <a:gd name="f31" fmla="+- f26 0 f7"/>
              <a:gd name="f32" fmla="+- f26 0 f12"/>
              <a:gd name="f33" fmla="+- f27 0 f12"/>
              <a:gd name="f34" fmla="*/ f27 f23 1"/>
              <a:gd name="f35" fmla="*/ f26 f23 1"/>
              <a:gd name="f36" fmla="*/ f32 1 2"/>
              <a:gd name="f37" fmla="*/ f33 1 2"/>
              <a:gd name="f38" fmla="*/ f31 f23 1"/>
              <a:gd name="f39" fmla="*/ f30 f23 1"/>
              <a:gd name="f40" fmla="+- f12 f36 0"/>
              <a:gd name="f41" fmla="+- f12 f37 0"/>
              <a:gd name="f42" fmla="*/ f36 f23 1"/>
              <a:gd name="f43" fmla="*/ f37 f23 1"/>
              <a:gd name="f44" fmla="*/ f40 f23 1"/>
              <a:gd name="f45" fmla="*/ f4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44" y="f28"/>
              </a:cxn>
              <a:cxn ang="f22">
                <a:pos x="f42" y="f29"/>
              </a:cxn>
              <a:cxn ang="f22">
                <a:pos x="f28" y="f45"/>
              </a:cxn>
              <a:cxn ang="f22">
                <a:pos x="f42" y="f34"/>
              </a:cxn>
              <a:cxn ang="f22">
                <a:pos x="f38" y="f45"/>
              </a:cxn>
              <a:cxn ang="f22">
                <a:pos x="f35" y="f43"/>
              </a:cxn>
            </a:cxnLst>
            <a:rect l="f28" t="f29" r="f38" b="f34"/>
            <a:pathLst>
              <a:path>
                <a:moveTo>
                  <a:pt x="f28" y="f34"/>
                </a:moveTo>
                <a:lnTo>
                  <a:pt x="f28" y="f29"/>
                </a:lnTo>
                <a:lnTo>
                  <a:pt x="f29" y="f28"/>
                </a:lnTo>
                <a:lnTo>
                  <a:pt x="f35" y="f28"/>
                </a:lnTo>
                <a:lnTo>
                  <a:pt x="f35" y="f39"/>
                </a:lnTo>
                <a:lnTo>
                  <a:pt x="f38" y="f34"/>
                </a:lnTo>
                <a:close/>
              </a:path>
              <a:path>
                <a:moveTo>
                  <a:pt x="f28" y="f29"/>
                </a:moveTo>
                <a:lnTo>
                  <a:pt x="f29" y="f28"/>
                </a:lnTo>
                <a:lnTo>
                  <a:pt x="f35" y="f28"/>
                </a:lnTo>
                <a:lnTo>
                  <a:pt x="f38" y="f29"/>
                </a:lnTo>
                <a:close/>
              </a:path>
              <a:path>
                <a:moveTo>
                  <a:pt x="f38" y="f34"/>
                </a:moveTo>
                <a:lnTo>
                  <a:pt x="f38" y="f29"/>
                </a:lnTo>
                <a:lnTo>
                  <a:pt x="f35" y="f28"/>
                </a:lnTo>
                <a:lnTo>
                  <a:pt x="f35" y="f39"/>
                </a:lnTo>
                <a:close/>
              </a:path>
            </a:pathLst>
          </a:custGeom>
          <a:solidFill>
            <a:srgbClr val="FFFF00"/>
          </a:solidFill>
          <a:ln w="9363">
            <a:solidFill>
              <a:srgbClr val="FF00FF"/>
            </a:solidFill>
            <a:prstDash val="solid"/>
            <a:miter/>
          </a:ln>
        </p:spPr>
        <p:txBody>
          <a:bodyPr compatLnSpc="0"/>
          <a:lstStyle/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Дидактические игры:</a:t>
            </a:r>
          </a:p>
          <a:p>
            <a:pPr lvl="1" algn="just"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«Что такое хорошо , что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такое плохо»,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«Мои хорошие поступки»,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«Хорошо или плохо»,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«Найди цветок для мамы».</a:t>
            </a:r>
          </a:p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6" name="AutoShape 3"/>
          <p:cNvSpPr/>
          <p:nvPr/>
        </p:nvSpPr>
        <p:spPr>
          <a:xfrm>
            <a:off x="285750" y="3384550"/>
            <a:ext cx="2928938" cy="2590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400"/>
              <a:gd name="f8" fmla="+- 0 0 0"/>
              <a:gd name="f9" fmla="abs f3"/>
              <a:gd name="f10" fmla="abs f4"/>
              <a:gd name="f11" fmla="abs f5"/>
              <a:gd name="f12" fmla="+- f6 f7 0"/>
              <a:gd name="f13" fmla="*/ f8 f0 1"/>
              <a:gd name="f14" fmla="?: f9 f3 1"/>
              <a:gd name="f15" fmla="?: f10 f4 1"/>
              <a:gd name="f16" fmla="?: f11 f5 1"/>
              <a:gd name="f17" fmla="*/ f13 1 f2"/>
              <a:gd name="f18" fmla="*/ f14 1 21600"/>
              <a:gd name="f19" fmla="*/ f15 1 21600"/>
              <a:gd name="f20" fmla="*/ 21600 f14 1"/>
              <a:gd name="f21" fmla="*/ 21600 f15 1"/>
              <a:gd name="f22" fmla="+- f17 0 f1"/>
              <a:gd name="f23" fmla="min f19 f18"/>
              <a:gd name="f24" fmla="*/ f20 1 f16"/>
              <a:gd name="f25" fmla="*/ f21 1 f16"/>
              <a:gd name="f26" fmla="val f24"/>
              <a:gd name="f27" fmla="val f25"/>
              <a:gd name="f28" fmla="*/ f6 f23 1"/>
              <a:gd name="f29" fmla="*/ f12 f23 1"/>
              <a:gd name="f30" fmla="+- f27 0 f7"/>
              <a:gd name="f31" fmla="+- f26 0 f7"/>
              <a:gd name="f32" fmla="+- f26 0 f12"/>
              <a:gd name="f33" fmla="+- f27 0 f12"/>
              <a:gd name="f34" fmla="*/ f27 f23 1"/>
              <a:gd name="f35" fmla="*/ f26 f23 1"/>
              <a:gd name="f36" fmla="*/ f32 1 2"/>
              <a:gd name="f37" fmla="*/ f33 1 2"/>
              <a:gd name="f38" fmla="*/ f31 f23 1"/>
              <a:gd name="f39" fmla="*/ f30 f23 1"/>
              <a:gd name="f40" fmla="+- f12 f36 0"/>
              <a:gd name="f41" fmla="+- f12 f37 0"/>
              <a:gd name="f42" fmla="*/ f36 f23 1"/>
              <a:gd name="f43" fmla="*/ f37 f23 1"/>
              <a:gd name="f44" fmla="*/ f40 f23 1"/>
              <a:gd name="f45" fmla="*/ f4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44" y="f28"/>
              </a:cxn>
              <a:cxn ang="f22">
                <a:pos x="f42" y="f29"/>
              </a:cxn>
              <a:cxn ang="f22">
                <a:pos x="f28" y="f45"/>
              </a:cxn>
              <a:cxn ang="f22">
                <a:pos x="f42" y="f34"/>
              </a:cxn>
              <a:cxn ang="f22">
                <a:pos x="f38" y="f45"/>
              </a:cxn>
              <a:cxn ang="f22">
                <a:pos x="f35" y="f43"/>
              </a:cxn>
            </a:cxnLst>
            <a:rect l="f28" t="f29" r="f38" b="f34"/>
            <a:pathLst>
              <a:path>
                <a:moveTo>
                  <a:pt x="f28" y="f34"/>
                </a:moveTo>
                <a:lnTo>
                  <a:pt x="f28" y="f29"/>
                </a:lnTo>
                <a:lnTo>
                  <a:pt x="f29" y="f28"/>
                </a:lnTo>
                <a:lnTo>
                  <a:pt x="f35" y="f28"/>
                </a:lnTo>
                <a:lnTo>
                  <a:pt x="f35" y="f39"/>
                </a:lnTo>
                <a:lnTo>
                  <a:pt x="f38" y="f34"/>
                </a:lnTo>
                <a:close/>
              </a:path>
              <a:path>
                <a:moveTo>
                  <a:pt x="f28" y="f29"/>
                </a:moveTo>
                <a:lnTo>
                  <a:pt x="f29" y="f28"/>
                </a:lnTo>
                <a:lnTo>
                  <a:pt x="f35" y="f28"/>
                </a:lnTo>
                <a:lnTo>
                  <a:pt x="f38" y="f29"/>
                </a:lnTo>
                <a:close/>
              </a:path>
              <a:path>
                <a:moveTo>
                  <a:pt x="f38" y="f34"/>
                </a:moveTo>
                <a:lnTo>
                  <a:pt x="f38" y="f29"/>
                </a:lnTo>
                <a:lnTo>
                  <a:pt x="f35" y="f28"/>
                </a:lnTo>
                <a:lnTo>
                  <a:pt x="f35" y="f39"/>
                </a:lnTo>
                <a:close/>
              </a:path>
            </a:pathLst>
          </a:custGeom>
          <a:solidFill>
            <a:srgbClr val="FF00FF"/>
          </a:solidFill>
          <a:ln w="9363">
            <a:solidFill>
              <a:srgbClr val="FFFF00"/>
            </a:solidFill>
            <a:prstDash val="solid"/>
            <a:miter/>
          </a:ln>
        </p:spPr>
        <p:txBody>
          <a:bodyPr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Сюжетно- ролевые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Игры: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«Моя семья»,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«Мама на работе»,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«Мама в магазине»,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«Мамины заботы».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7" name="AutoShape 4"/>
          <p:cNvSpPr/>
          <p:nvPr/>
        </p:nvSpPr>
        <p:spPr>
          <a:xfrm>
            <a:off x="2808288" y="1000125"/>
            <a:ext cx="3860800" cy="2239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400"/>
              <a:gd name="f8" fmla="+- 0 0 0"/>
              <a:gd name="f9" fmla="abs f3"/>
              <a:gd name="f10" fmla="abs f4"/>
              <a:gd name="f11" fmla="abs f5"/>
              <a:gd name="f12" fmla="+- f6 f7 0"/>
              <a:gd name="f13" fmla="*/ f8 f0 1"/>
              <a:gd name="f14" fmla="?: f9 f3 1"/>
              <a:gd name="f15" fmla="?: f10 f4 1"/>
              <a:gd name="f16" fmla="?: f11 f5 1"/>
              <a:gd name="f17" fmla="*/ f13 1 f2"/>
              <a:gd name="f18" fmla="*/ f14 1 21600"/>
              <a:gd name="f19" fmla="*/ f15 1 21600"/>
              <a:gd name="f20" fmla="*/ 21600 f14 1"/>
              <a:gd name="f21" fmla="*/ 21600 f15 1"/>
              <a:gd name="f22" fmla="+- f17 0 f1"/>
              <a:gd name="f23" fmla="min f19 f18"/>
              <a:gd name="f24" fmla="*/ f20 1 f16"/>
              <a:gd name="f25" fmla="*/ f21 1 f16"/>
              <a:gd name="f26" fmla="val f24"/>
              <a:gd name="f27" fmla="val f25"/>
              <a:gd name="f28" fmla="*/ f6 f23 1"/>
              <a:gd name="f29" fmla="*/ f12 f23 1"/>
              <a:gd name="f30" fmla="+- f27 0 f7"/>
              <a:gd name="f31" fmla="+- f26 0 f7"/>
              <a:gd name="f32" fmla="+- f26 0 f12"/>
              <a:gd name="f33" fmla="+- f27 0 f12"/>
              <a:gd name="f34" fmla="*/ f27 f23 1"/>
              <a:gd name="f35" fmla="*/ f26 f23 1"/>
              <a:gd name="f36" fmla="*/ f32 1 2"/>
              <a:gd name="f37" fmla="*/ f33 1 2"/>
              <a:gd name="f38" fmla="*/ f31 f23 1"/>
              <a:gd name="f39" fmla="*/ f30 f23 1"/>
              <a:gd name="f40" fmla="+- f12 f36 0"/>
              <a:gd name="f41" fmla="+- f12 f37 0"/>
              <a:gd name="f42" fmla="*/ f36 f23 1"/>
              <a:gd name="f43" fmla="*/ f37 f23 1"/>
              <a:gd name="f44" fmla="*/ f40 f23 1"/>
              <a:gd name="f45" fmla="*/ f4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44" y="f28"/>
              </a:cxn>
              <a:cxn ang="f22">
                <a:pos x="f42" y="f29"/>
              </a:cxn>
              <a:cxn ang="f22">
                <a:pos x="f28" y="f45"/>
              </a:cxn>
              <a:cxn ang="f22">
                <a:pos x="f42" y="f34"/>
              </a:cxn>
              <a:cxn ang="f22">
                <a:pos x="f38" y="f45"/>
              </a:cxn>
              <a:cxn ang="f22">
                <a:pos x="f35" y="f43"/>
              </a:cxn>
            </a:cxnLst>
            <a:rect l="f28" t="f29" r="f38" b="f34"/>
            <a:pathLst>
              <a:path>
                <a:moveTo>
                  <a:pt x="f28" y="f34"/>
                </a:moveTo>
                <a:lnTo>
                  <a:pt x="f28" y="f29"/>
                </a:lnTo>
                <a:lnTo>
                  <a:pt x="f29" y="f28"/>
                </a:lnTo>
                <a:lnTo>
                  <a:pt x="f35" y="f28"/>
                </a:lnTo>
                <a:lnTo>
                  <a:pt x="f35" y="f39"/>
                </a:lnTo>
                <a:lnTo>
                  <a:pt x="f38" y="f34"/>
                </a:lnTo>
                <a:close/>
              </a:path>
              <a:path>
                <a:moveTo>
                  <a:pt x="f28" y="f29"/>
                </a:moveTo>
                <a:lnTo>
                  <a:pt x="f29" y="f28"/>
                </a:lnTo>
                <a:lnTo>
                  <a:pt x="f35" y="f28"/>
                </a:lnTo>
                <a:lnTo>
                  <a:pt x="f38" y="f29"/>
                </a:lnTo>
                <a:close/>
              </a:path>
              <a:path>
                <a:moveTo>
                  <a:pt x="f38" y="f34"/>
                </a:moveTo>
                <a:lnTo>
                  <a:pt x="f38" y="f29"/>
                </a:lnTo>
                <a:lnTo>
                  <a:pt x="f35" y="f28"/>
                </a:lnTo>
                <a:lnTo>
                  <a:pt x="f35" y="f39"/>
                </a:lnTo>
                <a:close/>
              </a:path>
            </a:pathLst>
          </a:custGeom>
          <a:solidFill>
            <a:srgbClr val="92D05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compatLnSpc="0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Коммуникативные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игры: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«Назови ласково»,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«Как ласково дома меня называют»,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«Как зовут мою маму?».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8" name="AutoShape 5"/>
          <p:cNvSpPr/>
          <p:nvPr/>
        </p:nvSpPr>
        <p:spPr>
          <a:xfrm>
            <a:off x="165100" y="1069975"/>
            <a:ext cx="2643188" cy="18097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400"/>
              <a:gd name="f8" fmla="+- 0 0 0"/>
              <a:gd name="f9" fmla="abs f3"/>
              <a:gd name="f10" fmla="abs f4"/>
              <a:gd name="f11" fmla="abs f5"/>
              <a:gd name="f12" fmla="+- f6 f7 0"/>
              <a:gd name="f13" fmla="*/ f8 f0 1"/>
              <a:gd name="f14" fmla="?: f9 f3 1"/>
              <a:gd name="f15" fmla="?: f10 f4 1"/>
              <a:gd name="f16" fmla="?: f11 f5 1"/>
              <a:gd name="f17" fmla="*/ f13 1 f2"/>
              <a:gd name="f18" fmla="*/ f14 1 21600"/>
              <a:gd name="f19" fmla="*/ f15 1 21600"/>
              <a:gd name="f20" fmla="*/ 21600 f14 1"/>
              <a:gd name="f21" fmla="*/ 21600 f15 1"/>
              <a:gd name="f22" fmla="+- f17 0 f1"/>
              <a:gd name="f23" fmla="min f19 f18"/>
              <a:gd name="f24" fmla="*/ f20 1 f16"/>
              <a:gd name="f25" fmla="*/ f21 1 f16"/>
              <a:gd name="f26" fmla="val f24"/>
              <a:gd name="f27" fmla="val f25"/>
              <a:gd name="f28" fmla="*/ f6 f23 1"/>
              <a:gd name="f29" fmla="*/ f12 f23 1"/>
              <a:gd name="f30" fmla="+- f27 0 f7"/>
              <a:gd name="f31" fmla="+- f26 0 f7"/>
              <a:gd name="f32" fmla="+- f26 0 f12"/>
              <a:gd name="f33" fmla="+- f27 0 f12"/>
              <a:gd name="f34" fmla="*/ f27 f23 1"/>
              <a:gd name="f35" fmla="*/ f26 f23 1"/>
              <a:gd name="f36" fmla="*/ f32 1 2"/>
              <a:gd name="f37" fmla="*/ f33 1 2"/>
              <a:gd name="f38" fmla="*/ f31 f23 1"/>
              <a:gd name="f39" fmla="*/ f30 f23 1"/>
              <a:gd name="f40" fmla="+- f12 f36 0"/>
              <a:gd name="f41" fmla="+- f12 f37 0"/>
              <a:gd name="f42" fmla="*/ f36 f23 1"/>
              <a:gd name="f43" fmla="*/ f37 f23 1"/>
              <a:gd name="f44" fmla="*/ f40 f23 1"/>
              <a:gd name="f45" fmla="*/ f4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44" y="f28"/>
              </a:cxn>
              <a:cxn ang="f22">
                <a:pos x="f42" y="f29"/>
              </a:cxn>
              <a:cxn ang="f22">
                <a:pos x="f28" y="f45"/>
              </a:cxn>
              <a:cxn ang="f22">
                <a:pos x="f42" y="f34"/>
              </a:cxn>
              <a:cxn ang="f22">
                <a:pos x="f38" y="f45"/>
              </a:cxn>
              <a:cxn ang="f22">
                <a:pos x="f35" y="f43"/>
              </a:cxn>
            </a:cxnLst>
            <a:rect l="f28" t="f29" r="f38" b="f34"/>
            <a:pathLst>
              <a:path>
                <a:moveTo>
                  <a:pt x="f28" y="f34"/>
                </a:moveTo>
                <a:lnTo>
                  <a:pt x="f28" y="f29"/>
                </a:lnTo>
                <a:lnTo>
                  <a:pt x="f29" y="f28"/>
                </a:lnTo>
                <a:lnTo>
                  <a:pt x="f35" y="f28"/>
                </a:lnTo>
                <a:lnTo>
                  <a:pt x="f35" y="f39"/>
                </a:lnTo>
                <a:lnTo>
                  <a:pt x="f38" y="f34"/>
                </a:lnTo>
                <a:close/>
              </a:path>
              <a:path>
                <a:moveTo>
                  <a:pt x="f28" y="f29"/>
                </a:moveTo>
                <a:lnTo>
                  <a:pt x="f29" y="f28"/>
                </a:lnTo>
                <a:lnTo>
                  <a:pt x="f35" y="f28"/>
                </a:lnTo>
                <a:lnTo>
                  <a:pt x="f38" y="f29"/>
                </a:lnTo>
                <a:close/>
              </a:path>
              <a:path>
                <a:moveTo>
                  <a:pt x="f38" y="f34"/>
                </a:moveTo>
                <a:lnTo>
                  <a:pt x="f38" y="f29"/>
                </a:lnTo>
                <a:lnTo>
                  <a:pt x="f35" y="f28"/>
                </a:lnTo>
                <a:lnTo>
                  <a:pt x="f35" y="f39"/>
                </a:lnTo>
                <a:close/>
              </a:path>
            </a:pathLst>
          </a:custGeom>
          <a:solidFill>
            <a:srgbClr val="33CCFF"/>
          </a:solidFill>
          <a:ln w="9363">
            <a:solidFill>
              <a:srgbClr val="7030A0"/>
            </a:solidFill>
            <a:prstDash val="solid"/>
            <a:miter/>
          </a:ln>
        </p:spPr>
        <p:txBody>
          <a:bodyPr compatLnSpc="0"/>
          <a:lstStyle/>
          <a:p>
            <a:pPr marL="457200"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Подвижные игры:</a:t>
            </a:r>
          </a:p>
          <a:p>
            <a:pPr marL="0" lvl="1" fontAlgn="auto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/>
              <a:buChar char="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«Курицы и цыплята».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 cstate="print"/>
          <a:srcRect t="14555"/>
          <a:stretch>
            <a:fillRect/>
          </a:stretch>
        </p:blipFill>
        <p:spPr bwMode="auto">
          <a:xfrm>
            <a:off x="6551613" y="700088"/>
            <a:ext cx="2665412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6"/>
          <p:cNvGrpSpPr>
            <a:grpSpLocks/>
          </p:cNvGrpSpPr>
          <p:nvPr/>
        </p:nvGrpSpPr>
        <p:grpSpPr bwMode="auto">
          <a:xfrm>
            <a:off x="2500313" y="214313"/>
            <a:ext cx="6310312" cy="785812"/>
            <a:chOff x="2500198" y="214198"/>
            <a:chExt cx="6310438" cy="785524"/>
          </a:xfrm>
        </p:grpSpPr>
        <p:sp>
          <p:nvSpPr>
            <p:cNvPr id="3" name="Oval 57"/>
            <p:cNvSpPr/>
            <p:nvPr/>
          </p:nvSpPr>
          <p:spPr>
            <a:xfrm>
              <a:off x="2500198" y="214198"/>
              <a:ext cx="604849" cy="744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AutoShape 58"/>
            <p:cNvSpPr/>
            <p:nvPr/>
          </p:nvSpPr>
          <p:spPr>
            <a:xfrm>
              <a:off x="2997095" y="214198"/>
              <a:ext cx="5813541" cy="78552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800" kern="0">
                  <a:solidFill>
                    <a:srgbClr val="FF00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Музыкальная деятельность</a:t>
              </a:r>
            </a:p>
          </p:txBody>
        </p:sp>
      </p:grpSp>
      <p:grpSp>
        <p:nvGrpSpPr>
          <p:cNvPr id="10243" name="Group 56"/>
          <p:cNvGrpSpPr>
            <a:grpSpLocks/>
          </p:cNvGrpSpPr>
          <p:nvPr/>
        </p:nvGrpSpPr>
        <p:grpSpPr bwMode="auto">
          <a:xfrm>
            <a:off x="285750" y="2808288"/>
            <a:ext cx="6286500" cy="906462"/>
            <a:chOff x="285841" y="2808003"/>
            <a:chExt cx="6285960" cy="906115"/>
          </a:xfrm>
        </p:grpSpPr>
        <p:sp>
          <p:nvSpPr>
            <p:cNvPr id="6" name="Oval 57"/>
            <p:cNvSpPr/>
            <p:nvPr/>
          </p:nvSpPr>
          <p:spPr>
            <a:xfrm>
              <a:off x="285841" y="2836567"/>
              <a:ext cx="611135" cy="858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AutoShape 58"/>
            <p:cNvSpPr/>
            <p:nvPr/>
          </p:nvSpPr>
          <p:spPr>
            <a:xfrm>
              <a:off x="689031" y="2808003"/>
              <a:ext cx="5882770" cy="90611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4" tIns="44997" rIns="90004" bIns="44997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800" kern="0">
                  <a:solidFill>
                    <a:srgbClr val="FFFF00"/>
                  </a:solidFill>
                  <a:latin typeface="Bookman Old Style" pitchFamily="18"/>
                  <a:ea typeface="Microsoft YaHei" pitchFamily="2"/>
                  <a:cs typeface="Mangal" pitchFamily="2"/>
                </a:rPr>
                <a:t>Худ. творческая деятельность</a:t>
              </a:r>
            </a:p>
          </p:txBody>
        </p:sp>
      </p:grpSp>
      <p:sp>
        <p:nvSpPr>
          <p:cNvPr id="8" name="Блок-схема: решение 12"/>
          <p:cNvSpPr/>
          <p:nvPr/>
        </p:nvSpPr>
        <p:spPr>
          <a:xfrm>
            <a:off x="576263" y="3311525"/>
            <a:ext cx="6213475" cy="3240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+- f6 0 f5"/>
              <a:gd name="f12" fmla="*/ f8 f0 1"/>
              <a:gd name="f13" fmla="*/ f11 1 21600"/>
              <a:gd name="f14" fmla="*/ f12 1 f2"/>
              <a:gd name="f15" fmla="*/ 5400 f13 1"/>
              <a:gd name="f16" fmla="*/ 16200 f13 1"/>
              <a:gd name="f17" fmla="*/ 10800 f13 1"/>
              <a:gd name="f18" fmla="*/ 0 f13 1"/>
              <a:gd name="f19" fmla="*/ 21600 f13 1"/>
              <a:gd name="f20" fmla="+- f14 0 f1"/>
              <a:gd name="f21" fmla="*/ f17 1 f13"/>
              <a:gd name="f22" fmla="*/ f18 1 f13"/>
              <a:gd name="f23" fmla="*/ f19 1 f13"/>
              <a:gd name="f24" fmla="*/ f15 1 f13"/>
              <a:gd name="f25" fmla="*/ f16 1 f13"/>
              <a:gd name="f26" fmla="*/ f24 f9 1"/>
              <a:gd name="f27" fmla="*/ f25 f9 1"/>
              <a:gd name="f28" fmla="*/ f25 f10 1"/>
              <a:gd name="f29" fmla="*/ f24 f10 1"/>
              <a:gd name="f30" fmla="*/ f21 f9 1"/>
              <a:gd name="f31" fmla="*/ f22 f10 1"/>
              <a:gd name="f32" fmla="*/ f22 f9 1"/>
              <a:gd name="f33" fmla="*/ f21 f10 1"/>
              <a:gd name="f34" fmla="*/ f23 f10 1"/>
              <a:gd name="f35" fmla="*/ f23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0" y="f31"/>
              </a:cxn>
              <a:cxn ang="f20">
                <a:pos x="f32" y="f33"/>
              </a:cxn>
              <a:cxn ang="f20">
                <a:pos x="f30" y="f34"/>
              </a:cxn>
              <a:cxn ang="f20">
                <a:pos x="f35" y="f33"/>
              </a:cxn>
            </a:cxnLst>
            <a:rect l="f26" t="f29" r="f27" b="f28"/>
            <a:pathLst>
              <a:path w="21600" h="21600">
                <a:moveTo>
                  <a:pt x="f5" y="f7"/>
                </a:moveTo>
                <a:lnTo>
                  <a:pt x="f7" y="f5"/>
                </a:ln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close/>
              </a:path>
            </a:pathLst>
          </a:custGeom>
          <a:solidFill>
            <a:srgbClr val="FF00FF"/>
          </a:solidFill>
          <a:ln w="25557">
            <a:solidFill>
              <a:srgbClr val="00B050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843213" y="4149725"/>
            <a:ext cx="2643187" cy="15065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 dirty="0">
                <a:solidFill>
                  <a:srgbClr val="0000FF"/>
                </a:solidFill>
                <a:latin typeface="Times New Roman" pitchFamily="18"/>
                <a:ea typeface="Calibri" pitchFamily="1"/>
                <a:cs typeface="Times New Roman" pitchFamily="18"/>
              </a:rPr>
              <a:t>«Создание поздравительных открыток для мамы».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285875"/>
            <a:ext cx="1206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узел 11"/>
          <p:cNvSpPr/>
          <p:nvPr/>
        </p:nvSpPr>
        <p:spPr>
          <a:xfrm>
            <a:off x="2663825" y="1071563"/>
            <a:ext cx="5976938" cy="15716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80 f22 1"/>
              <a:gd name="f28" fmla="*/ 18420 f22 1"/>
              <a:gd name="f29" fmla="*/ 10800 f22 1"/>
              <a:gd name="f30" fmla="*/ 0 f22 1"/>
              <a:gd name="f31" fmla="*/ 3163 f22 1"/>
              <a:gd name="f32" fmla="*/ 18437 f22 1"/>
              <a:gd name="f33" fmla="*/ 21600 f22 1"/>
              <a:gd name="f34" fmla="+- f23 0 f1"/>
              <a:gd name="f35" fmla="*/ f24 f0 1"/>
              <a:gd name="f36" fmla="+- f26 0 f25"/>
              <a:gd name="f37" fmla="*/ f29 1 f22"/>
              <a:gd name="f38" fmla="*/ f30 1 f22"/>
              <a:gd name="f39" fmla="*/ f31 1 f22"/>
              <a:gd name="f40" fmla="*/ f32 1 f22"/>
              <a:gd name="f41" fmla="*/ f33 1 f22"/>
              <a:gd name="f42" fmla="*/ f27 1 f22"/>
              <a:gd name="f43" fmla="*/ f28 1 f22"/>
              <a:gd name="f44" fmla="*/ f35 1 f7"/>
              <a:gd name="f45" fmla="*/ f42 f12 1"/>
              <a:gd name="f46" fmla="*/ f43 f12 1"/>
              <a:gd name="f47" fmla="*/ f43 f13 1"/>
              <a:gd name="f48" fmla="*/ f42 f13 1"/>
              <a:gd name="f49" fmla="*/ f37 f12 1"/>
              <a:gd name="f50" fmla="*/ f38 f13 1"/>
              <a:gd name="f51" fmla="*/ f39 f12 1"/>
              <a:gd name="f52" fmla="*/ f39 f13 1"/>
              <a:gd name="f53" fmla="*/ f38 f12 1"/>
              <a:gd name="f54" fmla="*/ f37 f13 1"/>
              <a:gd name="f55" fmla="*/ f40 f13 1"/>
              <a:gd name="f56" fmla="*/ f41 f13 1"/>
              <a:gd name="f57" fmla="*/ f40 f12 1"/>
              <a:gd name="f58" fmla="*/ f41 f12 1"/>
              <a:gd name="f59" fmla="+- f44 0 f1"/>
              <a:gd name="f60" fmla="+- f59 f1 0"/>
              <a:gd name="f61" fmla="*/ f60 f7 1"/>
              <a:gd name="f62" fmla="*/ f61 1 f0"/>
              <a:gd name="f63" fmla="+- 0 0 f62"/>
              <a:gd name="f64" fmla="+- 0 0 f63"/>
              <a:gd name="f65" fmla="*/ f64 f0 1"/>
              <a:gd name="f66" fmla="*/ f65 1 f7"/>
              <a:gd name="f67" fmla="+- f66 0 f1"/>
              <a:gd name="f68" fmla="cos 1 f67"/>
              <a:gd name="f69" fmla="sin 1 f67"/>
              <a:gd name="f70" fmla="+- 0 0 f68"/>
              <a:gd name="f71" fmla="+- 0 0 f69"/>
              <a:gd name="f72" fmla="+- 0 0 f70"/>
              <a:gd name="f73" fmla="+- 0 0 f71"/>
              <a:gd name="f74" fmla="val f72"/>
              <a:gd name="f75" fmla="val f73"/>
              <a:gd name="f76" fmla="+- 0 0 f74"/>
              <a:gd name="f77" fmla="+- 0 0 f75"/>
              <a:gd name="f78" fmla="*/ 10800 f76 1"/>
              <a:gd name="f79" fmla="*/ 10800 f77 1"/>
              <a:gd name="f80" fmla="*/ f78 f78 1"/>
              <a:gd name="f81" fmla="*/ f79 f79 1"/>
              <a:gd name="f82" fmla="+- f80 f81 0"/>
              <a:gd name="f83" fmla="sqrt f82"/>
              <a:gd name="f84" fmla="*/ f8 1 f83"/>
              <a:gd name="f85" fmla="*/ f76 f84 1"/>
              <a:gd name="f86" fmla="*/ f77 f84 1"/>
              <a:gd name="f87" fmla="+- 10800 0 f85"/>
              <a:gd name="f88" fmla="+- 10800 0 f8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9" y="f50"/>
              </a:cxn>
              <a:cxn ang="f34">
                <a:pos x="f51" y="f52"/>
              </a:cxn>
              <a:cxn ang="f34">
                <a:pos x="f53" y="f54"/>
              </a:cxn>
              <a:cxn ang="f34">
                <a:pos x="f51" y="f55"/>
              </a:cxn>
              <a:cxn ang="f34">
                <a:pos x="f49" y="f56"/>
              </a:cxn>
              <a:cxn ang="f34">
                <a:pos x="f57" y="f55"/>
              </a:cxn>
              <a:cxn ang="f34">
                <a:pos x="f58" y="f54"/>
              </a:cxn>
              <a:cxn ang="f34">
                <a:pos x="f57" y="f52"/>
              </a:cxn>
            </a:cxnLst>
            <a:rect l="f45" t="f48" r="f46" b="f47"/>
            <a:pathLst>
              <a:path w="21600" h="21600">
                <a:moveTo>
                  <a:pt x="f87" y="f88"/>
                </a:moveTo>
                <a:arcTo wR="f10" hR="f10" stAng="f25" swAng="f36"/>
                <a:close/>
              </a:path>
            </a:pathLst>
          </a:custGeom>
          <a:solidFill>
            <a:srgbClr val="00B0F0"/>
          </a:solidFill>
          <a:ln w="25557">
            <a:solidFill>
              <a:srgbClr val="FFFF00"/>
            </a:solidFill>
            <a:prstDash val="solid"/>
          </a:ln>
        </p:spPr>
        <p:txBody>
          <a:bodyPr lIns="90004" tIns="44997" rIns="90004" bIns="44997" anchor="ctr" compatLnSpc="0"/>
          <a:lstStyle/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Arial" pitchFamily="34"/>
              </a:rPr>
              <a:t>Прослушивание колыбельных песен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14337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8"/>
            <a:ext cx="914400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/>
          <p:cNvSpPr/>
          <p:nvPr/>
        </p:nvSpPr>
        <p:spPr>
          <a:xfrm>
            <a:off x="3298825" y="2254250"/>
            <a:ext cx="5688013" cy="44640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2700"/>
              <a:gd name="f8" fmla="abs f3"/>
              <a:gd name="f9" fmla="abs f4"/>
              <a:gd name="f10" fmla="abs f5"/>
              <a:gd name="f11" fmla="+- 0 0 f1"/>
              <a:gd name="f12" fmla="*/ f7 1 2"/>
              <a:gd name="f13" fmla="*/ f7 2 1"/>
              <a:gd name="f14" fmla="?: f8 f3 1"/>
              <a:gd name="f15" fmla="?: f9 f4 1"/>
              <a:gd name="f16" fmla="?: f10 f5 1"/>
              <a:gd name="f17" fmla="+- f7 f12 0"/>
              <a:gd name="f18" fmla="*/ f12 1 2"/>
              <a:gd name="f19" fmla="+- f12 0 f6"/>
              <a:gd name="f20" fmla="+- f6 0 f12"/>
              <a:gd name="f21" fmla="+- f12 0 f7"/>
              <a:gd name="f22" fmla="+- f7 0 f12"/>
              <a:gd name="f23" fmla="*/ f14 1 21600"/>
              <a:gd name="f24" fmla="*/ f15 1 21600"/>
              <a:gd name="f25" fmla="*/ 21600 f14 1"/>
              <a:gd name="f26" fmla="*/ 21600 f15 1"/>
              <a:gd name="f27" fmla="+- f7 f18 0"/>
              <a:gd name="f28" fmla="+- f12 f18 0"/>
              <a:gd name="f29" fmla="+- f7 0 f17"/>
              <a:gd name="f30" fmla="+- f13 0 f17"/>
              <a:gd name="f31" fmla="+- f17 0 f13"/>
              <a:gd name="f32" fmla="abs f19"/>
              <a:gd name="f33" fmla="?: f19 f11 f1"/>
              <a:gd name="f34" fmla="?: f19 f1 f11"/>
              <a:gd name="f35" fmla="abs f20"/>
              <a:gd name="f36" fmla="?: f20 0 f0"/>
              <a:gd name="f37" fmla="?: f20 f0 0"/>
              <a:gd name="f38" fmla="abs f21"/>
              <a:gd name="f39" fmla="?: f21 f11 f1"/>
              <a:gd name="f40" fmla="?: f21 f1 f11"/>
              <a:gd name="f41" fmla="?: f20 f11 f1"/>
              <a:gd name="f42" fmla="?: f20 f1 f11"/>
              <a:gd name="f43" fmla="?: f20 f2 f1"/>
              <a:gd name="f44" fmla="?: f20 f1 f2"/>
              <a:gd name="f45" fmla="abs f22"/>
              <a:gd name="f46" fmla="?: f22 0 f0"/>
              <a:gd name="f47" fmla="?: f22 f0 0"/>
              <a:gd name="f48" fmla="min f24 f23"/>
              <a:gd name="f49" fmla="*/ f25 1 f16"/>
              <a:gd name="f50" fmla="*/ f26 1 f16"/>
              <a:gd name="f51" fmla="abs f29"/>
              <a:gd name="f52" fmla="?: f29 0 f0"/>
              <a:gd name="f53" fmla="?: f29 f0 0"/>
              <a:gd name="f54" fmla="+- f28 0 f12"/>
              <a:gd name="f55" fmla="+- f27 0 f17"/>
              <a:gd name="f56" fmla="+- f7 0 f28"/>
              <a:gd name="f57" fmla="+- f17 0 f27"/>
              <a:gd name="f58" fmla="abs f30"/>
              <a:gd name="f59" fmla="?: f30 0 f0"/>
              <a:gd name="f60" fmla="?: f30 f0 0"/>
              <a:gd name="f61" fmla="+- f12 0 f28"/>
              <a:gd name="f62" fmla="abs f31"/>
              <a:gd name="f63" fmla="?: f29 f33 f34"/>
              <a:gd name="f64" fmla="?: f20 f44 f43"/>
              <a:gd name="f65" fmla="?: f20 f43 f44"/>
              <a:gd name="f66" fmla="?: f30 f39 f40"/>
              <a:gd name="f67" fmla="?: f31 f42 f41"/>
              <a:gd name="f68" fmla="val f49"/>
              <a:gd name="f69" fmla="val f50"/>
              <a:gd name="f70" fmla="?: f19 f53 f52"/>
              <a:gd name="f71" fmla="?: f19 f52 f53"/>
              <a:gd name="f72" fmla="abs f54"/>
              <a:gd name="f73" fmla="abs f55"/>
              <a:gd name="f74" fmla="?: f54 f11 f1"/>
              <a:gd name="f75" fmla="?: f54 f1 f11"/>
              <a:gd name="f76" fmla="?: f55 0 f0"/>
              <a:gd name="f77" fmla="?: f55 f0 0"/>
              <a:gd name="f78" fmla="abs f56"/>
              <a:gd name="f79" fmla="abs f57"/>
              <a:gd name="f80" fmla="?: f56 f11 f1"/>
              <a:gd name="f81" fmla="?: f56 f1 f11"/>
              <a:gd name="f82" fmla="?: f56 f2 f1"/>
              <a:gd name="f83" fmla="?: f56 f1 f2"/>
              <a:gd name="f84" fmla="?: f21 f60 f59"/>
              <a:gd name="f85" fmla="?: f21 f59 f60"/>
              <a:gd name="f86" fmla="?: f54 0 f0"/>
              <a:gd name="f87" fmla="?: f54 f0 0"/>
              <a:gd name="f88" fmla="abs f61"/>
              <a:gd name="f89" fmla="?: f31 f65 f64"/>
              <a:gd name="f90" fmla="*/ f7 f48 1"/>
              <a:gd name="f91" fmla="*/ f6 f48 1"/>
              <a:gd name="f92" fmla="*/ f17 f48 1"/>
              <a:gd name="f93" fmla="*/ f32 f48 1"/>
              <a:gd name="f94" fmla="*/ f51 f48 1"/>
              <a:gd name="f95" fmla="*/ f12 f48 1"/>
              <a:gd name="f96" fmla="*/ f35 f48 1"/>
              <a:gd name="f97" fmla="*/ f38 f48 1"/>
              <a:gd name="f98" fmla="*/ f58 f48 1"/>
              <a:gd name="f99" fmla="*/ f45 f48 1"/>
              <a:gd name="f100" fmla="*/ f13 f48 1"/>
              <a:gd name="f101" fmla="*/ f62 f48 1"/>
              <a:gd name="f102" fmla="+- f68 0 f12"/>
              <a:gd name="f103" fmla="+- f68 0 f7"/>
              <a:gd name="f104" fmla="+- f69 0 f12"/>
              <a:gd name="f105" fmla="+- f69 0 f7"/>
              <a:gd name="f106" fmla="+- f69 0 f17"/>
              <a:gd name="f107" fmla="?: f29 f70 f71"/>
              <a:gd name="f108" fmla="?: f54 f77 f76"/>
              <a:gd name="f109" fmla="?: f54 f76 f77"/>
              <a:gd name="f110" fmla="?: f55 f74 f75"/>
              <a:gd name="f111" fmla="?: f56 f83 f82"/>
              <a:gd name="f112" fmla="?: f56 f82 f83"/>
              <a:gd name="f113" fmla="?: f57 f81 f80"/>
              <a:gd name="f114" fmla="?: f30 f84 f85"/>
              <a:gd name="f115" fmla="*/ f68 f48 1"/>
              <a:gd name="f116" fmla="*/ f72 f48 1"/>
              <a:gd name="f117" fmla="*/ f73 f48 1"/>
              <a:gd name="f118" fmla="*/ f78 f48 1"/>
              <a:gd name="f119" fmla="*/ f79 f48 1"/>
              <a:gd name="f120" fmla="*/ f88 f48 1"/>
              <a:gd name="f121" fmla="+- f102 0 f103"/>
              <a:gd name="f122" fmla="+- f68 0 f102"/>
              <a:gd name="f123" fmla="+- f102 0 f68"/>
              <a:gd name="f124" fmla="+- f105 0 f106"/>
              <a:gd name="f125" fmla="+- f69 0 f104"/>
              <a:gd name="f126" fmla="+- f104 0 f69"/>
              <a:gd name="f127" fmla="+- f103 0 f102"/>
              <a:gd name="f128" fmla="+- f103 0 f103"/>
              <a:gd name="f129" fmla="?: f55 f108 f109"/>
              <a:gd name="f130" fmla="?: f57 f112 f111"/>
              <a:gd name="f131" fmla="*/ f103 f48 1"/>
              <a:gd name="f132" fmla="*/ f105 f48 1"/>
              <a:gd name="f133" fmla="*/ f106 f48 1"/>
              <a:gd name="f134" fmla="*/ f104 f48 1"/>
              <a:gd name="f135" fmla="*/ f102 f48 1"/>
              <a:gd name="f136" fmla="abs f121"/>
              <a:gd name="f137" fmla="?: f121 f11 f1"/>
              <a:gd name="f138" fmla="?: f121 f1 f11"/>
              <a:gd name="f139" fmla="?: f121 f37 f36"/>
              <a:gd name="f140" fmla="?: f121 f36 f37"/>
              <a:gd name="f141" fmla="abs f122"/>
              <a:gd name="f142" fmla="?: f122 f11 f1"/>
              <a:gd name="f143" fmla="?: f122 f1 f11"/>
              <a:gd name="f144" fmla="?: f122 f2 f1"/>
              <a:gd name="f145" fmla="?: f122 f1 f2"/>
              <a:gd name="f146" fmla="abs f123"/>
              <a:gd name="f147" fmla="abs f124"/>
              <a:gd name="f148" fmla="?: f123 f11 f1"/>
              <a:gd name="f149" fmla="?: f123 f1 f11"/>
              <a:gd name="f150" fmla="?: f124 0 f0"/>
              <a:gd name="f151" fmla="?: f124 f0 0"/>
              <a:gd name="f152" fmla="abs f125"/>
              <a:gd name="f153" fmla="?: f125 0 f0"/>
              <a:gd name="f154" fmla="?: f125 f0 0"/>
              <a:gd name="f155" fmla="?: f125 f39 f40"/>
              <a:gd name="f156" fmla="abs f126"/>
              <a:gd name="f157" fmla="?: f126 f42 f41"/>
              <a:gd name="f158" fmla="abs f127"/>
              <a:gd name="f159" fmla="?: f127 f11 f1"/>
              <a:gd name="f160" fmla="?: f127 f1 f11"/>
              <a:gd name="f161" fmla="abs f128"/>
              <a:gd name="f162" fmla="?: f128 f11 f1"/>
              <a:gd name="f163" fmla="?: f128 f1 f11"/>
              <a:gd name="f164" fmla="?: f128 f2 f1"/>
              <a:gd name="f165" fmla="?: f128 f1 f2"/>
              <a:gd name="f166" fmla="?: f123 f47 f46"/>
              <a:gd name="f167" fmla="?: f123 f46 f47"/>
              <a:gd name="f168" fmla="?: f126 f65 f64"/>
              <a:gd name="f169" fmla="?: f127 f87 f86"/>
              <a:gd name="f170" fmla="?: f127 f86 f87"/>
              <a:gd name="f171" fmla="?: f20 f139 f140"/>
              <a:gd name="f172" fmla="?: f20 f137 f138"/>
              <a:gd name="f173" fmla="?: f122 f145 f144"/>
              <a:gd name="f174" fmla="?: f122 f144 f145"/>
              <a:gd name="f175" fmla="?: f19 f143 f142"/>
              <a:gd name="f176" fmla="?: f123 f151 f150"/>
              <a:gd name="f177" fmla="?: f123 f150 f151"/>
              <a:gd name="f178" fmla="?: f124 f148 f149"/>
              <a:gd name="f179" fmla="?: f21 f154 f153"/>
              <a:gd name="f180" fmla="?: f21 f153 f154"/>
              <a:gd name="f181" fmla="?: f54 f159 f160"/>
              <a:gd name="f182" fmla="?: f128 f165 f164"/>
              <a:gd name="f183" fmla="?: f128 f164 f165"/>
              <a:gd name="f184" fmla="?: f61 f163 f162"/>
              <a:gd name="f185" fmla="?: f22 f166 f167"/>
              <a:gd name="f186" fmla="?: f22 f148 f149"/>
              <a:gd name="f187" fmla="?: f54 f169 f170"/>
              <a:gd name="f188" fmla="*/ f136 f48 1"/>
              <a:gd name="f189" fmla="*/ f141 f48 1"/>
              <a:gd name="f190" fmla="*/ f146 f48 1"/>
              <a:gd name="f191" fmla="*/ f147 f48 1"/>
              <a:gd name="f192" fmla="*/ f152 f48 1"/>
              <a:gd name="f193" fmla="*/ f156 f48 1"/>
              <a:gd name="f194" fmla="*/ f158 f48 1"/>
              <a:gd name="f195" fmla="*/ f161 f48 1"/>
              <a:gd name="f196" fmla="?: f19 f174 f173"/>
              <a:gd name="f197" fmla="?: f124 f176 f177"/>
              <a:gd name="f198" fmla="?: f125 f179 f180"/>
              <a:gd name="f199" fmla="?: f61 f183 f1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0" r="f131" b="f132"/>
            <a:pathLst>
              <a:path>
                <a:moveTo>
                  <a:pt x="f91" y="f92"/>
                </a:moveTo>
                <a:arcTo wR="f93" hR="f94" stAng="f107" swAng="f63"/>
                <a:lnTo>
                  <a:pt x="f131" y="f90"/>
                </a:lnTo>
                <a:lnTo>
                  <a:pt x="f131" y="f95"/>
                </a:lnTo>
                <a:arcTo wR="f188" hR="f96" stAng="f171" swAng="f172"/>
                <a:arcTo wR="f189" hR="f93" stAng="f196" swAng="f175"/>
                <a:lnTo>
                  <a:pt x="f115" y="f133"/>
                </a:lnTo>
                <a:arcTo wR="f190" hR="f191" stAng="f197" swAng="f178"/>
                <a:lnTo>
                  <a:pt x="f90" y="f132"/>
                </a:lnTo>
                <a:lnTo>
                  <a:pt x="f90" y="f134"/>
                </a:lnTo>
                <a:arcTo wR="f97" hR="f192" stAng="f198" swAng="f155"/>
                <a:arcTo wR="f96" hR="f193" stAng="f168" swAng="f157"/>
                <a:close/>
              </a:path>
              <a:path>
                <a:moveTo>
                  <a:pt x="f95" y="f92"/>
                </a:moveTo>
                <a:arcTo wR="f116" hR="f117" stAng="f129" swAng="f110"/>
                <a:arcTo wR="f118" hR="f119" stAng="f130" swAng="f113"/>
                <a:arcTo wR="f97" hR="f98" stAng="f114" swAng="f66"/>
                <a:close/>
              </a:path>
              <a:path>
                <a:moveTo>
                  <a:pt x="f135" y="f95"/>
                </a:moveTo>
                <a:arcTo wR="f194" hR="f116" stAng="f187" swAng="f181"/>
                <a:arcTo wR="f195" hR="f120" stAng="f199" swAng="f184"/>
                <a:arcTo wR="f188" hR="f96" stAng="f171" swAng="f172"/>
                <a:arcTo wR="f189" hR="f93" stAng="f196" swAng="f175"/>
                <a:arcTo wR="f190" hR="f99" stAng="f185" swAng="f186"/>
                <a:close/>
              </a:path>
              <a:path>
                <a:moveTo>
                  <a:pt x="f95" y="f100"/>
                </a:moveTo>
                <a:arcTo wR="f96" hR="f101" stAng="f89" swAng="f67"/>
              </a:path>
              <a:path>
                <a:moveTo>
                  <a:pt x="f135" y="f90"/>
                </a:moveTo>
                <a:lnTo>
                  <a:pt x="f131" y="f90"/>
                </a:lnTo>
              </a:path>
              <a:path>
                <a:moveTo>
                  <a:pt x="f90" y="f92"/>
                </a:moveTo>
                <a:lnTo>
                  <a:pt x="f90" y="f134"/>
                </a:lnTo>
              </a:path>
            </a:pathLst>
          </a:custGeom>
          <a:solidFill>
            <a:srgbClr val="FFFF00"/>
          </a:solidFill>
          <a:ln w="28437">
            <a:solidFill>
              <a:srgbClr val="31859C"/>
            </a:solidFill>
            <a:prstDash val="solid"/>
            <a:round/>
          </a:ln>
        </p:spPr>
        <p:txBody>
          <a:bodyPr compatLnSpc="0"/>
          <a:lstStyle/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1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.Опрос- коммуникативная игра : «Знаете ли вы вашего ребенка?»,</a:t>
            </a:r>
          </a:p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2.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Рекомендации по проведению выходного дня: «Выходные в семье»,</a:t>
            </a:r>
          </a:p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3.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Сотворчество детей и родителей в оформлении стенгазеты «Дорогие мамы».</a:t>
            </a:r>
          </a:p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4.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Совместное чаепитие ,посвященное мамам «Гостей встречаем»</a:t>
            </a:r>
          </a:p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5.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Кулинарные шедевры мам.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3" y="4679950"/>
            <a:ext cx="27479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275" y="431800"/>
            <a:ext cx="25193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97300" y="2474913"/>
            <a:ext cx="5346700" cy="40481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kern="0">
                <a:solidFill>
                  <a:srgbClr val="FF3333"/>
                </a:solidFill>
                <a:latin typeface="Times New Roman" pitchFamily="18"/>
                <a:ea typeface="Microsoft YaHei" pitchFamily="2"/>
                <a:cs typeface="Mangal" pitchFamily="2"/>
              </a:rPr>
              <a:t>ВЗАИМОДЕЙСТВИЕ С РОДИТЕЛЯМИ</a:t>
            </a:r>
          </a:p>
        </p:txBody>
      </p:sp>
      <p:sp>
        <p:nvSpPr>
          <p:cNvPr id="7" name="AutoShape 2"/>
          <p:cNvSpPr/>
          <p:nvPr/>
        </p:nvSpPr>
        <p:spPr>
          <a:xfrm>
            <a:off x="71438" y="647700"/>
            <a:ext cx="4105275" cy="20875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2700"/>
              <a:gd name="f8" fmla="abs f3"/>
              <a:gd name="f9" fmla="abs f4"/>
              <a:gd name="f10" fmla="abs f5"/>
              <a:gd name="f11" fmla="+- 0 0 f1"/>
              <a:gd name="f12" fmla="*/ f7 1 2"/>
              <a:gd name="f13" fmla="*/ f7 2 1"/>
              <a:gd name="f14" fmla="?: f8 f3 1"/>
              <a:gd name="f15" fmla="?: f9 f4 1"/>
              <a:gd name="f16" fmla="?: f10 f5 1"/>
              <a:gd name="f17" fmla="+- f7 f12 0"/>
              <a:gd name="f18" fmla="*/ f12 1 2"/>
              <a:gd name="f19" fmla="+- f12 0 f6"/>
              <a:gd name="f20" fmla="+- f6 0 f12"/>
              <a:gd name="f21" fmla="+- f12 0 f7"/>
              <a:gd name="f22" fmla="+- f7 0 f12"/>
              <a:gd name="f23" fmla="*/ f14 1 21600"/>
              <a:gd name="f24" fmla="*/ f15 1 21600"/>
              <a:gd name="f25" fmla="*/ 21600 f14 1"/>
              <a:gd name="f26" fmla="*/ 21600 f15 1"/>
              <a:gd name="f27" fmla="+- f7 f18 0"/>
              <a:gd name="f28" fmla="+- f12 f18 0"/>
              <a:gd name="f29" fmla="+- f7 0 f17"/>
              <a:gd name="f30" fmla="+- f13 0 f17"/>
              <a:gd name="f31" fmla="+- f17 0 f13"/>
              <a:gd name="f32" fmla="abs f19"/>
              <a:gd name="f33" fmla="?: f19 f11 f1"/>
              <a:gd name="f34" fmla="?: f19 f1 f11"/>
              <a:gd name="f35" fmla="abs f20"/>
              <a:gd name="f36" fmla="?: f20 0 f0"/>
              <a:gd name="f37" fmla="?: f20 f0 0"/>
              <a:gd name="f38" fmla="abs f21"/>
              <a:gd name="f39" fmla="?: f21 f11 f1"/>
              <a:gd name="f40" fmla="?: f21 f1 f11"/>
              <a:gd name="f41" fmla="?: f20 f11 f1"/>
              <a:gd name="f42" fmla="?: f20 f1 f11"/>
              <a:gd name="f43" fmla="?: f20 f2 f1"/>
              <a:gd name="f44" fmla="?: f20 f1 f2"/>
              <a:gd name="f45" fmla="abs f22"/>
              <a:gd name="f46" fmla="?: f22 0 f0"/>
              <a:gd name="f47" fmla="?: f22 f0 0"/>
              <a:gd name="f48" fmla="min f24 f23"/>
              <a:gd name="f49" fmla="*/ f25 1 f16"/>
              <a:gd name="f50" fmla="*/ f26 1 f16"/>
              <a:gd name="f51" fmla="abs f29"/>
              <a:gd name="f52" fmla="?: f29 0 f0"/>
              <a:gd name="f53" fmla="?: f29 f0 0"/>
              <a:gd name="f54" fmla="+- f28 0 f12"/>
              <a:gd name="f55" fmla="+- f27 0 f17"/>
              <a:gd name="f56" fmla="+- f7 0 f28"/>
              <a:gd name="f57" fmla="+- f17 0 f27"/>
              <a:gd name="f58" fmla="abs f30"/>
              <a:gd name="f59" fmla="?: f30 0 f0"/>
              <a:gd name="f60" fmla="?: f30 f0 0"/>
              <a:gd name="f61" fmla="+- f12 0 f28"/>
              <a:gd name="f62" fmla="abs f31"/>
              <a:gd name="f63" fmla="?: f29 f33 f34"/>
              <a:gd name="f64" fmla="?: f20 f44 f43"/>
              <a:gd name="f65" fmla="?: f20 f43 f44"/>
              <a:gd name="f66" fmla="?: f30 f39 f40"/>
              <a:gd name="f67" fmla="?: f31 f42 f41"/>
              <a:gd name="f68" fmla="val f49"/>
              <a:gd name="f69" fmla="val f50"/>
              <a:gd name="f70" fmla="?: f19 f53 f52"/>
              <a:gd name="f71" fmla="?: f19 f52 f53"/>
              <a:gd name="f72" fmla="abs f54"/>
              <a:gd name="f73" fmla="abs f55"/>
              <a:gd name="f74" fmla="?: f54 f11 f1"/>
              <a:gd name="f75" fmla="?: f54 f1 f11"/>
              <a:gd name="f76" fmla="?: f55 0 f0"/>
              <a:gd name="f77" fmla="?: f55 f0 0"/>
              <a:gd name="f78" fmla="abs f56"/>
              <a:gd name="f79" fmla="abs f57"/>
              <a:gd name="f80" fmla="?: f56 f11 f1"/>
              <a:gd name="f81" fmla="?: f56 f1 f11"/>
              <a:gd name="f82" fmla="?: f56 f2 f1"/>
              <a:gd name="f83" fmla="?: f56 f1 f2"/>
              <a:gd name="f84" fmla="?: f21 f60 f59"/>
              <a:gd name="f85" fmla="?: f21 f59 f60"/>
              <a:gd name="f86" fmla="?: f54 0 f0"/>
              <a:gd name="f87" fmla="?: f54 f0 0"/>
              <a:gd name="f88" fmla="abs f61"/>
              <a:gd name="f89" fmla="?: f31 f65 f64"/>
              <a:gd name="f90" fmla="*/ f7 f48 1"/>
              <a:gd name="f91" fmla="*/ f6 f48 1"/>
              <a:gd name="f92" fmla="*/ f17 f48 1"/>
              <a:gd name="f93" fmla="*/ f32 f48 1"/>
              <a:gd name="f94" fmla="*/ f51 f48 1"/>
              <a:gd name="f95" fmla="*/ f12 f48 1"/>
              <a:gd name="f96" fmla="*/ f35 f48 1"/>
              <a:gd name="f97" fmla="*/ f38 f48 1"/>
              <a:gd name="f98" fmla="*/ f58 f48 1"/>
              <a:gd name="f99" fmla="*/ f45 f48 1"/>
              <a:gd name="f100" fmla="*/ f13 f48 1"/>
              <a:gd name="f101" fmla="*/ f62 f48 1"/>
              <a:gd name="f102" fmla="+- f68 0 f12"/>
              <a:gd name="f103" fmla="+- f68 0 f7"/>
              <a:gd name="f104" fmla="+- f69 0 f12"/>
              <a:gd name="f105" fmla="+- f69 0 f7"/>
              <a:gd name="f106" fmla="+- f69 0 f17"/>
              <a:gd name="f107" fmla="?: f29 f70 f71"/>
              <a:gd name="f108" fmla="?: f54 f77 f76"/>
              <a:gd name="f109" fmla="?: f54 f76 f77"/>
              <a:gd name="f110" fmla="?: f55 f74 f75"/>
              <a:gd name="f111" fmla="?: f56 f83 f82"/>
              <a:gd name="f112" fmla="?: f56 f82 f83"/>
              <a:gd name="f113" fmla="?: f57 f81 f80"/>
              <a:gd name="f114" fmla="?: f30 f84 f85"/>
              <a:gd name="f115" fmla="*/ f68 f48 1"/>
              <a:gd name="f116" fmla="*/ f72 f48 1"/>
              <a:gd name="f117" fmla="*/ f73 f48 1"/>
              <a:gd name="f118" fmla="*/ f78 f48 1"/>
              <a:gd name="f119" fmla="*/ f79 f48 1"/>
              <a:gd name="f120" fmla="*/ f88 f48 1"/>
              <a:gd name="f121" fmla="+- f102 0 f103"/>
              <a:gd name="f122" fmla="+- f68 0 f102"/>
              <a:gd name="f123" fmla="+- f102 0 f68"/>
              <a:gd name="f124" fmla="+- f105 0 f106"/>
              <a:gd name="f125" fmla="+- f69 0 f104"/>
              <a:gd name="f126" fmla="+- f104 0 f69"/>
              <a:gd name="f127" fmla="+- f103 0 f102"/>
              <a:gd name="f128" fmla="+- f103 0 f103"/>
              <a:gd name="f129" fmla="?: f55 f108 f109"/>
              <a:gd name="f130" fmla="?: f57 f112 f111"/>
              <a:gd name="f131" fmla="*/ f103 f48 1"/>
              <a:gd name="f132" fmla="*/ f105 f48 1"/>
              <a:gd name="f133" fmla="*/ f106 f48 1"/>
              <a:gd name="f134" fmla="*/ f104 f48 1"/>
              <a:gd name="f135" fmla="*/ f102 f48 1"/>
              <a:gd name="f136" fmla="abs f121"/>
              <a:gd name="f137" fmla="?: f121 f11 f1"/>
              <a:gd name="f138" fmla="?: f121 f1 f11"/>
              <a:gd name="f139" fmla="?: f121 f37 f36"/>
              <a:gd name="f140" fmla="?: f121 f36 f37"/>
              <a:gd name="f141" fmla="abs f122"/>
              <a:gd name="f142" fmla="?: f122 f11 f1"/>
              <a:gd name="f143" fmla="?: f122 f1 f11"/>
              <a:gd name="f144" fmla="?: f122 f2 f1"/>
              <a:gd name="f145" fmla="?: f122 f1 f2"/>
              <a:gd name="f146" fmla="abs f123"/>
              <a:gd name="f147" fmla="abs f124"/>
              <a:gd name="f148" fmla="?: f123 f11 f1"/>
              <a:gd name="f149" fmla="?: f123 f1 f11"/>
              <a:gd name="f150" fmla="?: f124 0 f0"/>
              <a:gd name="f151" fmla="?: f124 f0 0"/>
              <a:gd name="f152" fmla="abs f125"/>
              <a:gd name="f153" fmla="?: f125 0 f0"/>
              <a:gd name="f154" fmla="?: f125 f0 0"/>
              <a:gd name="f155" fmla="?: f125 f39 f40"/>
              <a:gd name="f156" fmla="abs f126"/>
              <a:gd name="f157" fmla="?: f126 f42 f41"/>
              <a:gd name="f158" fmla="abs f127"/>
              <a:gd name="f159" fmla="?: f127 f11 f1"/>
              <a:gd name="f160" fmla="?: f127 f1 f11"/>
              <a:gd name="f161" fmla="abs f128"/>
              <a:gd name="f162" fmla="?: f128 f11 f1"/>
              <a:gd name="f163" fmla="?: f128 f1 f11"/>
              <a:gd name="f164" fmla="?: f128 f2 f1"/>
              <a:gd name="f165" fmla="?: f128 f1 f2"/>
              <a:gd name="f166" fmla="?: f123 f47 f46"/>
              <a:gd name="f167" fmla="?: f123 f46 f47"/>
              <a:gd name="f168" fmla="?: f126 f65 f64"/>
              <a:gd name="f169" fmla="?: f127 f87 f86"/>
              <a:gd name="f170" fmla="?: f127 f86 f87"/>
              <a:gd name="f171" fmla="?: f20 f139 f140"/>
              <a:gd name="f172" fmla="?: f20 f137 f138"/>
              <a:gd name="f173" fmla="?: f122 f145 f144"/>
              <a:gd name="f174" fmla="?: f122 f144 f145"/>
              <a:gd name="f175" fmla="?: f19 f143 f142"/>
              <a:gd name="f176" fmla="?: f123 f151 f150"/>
              <a:gd name="f177" fmla="?: f123 f150 f151"/>
              <a:gd name="f178" fmla="?: f124 f148 f149"/>
              <a:gd name="f179" fmla="?: f21 f154 f153"/>
              <a:gd name="f180" fmla="?: f21 f153 f154"/>
              <a:gd name="f181" fmla="?: f54 f159 f160"/>
              <a:gd name="f182" fmla="?: f128 f165 f164"/>
              <a:gd name="f183" fmla="?: f128 f164 f165"/>
              <a:gd name="f184" fmla="?: f61 f163 f162"/>
              <a:gd name="f185" fmla="?: f22 f166 f167"/>
              <a:gd name="f186" fmla="?: f22 f148 f149"/>
              <a:gd name="f187" fmla="?: f54 f169 f170"/>
              <a:gd name="f188" fmla="*/ f136 f48 1"/>
              <a:gd name="f189" fmla="*/ f141 f48 1"/>
              <a:gd name="f190" fmla="*/ f146 f48 1"/>
              <a:gd name="f191" fmla="*/ f147 f48 1"/>
              <a:gd name="f192" fmla="*/ f152 f48 1"/>
              <a:gd name="f193" fmla="*/ f156 f48 1"/>
              <a:gd name="f194" fmla="*/ f158 f48 1"/>
              <a:gd name="f195" fmla="*/ f161 f48 1"/>
              <a:gd name="f196" fmla="?: f19 f174 f173"/>
              <a:gd name="f197" fmla="?: f124 f176 f177"/>
              <a:gd name="f198" fmla="?: f125 f179 f180"/>
              <a:gd name="f199" fmla="?: f61 f183 f1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0" r="f131" b="f132"/>
            <a:pathLst>
              <a:path>
                <a:moveTo>
                  <a:pt x="f91" y="f92"/>
                </a:moveTo>
                <a:arcTo wR="f93" hR="f94" stAng="f107" swAng="f63"/>
                <a:lnTo>
                  <a:pt x="f131" y="f90"/>
                </a:lnTo>
                <a:lnTo>
                  <a:pt x="f131" y="f95"/>
                </a:lnTo>
                <a:arcTo wR="f188" hR="f96" stAng="f171" swAng="f172"/>
                <a:arcTo wR="f189" hR="f93" stAng="f196" swAng="f175"/>
                <a:lnTo>
                  <a:pt x="f115" y="f133"/>
                </a:lnTo>
                <a:arcTo wR="f190" hR="f191" stAng="f197" swAng="f178"/>
                <a:lnTo>
                  <a:pt x="f90" y="f132"/>
                </a:lnTo>
                <a:lnTo>
                  <a:pt x="f90" y="f134"/>
                </a:lnTo>
                <a:arcTo wR="f97" hR="f192" stAng="f198" swAng="f155"/>
                <a:arcTo wR="f96" hR="f193" stAng="f168" swAng="f157"/>
                <a:close/>
              </a:path>
              <a:path>
                <a:moveTo>
                  <a:pt x="f95" y="f92"/>
                </a:moveTo>
                <a:arcTo wR="f116" hR="f117" stAng="f129" swAng="f110"/>
                <a:arcTo wR="f118" hR="f119" stAng="f130" swAng="f113"/>
                <a:arcTo wR="f97" hR="f98" stAng="f114" swAng="f66"/>
                <a:close/>
              </a:path>
              <a:path>
                <a:moveTo>
                  <a:pt x="f135" y="f95"/>
                </a:moveTo>
                <a:arcTo wR="f194" hR="f116" stAng="f187" swAng="f181"/>
                <a:arcTo wR="f195" hR="f120" stAng="f199" swAng="f184"/>
                <a:arcTo wR="f188" hR="f96" stAng="f171" swAng="f172"/>
                <a:arcTo wR="f189" hR="f93" stAng="f196" swAng="f175"/>
                <a:arcTo wR="f190" hR="f99" stAng="f185" swAng="f186"/>
                <a:close/>
              </a:path>
              <a:path>
                <a:moveTo>
                  <a:pt x="f95" y="f100"/>
                </a:moveTo>
                <a:arcTo wR="f96" hR="f101" stAng="f89" swAng="f67"/>
              </a:path>
              <a:path>
                <a:moveTo>
                  <a:pt x="f135" y="f90"/>
                </a:moveTo>
                <a:lnTo>
                  <a:pt x="f131" y="f90"/>
                </a:lnTo>
              </a:path>
              <a:path>
                <a:moveTo>
                  <a:pt x="f90" y="f92"/>
                </a:moveTo>
                <a:lnTo>
                  <a:pt x="f90" y="f134"/>
                </a:lnTo>
              </a:path>
            </a:pathLst>
          </a:custGeom>
          <a:solidFill>
            <a:srgbClr val="FFFF00"/>
          </a:solidFill>
          <a:ln w="28437">
            <a:solidFill>
              <a:srgbClr val="31859C"/>
            </a:solidFill>
            <a:prstDash val="solid"/>
            <a:round/>
          </a:ln>
        </p:spPr>
        <p:txBody>
          <a:bodyPr compatLnSpc="0"/>
          <a:lstStyle/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1</a:t>
            </a:r>
            <a:r>
              <a:rPr lang="ru-RU" sz="1400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.</a:t>
            </a: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Посильная трудовая деятельность дома: убрать игрушки, протереть пыль.</a:t>
            </a:r>
          </a:p>
          <a:p>
            <a:pPr marL="457200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" pitchFamily="34"/>
              </a:rPr>
              <a:t>2.Наведение порядка в игровой комнате.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8" y="287338"/>
            <a:ext cx="4543425" cy="89376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marL="457200" algn="just" fontAlgn="auto">
              <a:spcBef>
                <a:spcPts val="0"/>
              </a:spcBef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kern="0">
                <a:solidFill>
                  <a:srgbClr val="FF3300"/>
                </a:solidFill>
                <a:latin typeface="Times New Roman" pitchFamily="18"/>
                <a:ea typeface="Microsoft YaHei" pitchFamily="2"/>
                <a:cs typeface="Arial" pitchFamily="34"/>
              </a:rPr>
              <a:t>Трудовая деятельность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726</Words>
  <Application>Microsoft Office PowerPoint</Application>
  <PresentationFormat>Экран (4:3)</PresentationFormat>
  <Paragraphs>123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Обычный</vt:lpstr>
      <vt:lpstr>Обычный 1</vt:lpstr>
      <vt:lpstr>Государственное Бюджетное Общеобразовательное Учреждение Школа № 1159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Пользователь</cp:lastModifiedBy>
  <cp:revision>50</cp:revision>
  <dcterms:created xsi:type="dcterms:W3CDTF">2016-12-06T10:42:36Z</dcterms:created>
  <dcterms:modified xsi:type="dcterms:W3CDTF">2016-12-21T20:34:03Z</dcterms:modified>
</cp:coreProperties>
</file>