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2" r:id="rId4"/>
    <p:sldId id="283" r:id="rId5"/>
    <p:sldId id="286" r:id="rId6"/>
    <p:sldId id="285" r:id="rId7"/>
    <p:sldId id="284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 algn="ctr"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ru-RU" sz="2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Медико-социальная</a:t>
            </a:r>
            <a:r>
              <a:rPr lang="ru-RU" sz="2400" b="1" cap="none" spc="0" baseline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характеристика исследуемых женщин</a:t>
            </a:r>
            <a:endParaRPr lang="ru-RU" sz="2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c:rich>
      </c:tx>
      <c:layout>
        <c:manualLayout>
          <c:xMode val="edge"/>
          <c:yMode val="edge"/>
          <c:x val="0.25346970593324386"/>
          <c:y val="0.876761540203965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926747914889643E-2"/>
          <c:y val="4.4057617797775533E-2"/>
          <c:w val="0.9200732520851137"/>
          <c:h val="0.68317123048848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26-34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911421786562412E-3"/>
                  <c:y val="-0.12815103994353569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B5-41B1-A43A-D04DF9BB7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26-34 года</c:v>
                </c:pt>
                <c:pt idx="1">
                  <c:v>в браке</c:v>
                </c:pt>
                <c:pt idx="2">
                  <c:v>со ср.спец.образ.</c:v>
                </c:pt>
                <c:pt idx="3">
                  <c:v>рабочие</c:v>
                </c:pt>
                <c:pt idx="4">
                  <c:v>первородящие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%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B5-41B1-A43A-D04DF9BB7E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браке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0.11624649859943979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B5-41B1-A43A-D04DF9BB7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26-34 года</c:v>
                </c:pt>
                <c:pt idx="1">
                  <c:v>в браке</c:v>
                </c:pt>
                <c:pt idx="2">
                  <c:v>со ср.спец.образ.</c:v>
                </c:pt>
                <c:pt idx="3">
                  <c:v>рабочие</c:v>
                </c:pt>
                <c:pt idx="4">
                  <c:v>первородящие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1">
                  <c:v>0.48000000000000032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B5-41B1-A43A-D04DF9BB7E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 ср. спец. Образ.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535147392290286E-3"/>
                  <c:y val="-0.13935552173625357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B5-41B1-A43A-D04DF9BB7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26-34 года</c:v>
                </c:pt>
                <c:pt idx="1">
                  <c:v>в браке</c:v>
                </c:pt>
                <c:pt idx="2">
                  <c:v>со ср.спец.образ.</c:v>
                </c:pt>
                <c:pt idx="3">
                  <c:v>рабочие</c:v>
                </c:pt>
                <c:pt idx="4">
                  <c:v>первородящие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 formatCode="0%">
                  <c:v>0.42000000000000032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B5-41B1-A43A-D04DF9BB7E5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4.535147392290286E-3"/>
                  <c:y val="-0.13048545402413009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2B5-41B1-A43A-D04DF9BB7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26-34 года</c:v>
                </c:pt>
                <c:pt idx="1">
                  <c:v>в браке</c:v>
                </c:pt>
                <c:pt idx="2">
                  <c:v>со ср.спец.образ.</c:v>
                </c:pt>
                <c:pt idx="3">
                  <c:v>рабочие</c:v>
                </c:pt>
                <c:pt idx="4">
                  <c:v>первородящие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B5-41B1-A43A-D04DF9BB7E5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первородящие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0.100840336134453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B5-41B1-A43A-D04DF9BB7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26-34 года</c:v>
                </c:pt>
                <c:pt idx="1">
                  <c:v>в браке</c:v>
                </c:pt>
                <c:pt idx="2">
                  <c:v>со ср.спец.образ.</c:v>
                </c:pt>
                <c:pt idx="3">
                  <c:v>рабочие</c:v>
                </c:pt>
                <c:pt idx="4">
                  <c:v>первородящие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 formatCode="0%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B5-41B1-A43A-D04DF9BB7E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580480"/>
        <c:axId val="66582016"/>
      </c:barChart>
      <c:catAx>
        <c:axId val="6658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66582016"/>
        <c:crosses val="autoZero"/>
        <c:auto val="1"/>
        <c:lblAlgn val="ctr"/>
        <c:lblOffset val="100"/>
        <c:noMultiLvlLbl val="0"/>
      </c:catAx>
      <c:valAx>
        <c:axId val="66582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665804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Данные об эффективности ФППП в родах</a:t>
            </a:r>
          </a:p>
        </c:rich>
      </c:tx>
      <c:layout>
        <c:manualLayout>
          <c:xMode val="edge"/>
          <c:yMode val="edge"/>
          <c:x val="0.16997679109555747"/>
          <c:y val="0.866883950617284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1526441139302375E-2"/>
          <c:y val="3.0320987654321001E-2"/>
          <c:w val="0.89149825021872264"/>
          <c:h val="0.75829314668999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433E-3"/>
                  <c:y val="-0.37135802469135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09-4018-8AE7-CB8C057568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0.74000000000000077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9-4018-8AE7-CB8C057568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2345679012345692E-2"/>
                  <c:y val="-0.17580246913580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09-4018-8AE7-CB8C057568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09-4018-8AE7-CB8C05756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15328"/>
        <c:axId val="68829568"/>
      </c:barChart>
      <c:catAx>
        <c:axId val="7051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829568"/>
        <c:crosses val="autoZero"/>
        <c:auto val="1"/>
        <c:lblAlgn val="ctr"/>
        <c:lblOffset val="100"/>
        <c:noMultiLvlLbl val="0"/>
      </c:catAx>
      <c:valAx>
        <c:axId val="68829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051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cap="none" spc="0">
          <a:ln w="10541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Данные о введении занятий по ФППП </a:t>
            </a:r>
          </a:p>
        </c:rich>
      </c:tx>
      <c:layout>
        <c:manualLayout>
          <c:xMode val="edge"/>
          <c:yMode val="edge"/>
          <c:x val="0.14568418904188521"/>
          <c:y val="0.8789906405883828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26441139302375E-2"/>
          <c:y val="3.0320987654321001E-2"/>
          <c:w val="0.89149825021872264"/>
          <c:h val="0.724712899776416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74E-3"/>
                  <c:y val="-0.35358024691358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AD-4833-A2EC-D0ED4565F3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0.62000000000000122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D-4833-A2EC-D0ED4565F3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0.17382716049382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AD-4833-A2EC-D0ED4565F3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AD-4833-A2EC-D0ED4565F3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5432098765432143E-3"/>
                  <c:y val="-0.10271620491882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AD-4833-A2EC-D0ED4565F3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AD-4833-A2EC-D0ED4565F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152576"/>
        <c:axId val="80876288"/>
      </c:barChart>
      <c:catAx>
        <c:axId val="7215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876288"/>
        <c:crosses val="autoZero"/>
        <c:auto val="1"/>
        <c:lblAlgn val="ctr"/>
        <c:lblOffset val="100"/>
        <c:noMultiLvlLbl val="0"/>
      </c:catAx>
      <c:valAx>
        <c:axId val="80876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15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cap="none" spc="0">
          <a:ln w="10541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526441139302375E-2"/>
          <c:y val="4.2638888888888886E-2"/>
          <c:w val="0.89149825021872264"/>
          <c:h val="0.78529493406529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42777777777777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DE-4125-8763-59BAC9F840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против присутствия мужа на родах</c:v>
                </c:pt>
                <c:pt idx="1">
                  <c:v>за присутствие мужа на занятиях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E-4125-8763-59BAC9F840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6296296296296433E-3"/>
                  <c:y val="-0.40277777777777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DE-4125-8763-59BAC9F840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против присутствия мужа на родах</c:v>
                </c:pt>
                <c:pt idx="1">
                  <c:v>за присутствие мужа на занятиях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0.66000000000000125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DE-4125-8763-59BAC9F84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536704"/>
        <c:axId val="80538240"/>
      </c:barChart>
      <c:catAx>
        <c:axId val="8053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538240"/>
        <c:crosses val="autoZero"/>
        <c:auto val="1"/>
        <c:lblAlgn val="ctr"/>
        <c:lblOffset val="100"/>
        <c:noMultiLvlLbl val="0"/>
      </c:catAx>
      <c:valAx>
        <c:axId val="80538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053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cap="none" spc="0">
          <a:ln w="10541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ru-RU" sz="2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Данные</a:t>
            </a:r>
            <a:r>
              <a:rPr lang="ru-RU" sz="2400" b="1" cap="none" spc="0" baseline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 </a:t>
            </a:r>
            <a:r>
              <a:rPr lang="ru-RU" sz="2400" b="1" cap="none" spc="0" baseline="0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психоэмоциональном</a:t>
            </a:r>
            <a:r>
              <a:rPr lang="ru-RU" sz="2400" b="1" cap="none" spc="0" baseline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состоянии беременных женщин перед родами</a:t>
            </a:r>
            <a:endParaRPr lang="ru-RU" sz="2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c:rich>
      </c:tx>
      <c:layout>
        <c:manualLayout>
          <c:xMode val="edge"/>
          <c:yMode val="edge"/>
          <c:x val="0.17313271604938268"/>
          <c:y val="0.87690076691265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26441139302375E-2"/>
          <c:y val="3.0661564401160152E-2"/>
          <c:w val="0.89149825021872264"/>
          <c:h val="0.75557820432969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392E-3"/>
                  <c:y val="-0.38799379046109128"/>
                </c:manualLayout>
              </c:layout>
              <c:spPr/>
              <c:txPr>
                <a:bodyPr/>
                <a:lstStyle/>
                <a:p>
                  <a:pPr>
                    <a:defRPr b="1" cap="none" spc="0">
                      <a:ln w="10541" cmpd="sng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1B-46EB-8CC7-E6A48418D5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0.84000000000000064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1B-46EB-8CC7-E6A48418D5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0.123123926542476"/>
                </c:manualLayout>
              </c:layout>
              <c:spPr/>
              <c:txPr>
                <a:bodyPr/>
                <a:lstStyle/>
                <a:p>
                  <a:pPr>
                    <a:defRPr b="1" cap="none" spc="0">
                      <a:ln w="10541" cmpd="sng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1B-46EB-8CC7-E6A48418D5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1B-46EB-8CC7-E6A48418D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174976"/>
        <c:axId val="72176768"/>
      </c:barChart>
      <c:catAx>
        <c:axId val="7217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72176768"/>
        <c:crosses val="autoZero"/>
        <c:auto val="1"/>
        <c:lblAlgn val="ctr"/>
        <c:lblOffset val="100"/>
        <c:noMultiLvlLbl val="0"/>
      </c:catAx>
      <c:valAx>
        <c:axId val="72176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7217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ru-RU" sz="2400" b="1" cap="none" spc="0" baseline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Информированность беременных о ФППП</a:t>
            </a:r>
            <a:endParaRPr lang="ru-RU" sz="2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c:rich>
      </c:tx>
      <c:layout>
        <c:manualLayout>
          <c:xMode val="edge"/>
          <c:yMode val="edge"/>
          <c:x val="0.19663582677165337"/>
          <c:y val="0.924357140006443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26441139302375E-2"/>
          <c:y val="0.51197841539752265"/>
          <c:w val="0.89149825021872264"/>
          <c:h val="0.310216601927584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57E-3"/>
                  <c:y val="-0.15891861104258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D0-4471-AE74-F9F0C0A07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знают</c:v>
                </c:pt>
                <c:pt idx="1">
                  <c:v>не знают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0.72000000000000064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0-4471-AE74-F9F0C0A07F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6.448177574323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D0-4471-AE74-F9F0C0A07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знают</c:v>
                </c:pt>
                <c:pt idx="1">
                  <c:v>не знают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1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D0-4471-AE74-F9F0C0A07F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6.8161902560706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D0-4471-AE74-F9F0C0A07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знают</c:v>
                </c:pt>
                <c:pt idx="1">
                  <c:v>не знают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D0-4471-AE74-F9F0C0A07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020480"/>
        <c:axId val="70030464"/>
      </c:barChart>
      <c:catAx>
        <c:axId val="7002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70030464"/>
        <c:crosses val="autoZero"/>
        <c:auto val="1"/>
        <c:lblAlgn val="ctr"/>
        <c:lblOffset val="100"/>
        <c:noMultiLvlLbl val="0"/>
      </c:catAx>
      <c:valAx>
        <c:axId val="70030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7002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ru-RU" sz="2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Организация</a:t>
            </a:r>
            <a:r>
              <a:rPr lang="ru-RU" sz="2400" b="1" cap="none" spc="0" baseline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занятий по ФППП в женских консультациях</a:t>
            </a:r>
            <a:endParaRPr lang="ru-RU" sz="2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c:rich>
      </c:tx>
      <c:layout>
        <c:manualLayout>
          <c:xMode val="edge"/>
          <c:yMode val="edge"/>
          <c:x val="0.16188271604938267"/>
          <c:y val="0.876767676767676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26441139302375E-2"/>
          <c:y val="3.1010101010101012E-2"/>
          <c:w val="0.89149825021872264"/>
          <c:h val="0.75279980911477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6363636363636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91-4761-96A9-FDE0E2CC3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1-4761-96A9-FDE0E2CC3B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864197530864274E-3"/>
                  <c:y val="-0.18181818181818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91-4761-96A9-FDE0E2CC3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0.32000000000000067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91-4761-96A9-FDE0E2CC3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281088"/>
        <c:axId val="73687808"/>
      </c:barChart>
      <c:catAx>
        <c:axId val="7228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73687808"/>
        <c:crosses val="autoZero"/>
        <c:auto val="1"/>
        <c:lblAlgn val="ctr"/>
        <c:lblOffset val="100"/>
        <c:noMultiLvlLbl val="0"/>
      </c:catAx>
      <c:valAx>
        <c:axId val="73687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7228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Информированность беременных о занятиях по ФППП</a:t>
            </a:r>
          </a:p>
        </c:rich>
      </c:tx>
      <c:layout>
        <c:manualLayout>
          <c:xMode val="edge"/>
          <c:yMode val="edge"/>
          <c:x val="0.12791666666666671"/>
          <c:y val="0.8972013035627780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26441139302375E-2"/>
          <c:y val="3.2281808622502746E-2"/>
          <c:w val="0.89149825021872264"/>
          <c:h val="0.77673326035395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767E-3"/>
                  <c:y val="-0.41219768664563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04-4BB9-9BDD-5DCDCC24A9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предлагали</c:v>
                </c:pt>
                <c:pt idx="1">
                  <c:v>не предлагали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4-4BB9-9BDD-5DCDCC24A9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0.21661409043112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04-4BB9-9BDD-5DCDCC24A9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предлагали</c:v>
                </c:pt>
                <c:pt idx="1">
                  <c:v>не предлагали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0.32000000000000067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4-4BB9-9BDD-5DCDCC24A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047616"/>
        <c:axId val="73726208"/>
      </c:barChart>
      <c:catAx>
        <c:axId val="7004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726208"/>
        <c:crosses val="autoZero"/>
        <c:auto val="1"/>
        <c:lblAlgn val="ctr"/>
        <c:lblOffset val="100"/>
        <c:noMultiLvlLbl val="0"/>
      </c:catAx>
      <c:valAx>
        <c:axId val="73726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004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cap="none" spc="0">
          <a:ln w="10541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Посещение занятий по ФППП беременными</a:t>
            </a:r>
          </a:p>
        </c:rich>
      </c:tx>
      <c:layout>
        <c:manualLayout>
          <c:xMode val="edge"/>
          <c:yMode val="edge"/>
          <c:x val="0.15300148245358244"/>
          <c:y val="0.8791307274609542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26441139302375E-2"/>
          <c:y val="3.0320987654321001E-2"/>
          <c:w val="0.89149825021872264"/>
          <c:h val="0.69113270090285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4962962962963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50-4FFD-9F3B-7BFEDF2AA9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0.48000000000000032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0-4FFD-9F3B-7BFEDF2AA9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864197530864274E-3"/>
                  <c:y val="-0.36938271604938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50-4FFD-9F3B-7BFEDF2AA9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50-4FFD-9F3B-7BFEDF2AA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472192"/>
        <c:axId val="69944448"/>
      </c:barChart>
      <c:catAx>
        <c:axId val="6847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944448"/>
        <c:crosses val="autoZero"/>
        <c:auto val="1"/>
        <c:lblAlgn val="ctr"/>
        <c:lblOffset val="100"/>
        <c:noMultiLvlLbl val="0"/>
      </c:catAx>
      <c:valAx>
        <c:axId val="69944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847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cap="none" spc="0">
          <a:ln w="10541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Проведение занятий специалистами</a:t>
            </a:r>
          </a:p>
        </c:rich>
      </c:tx>
      <c:layout>
        <c:manualLayout>
          <c:xMode val="edge"/>
          <c:yMode val="edge"/>
          <c:x val="0.18867283950617295"/>
          <c:y val="0.9088638486251360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1526441139302375E-2"/>
          <c:y val="3.0661670497573391E-2"/>
          <c:w val="0.87729063380966388"/>
          <c:h val="0.7455898437512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425E-3"/>
                  <c:y val="-0.3855180720541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79-4383-B136-2B50CE6902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акушер-гинеколог</c:v>
                </c:pt>
                <c:pt idx="1">
                  <c:v>акушерка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0.38000000000000067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9-4383-B136-2B50CE6902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0.37153555130609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79-4383-B136-2B50CE6902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акушер-гинеколог</c:v>
                </c:pt>
                <c:pt idx="1">
                  <c:v>акушерка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1">
                  <c:v>0.36000000000000032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79-4383-B136-2B50CE6902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5432098765433265E-3"/>
                  <c:y val="-0.28364542088960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79-4383-B136-2B50CE6902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акушер-гинеколог</c:v>
                </c:pt>
                <c:pt idx="1">
                  <c:v>акушерка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79-4383-B136-2B50CE690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054656"/>
        <c:axId val="72055808"/>
      </c:barChart>
      <c:catAx>
        <c:axId val="7205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055808"/>
        <c:crosses val="autoZero"/>
        <c:auto val="1"/>
        <c:lblAlgn val="ctr"/>
        <c:lblOffset val="100"/>
        <c:noMultiLvlLbl val="0"/>
      </c:catAx>
      <c:valAx>
        <c:axId val="72055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05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cap="none" spc="0">
          <a:ln w="10541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ru-RU" sz="2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Информированность женщин о методах обезболивания и правильном дыхании в схватках</a:t>
            </a:r>
            <a:endParaRPr lang="ru-RU" sz="2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c:rich>
      </c:tx>
      <c:layout>
        <c:manualLayout>
          <c:xMode val="edge"/>
          <c:yMode val="edge"/>
          <c:x val="0.16459876543209886"/>
          <c:y val="0.7966840501879776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41533002819092"/>
          <c:y val="3.0661675320155027E-2"/>
          <c:w val="0.88037705356274909"/>
          <c:h val="0.643717136549167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17E-3"/>
                  <c:y val="-0.33551276145076686"/>
                </c:manualLayout>
              </c:layout>
              <c:tx>
                <c:rich>
                  <a:bodyPr/>
                  <a:lstStyle/>
                  <a:p>
                    <a:r>
                      <a:rPr lang="en-US" b="1" cap="none" spc="0" dirty="0">
                        <a:ln w="10541" cmpd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rPr>
                      <a:t>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1F-4F71-AE24-E13B0FAA4D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 методах обезболивания</c:v>
                </c:pt>
                <c:pt idx="1">
                  <c:v>о дыхании в схватках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F-4F71-AE24-E13B0FAA4D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432098765432117E-3"/>
                  <c:y val="-0.16978777864580916"/>
                </c:manualLayout>
              </c:layout>
              <c:tx>
                <c:rich>
                  <a:bodyPr/>
                  <a:lstStyle/>
                  <a:p>
                    <a:r>
                      <a:rPr lang="en-US" b="1" cap="none" spc="0" dirty="0">
                        <a:ln w="10541" cmpd="sng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rPr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1F-4F71-AE24-E13B0FAA4D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 методах обезболивания</c:v>
                </c:pt>
                <c:pt idx="1">
                  <c:v>о дыхании в схватках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0.38000000000000067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1F-4F71-AE24-E13B0FAA4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122752"/>
        <c:axId val="72124288"/>
      </c:barChart>
      <c:catAx>
        <c:axId val="7212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72124288"/>
        <c:crosses val="autoZero"/>
        <c:auto val="1"/>
        <c:lblAlgn val="ctr"/>
        <c:lblOffset val="100"/>
        <c:noMultiLvlLbl val="0"/>
      </c:catAx>
      <c:valAx>
        <c:axId val="72124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721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Данные </a:t>
            </a:r>
            <a:r>
              <a:rPr lang="ru-RU" sz="2400" dirty="0" smtClean="0"/>
              <a:t>об </a:t>
            </a:r>
            <a:r>
              <a:rPr lang="ru-RU" sz="2400" dirty="0"/>
              <a:t>отношении к немедикаментозным методам обезболивания</a:t>
            </a:r>
          </a:p>
        </c:rich>
      </c:tx>
      <c:layout>
        <c:manualLayout>
          <c:xMode val="edge"/>
          <c:yMode val="edge"/>
          <c:x val="0.1344829639350637"/>
          <c:y val="0.8837660886372570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26441139302528E-2"/>
          <c:y val="2.0674155677516917E-2"/>
          <c:w val="0.89149825021872264"/>
          <c:h val="0.76556487339134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7353305427011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BD-4691-B5A6-A53E9AE22F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положитель</c:v>
                </c:pt>
                <c:pt idx="1">
                  <c:v>нет эффекта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D-4691-B5A6-A53E9AE22F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08641975308643E-3"/>
                  <c:y val="-0.12784018969672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BD-4691-B5A6-A53E9AE22F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положитель</c:v>
                </c:pt>
                <c:pt idx="1">
                  <c:v>нет эффекта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D-4691-B5A6-A53E9AE22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402176"/>
        <c:axId val="68408064"/>
      </c:barChart>
      <c:catAx>
        <c:axId val="6840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408064"/>
        <c:crosses val="autoZero"/>
        <c:auto val="1"/>
        <c:lblAlgn val="ctr"/>
        <c:lblOffset val="100"/>
        <c:noMultiLvlLbl val="0"/>
      </c:catAx>
      <c:valAx>
        <c:axId val="68408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840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cap="none" spc="0">
          <a:ln w="10541" cmpd="sng">
            <a:solidFill>
              <a:schemeClr val="tx1">
                <a:lumMod val="95000"/>
                <a:lumOff val="5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</a:defRPr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0.48437</cdr:x>
      <cdr:y>0</cdr:y>
    </cdr:from>
    <cdr:to>
      <cdr:x>1</cdr:x>
      <cdr:y>0.51064</cdr:y>
    </cdr:to>
    <cdr:pic>
      <cdr:nvPicPr>
        <cdr:cNvPr id="2" name="Рисунок 1" descr="zanyatia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29124" y="0"/>
          <a:ext cx="4714876" cy="34290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87764-C564-41E2-AC94-D8C90D519BB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FA9A-A48F-47F5-AF95-11F1205E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321E-322F-4747-9796-5B8F78D1FCC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F6500-A577-4938-B977-FCC725A29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2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B83A7D-295C-449B-B273-945B8BA27DAB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419D3E-EFA4-4550-9551-5A699A4C65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ctrTitle"/>
          </p:nvPr>
        </p:nvSpPr>
        <p:spPr>
          <a:xfrm>
            <a:off x="142875" y="0"/>
            <a:ext cx="8858250" cy="121442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профессиональное образовательное учреждение Воронежской области</a:t>
            </a:r>
            <a:br>
              <a:rPr lang="ru-RU" sz="24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ВОРОНЕЖСКИЙ БАЗОВЫЙ МЕДИЦИНСКИЙ КОЛЛЕДЖ</a:t>
            </a:r>
            <a:endParaRPr lang="ru-RU" sz="2400" b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715375" cy="50006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НАУЧНО-ПРАКТИЧЕСКАЯ СТУДЕНЧЕСКАЯ КОНФЕРЕНЦИЯ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«Родовая боль. Роль акушерки в ее профилактике»</a:t>
            </a: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Выполнила: студентка 319 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группы,</a:t>
            </a:r>
            <a:endParaRPr lang="ru-RU" sz="2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пециальность «Акушерское дело»</a:t>
            </a:r>
            <a:endParaRPr lang="ru-RU" sz="2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Кузнецова О. П.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Преподаватель: Карон И.В.</a:t>
            </a:r>
          </a:p>
          <a:p>
            <a:endParaRPr lang="ru-RU" sz="2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Воронеж 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Воронежская область</a:t>
            </a:r>
          </a:p>
          <a:p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2017 год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zhet_li_byt_zamershaja_beremenn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14686"/>
            <a:ext cx="434511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67400"/>
              </p:ext>
            </p:extLst>
          </p:nvPr>
        </p:nvGraphicFramePr>
        <p:xfrm>
          <a:off x="214282" y="214290"/>
          <a:ext cx="871543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0"/>
          <a:ext cx="8229600" cy="635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molodye-rodite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9124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151845"/>
              </p:ext>
            </p:extLst>
          </p:nvPr>
        </p:nvGraphicFramePr>
        <p:xfrm>
          <a:off x="457200" y="214313"/>
          <a:ext cx="8229600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963468"/>
              </p:ext>
            </p:extLst>
          </p:nvPr>
        </p:nvGraphicFramePr>
        <p:xfrm>
          <a:off x="457200" y="285750"/>
          <a:ext cx="8229600" cy="635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03720"/>
              </p:ext>
            </p:extLst>
          </p:nvPr>
        </p:nvGraphicFramePr>
        <p:xfrm>
          <a:off x="457200" y="3429000"/>
          <a:ext cx="8229600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prod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3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rigina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35771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229600" cy="635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00063"/>
          <a:ext cx="8229600" cy="635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35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3"/>
          <a:ext cx="8229600" cy="642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Актуальность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  <a:effectLst/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		</a:t>
            </a:r>
          </a:p>
          <a:p>
            <a:pPr algn="just">
              <a:buNone/>
            </a:pPr>
            <a:r>
              <a:rPr lang="ru-RU" sz="2000" dirty="0" smtClean="0"/>
              <a:t>		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работы выбрана неслучайно, так как родовая боль до настоящего времени остается сложной проблемой акушерства. Ни один физиологический акт, кроме родов, не сопровождается болевым компонентом. Сильные и длительные боли истощают нервную систему, вызывают утомление роженицы и причиняют вред организму. Чрезмерно сильные боли могут вызвать нарушения родовой деятельности,  схваток, потуг и привести к гипоксии  плода.</a:t>
            </a:r>
          </a:p>
          <a:p>
            <a:pPr algn="just">
              <a:buNone/>
            </a:pP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</a:t>
            </a:r>
          </a:p>
          <a:p>
            <a:pPr algn="just">
              <a:buNone/>
            </a:pP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Главным условием, определяющим выбор наиболее рационального способа обезболивания родов, является принцип индивидуального подхода с учетом психоэмоционального состояния роженицы, акушерской ситуации.</a:t>
            </a:r>
          </a:p>
          <a:p>
            <a:pPr algn="just">
              <a:buNone/>
            </a:pP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</a:t>
            </a:r>
          </a:p>
          <a:p>
            <a:pPr algn="just">
              <a:buNone/>
            </a:pP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Для обезболивания родов используют </a:t>
            </a:r>
            <a:r>
              <a:rPr lang="ru-RU" sz="2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немедикаментозные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медикаментозные методы обезболивания, среди которых большого внимания заслуживает </a:t>
            </a:r>
            <a:r>
              <a:rPr lang="ru-RU" sz="2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физиопсихопрофилактическая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подготовка.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4429156" cy="650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iP1v_DFeq3g-_--27062014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90"/>
            <a:ext cx="457200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286124"/>
          <a:ext cx="8229600" cy="335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40608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4500594" cy="314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ursy-dlja-beremennyh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1" y="0"/>
            <a:ext cx="392909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b="1" u="sng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Таким образом:</a:t>
            </a:r>
            <a:endParaRPr lang="ru-RU" sz="2400" u="sng" dirty="0" smtClean="0">
              <a:ln w="9000" cmpd="sng">
                <a:solidFill>
                  <a:sysClr val="windowText" lastClr="000000"/>
                </a:solidFill>
                <a:prstDash val="solid"/>
              </a:ln>
            </a:endParaRPr>
          </a:p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волнения перед предстоящими родами испытывали большинство женщин – 84%;</a:t>
            </a:r>
          </a:p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имеют представление о ФППП большинство опрошенных -72%;</a:t>
            </a:r>
          </a:p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занятия по ФППП были организованы в большинстве женских консультаций;</a:t>
            </a:r>
          </a:p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большинству опрошенных женщин в женских консультациях предлагали посещать занятия по ФППП;</a:t>
            </a:r>
          </a:p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посещали занятия по ФППП меньше половины опрошенных по разным причинам - 48%;</a:t>
            </a:r>
          </a:p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Большинство женщин ответили, что им была предоставлена информация о методах обезболивания и правильном дыхании в родах -88%;</a:t>
            </a:r>
          </a:p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74%  женщин ответили, что занятия по ФППП помогли во время схваток и 40% - предпочли бы немедикаментозный метод обезболивания.  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00013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ВЫВОДЫ</a:t>
            </a:r>
            <a:endParaRPr lang="ru-RU" sz="4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285860"/>
            <a:ext cx="8715436" cy="557214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Родовая боль остается сложной проблемой в акушерстве.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Существуют различные методы обезболивания родов.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Ведущее место среди основных методов обезболивания родов занимают занятия по ФППП.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Серьезной проблемой является недостаточная информированность женщин о занятиях по ФППП и их посещаемость по разным причинам.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Большую роль в повышении информированности женщин о ФППП и методах обезболивания в родах играет акушерка.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92869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РЕКОМЕНДАЦИИ</a:t>
            </a:r>
            <a:endParaRPr lang="ru-RU" sz="40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572560" cy="5643602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Занятия  по ФППП должны быть организованны во всех женских консультациях, и информация о них должна быть доступна для каждой женщины.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Акушеркам,  как  в женских  консультациях, так и в  стационарных условиях,  больше внимания уделять пропаганде физиопсихопрофилактической подготовки и использованию природных факторов для укрепления здоровья беременных. Необходимо разъяснять женщинам важность такой подготовки для правильного восприятия родовой боли и использования различных методов обезболивания в процессе родов.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Акушеркам женских консультаций необходимо проводить беседы о физиопсихопрофилактической подготовке не только с женщиной, но и с её близкими родственниками, приглашать родственников на занятия, предоставлять им информацию о правильном поведении во время беременности и родов.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Разъяснительную работу акушерка может проводить в виде бесед на приёме, занятий в школе материнства, в виде распространения специальных брошюр, оформления информированных стендов и санитарных бюллетеней.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Благодарю за внимание!</a:t>
            </a:r>
            <a:endParaRPr lang="ru-RU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" name="Рисунок 3" descr="131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64"/>
            <a:ext cx="792961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43174" y="142852"/>
            <a:ext cx="3714776" cy="8572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Немедикаментозные методы обезболивания</a:t>
            </a:r>
            <a:endParaRPr lang="ru-RU" sz="2400" dirty="0">
              <a:ln>
                <a:solidFill>
                  <a:schemeClr val="bg2">
                    <a:lumMod val="9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257176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уменьшающие болевые ощущения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214422"/>
            <a:ext cx="2500330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Методы, активирующие периферические рецепторы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1214422"/>
            <a:ext cx="2786082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Методы,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блокирующие болевые импульсы 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928802"/>
            <a:ext cx="2500330" cy="22145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гидротерапия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акупунктура и акупрессура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чрезкожная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нейростимуляция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наружные тепло и холод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928802"/>
            <a:ext cx="2571768" cy="22860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физиопсихопрофилактика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свобода движения роженицы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абдоминальная декомпрессия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928802"/>
            <a:ext cx="2786082" cy="22860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фиксирование и отвлечение внимания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электроаналгезия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гипноз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аудиоаналгезия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4429132"/>
            <a:ext cx="4000528" cy="8572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Медикаментозные методы обезболивания</a:t>
            </a:r>
            <a:endParaRPr lang="ru-RU" sz="2400" dirty="0">
              <a:ln>
                <a:solidFill>
                  <a:schemeClr val="bg2">
                    <a:lumMod val="9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643578"/>
            <a:ext cx="2628912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Неингаляционная анестезия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5643578"/>
            <a:ext cx="2571768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Ингаляционная анестезия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5643578"/>
            <a:ext cx="2571768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и местная анестезия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stCxn id="11" idx="2"/>
            <a:endCxn id="12" idx="0"/>
          </p:cNvCxnSpPr>
          <p:nvPr/>
        </p:nvCxnSpPr>
        <p:spPr>
          <a:xfrm rot="5400000">
            <a:off x="3014650" y="4014790"/>
            <a:ext cx="357190" cy="2900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0"/>
            <a:endCxn id="11" idx="2"/>
          </p:cNvCxnSpPr>
          <p:nvPr/>
        </p:nvCxnSpPr>
        <p:spPr>
          <a:xfrm rot="5400000" flipH="1" flipV="1">
            <a:off x="4464843" y="546498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2"/>
            <a:endCxn id="14" idx="0"/>
          </p:cNvCxnSpPr>
          <p:nvPr/>
        </p:nvCxnSpPr>
        <p:spPr>
          <a:xfrm rot="16200000" flipH="1">
            <a:off x="5893603" y="4036223"/>
            <a:ext cx="357190" cy="2857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2"/>
            <a:endCxn id="6" idx="0"/>
          </p:cNvCxnSpPr>
          <p:nvPr/>
        </p:nvCxnSpPr>
        <p:spPr>
          <a:xfrm rot="16200000" flipH="1">
            <a:off x="4411264" y="1089405"/>
            <a:ext cx="21431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2"/>
            <a:endCxn id="7" idx="0"/>
          </p:cNvCxnSpPr>
          <p:nvPr/>
        </p:nvCxnSpPr>
        <p:spPr>
          <a:xfrm rot="16200000" flipH="1">
            <a:off x="5875743" y="-375074"/>
            <a:ext cx="214314" cy="2964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4" idx="2"/>
            <a:endCxn id="5" idx="0"/>
          </p:cNvCxnSpPr>
          <p:nvPr/>
        </p:nvCxnSpPr>
        <p:spPr>
          <a:xfrm rot="5400000">
            <a:off x="2964645" y="-321495"/>
            <a:ext cx="214314" cy="2857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8588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2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2400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Метод физиопсихопрофилактической подготовки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		</a:t>
            </a: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Основным методом обезболивания является физиопсихопрофилактическая подготовка беременных к родам.</a:t>
            </a:r>
          </a:p>
          <a:p>
            <a:pPr marL="514350" indent="-514350">
              <a:buNone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Система психопрофилактической подготовки беременных к родам разработана в нашей стране. Основы её заложены К.И. Платоновым и И.И. Вельвовским. </a:t>
            </a:r>
          </a:p>
          <a:p>
            <a:pPr marL="514350" indent="-514350">
              <a:buNone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Цель психопрофилактической подготовки беременных к родам - снять  психогенный компонент родовой боли, чувство страха и способствовать созданию нового представления о родах.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821537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Цели и сущность физиопсихопрофилактики </a:t>
            </a:r>
            <a:b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при беременности: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35480"/>
            <a:ext cx="8115328" cy="4389120"/>
          </a:xfrm>
        </p:spPr>
        <p:txBody>
          <a:bodyPr/>
          <a:lstStyle/>
          <a:p>
            <a:pPr lvl="0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повышение сопротивляемости организма;</a:t>
            </a:r>
          </a:p>
          <a:p>
            <a:pPr lvl="0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 к повышенным требованиям в новых условиях деятельности организма;</a:t>
            </a:r>
          </a:p>
          <a:p>
            <a:pPr lvl="0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антенатальная охрана плода;</a:t>
            </a:r>
          </a:p>
          <a:p>
            <a:pPr lvl="0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выработка у женщины сознательного отношения к беременности, восприятие родов как физиологического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ФППП ВКЛЮЧАЕТ</a:t>
            </a:r>
            <a:endParaRPr lang="ru-RU" sz="32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01080" cy="535785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 pitchFamily="34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индивидуальные беседы и лекции;</a:t>
            </a:r>
            <a:endParaRPr lang="ru-RU" sz="2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групповые занятия специальной гимнастикой;</a:t>
            </a:r>
            <a:endParaRPr lang="ru-RU" sz="2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использование природных факторов (свет, воздух, вода) для укрепления здоровья и применение физической терапии;</a:t>
            </a:r>
            <a:endParaRPr lang="ru-RU" sz="2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Times New Roman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регулярные занятия лечебной физкультурой</a:t>
            </a:r>
            <a:r>
              <a:rPr lang="en-US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 </a:t>
            </a:r>
            <a:endParaRPr lang="en-US" sz="2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Вести занятия может наряду с врачом-акушером и акушерка.	</a:t>
            </a:r>
          </a:p>
          <a:p>
            <a:pPr>
              <a:buNone/>
            </a:pP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Цикл подготовки предусматривает 5-6 занятий каждые 4-5 дней. Последние занятия должны состояться не позже чем за 6-7 дней до родов.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285728"/>
            <a:ext cx="4286248" cy="200026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b="1" dirty="0" smtClean="0"/>
              <a:t>	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латентной фазе родов применяются физические упражнения. </a:t>
            </a:r>
          </a:p>
          <a:p>
            <a:pPr marL="514350" indent="-514350">
              <a:buNone/>
            </a:pP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Основные упражнения - дыхательные. </a:t>
            </a:r>
          </a:p>
          <a:p>
            <a:pPr algn="just">
              <a:buNone/>
            </a:pPr>
            <a:endParaRPr lang="ru-RU" dirty="0" smtClean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14876" y="285728"/>
            <a:ext cx="4184651" cy="23574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многих родильных домах для обезболивания родов применяют фитбол – резиновый надувной мяч.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sz="2400" dirty="0"/>
          </a:p>
        </p:txBody>
      </p:sp>
      <p:pic>
        <p:nvPicPr>
          <p:cNvPr id="4" name="Рисунок 3" descr="map66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571744"/>
            <a:ext cx="4157666" cy="410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otolia_54603372_Subscription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71744"/>
            <a:ext cx="4572032" cy="400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928646"/>
            <a:ext cx="8572530" cy="56436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171450" algn="just">
              <a:buNone/>
            </a:pPr>
            <a:r>
              <a:rPr lang="ru-RU" sz="32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ЦЕЛЬ</a:t>
            </a:r>
            <a:r>
              <a:rPr lang="ru-RU" dirty="0" smtClean="0"/>
              <a:t> – </a:t>
            </a: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изучить информированность женщин об основных методах обезболивания родов и разработать рекомендации, направленные на повышение роли акушерки в профилактике родовой боли.</a:t>
            </a:r>
          </a:p>
          <a:p>
            <a:pPr algn="just">
              <a:buNone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		Исходя из цели исследования, были поставлены и решены три взаимосвязанные задачи:</a:t>
            </a:r>
          </a:p>
          <a:p>
            <a:pPr lvl="0" algn="just">
              <a:buNone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Изучить информированность женщин об основных методах обезболивания родов.</a:t>
            </a:r>
          </a:p>
          <a:p>
            <a:pPr lvl="0" algn="just">
              <a:buNone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Разработать рекомендации, направленные на повышение роли акушерки в профилактике родовой боли и информировании женщин.</a:t>
            </a:r>
          </a:p>
          <a:p>
            <a:pPr lvl="0" algn="just">
              <a:buNone/>
            </a:pPr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Углубить знания студентов по вопросам обезболивания 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Материал и методы исследования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285860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Исследование проходило на базе роддома </a:t>
            </a:r>
            <a:b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БУЗ ВО «ВГКБСМП №10»</a:t>
            </a:r>
          </a:p>
          <a:p>
            <a:pPr marL="177800" lvl="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Исследуемую группу составили 50 беременных женщин и рожениц в 1-м периоде родов </a:t>
            </a: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Проводилось анкетирование женщин по специально разработанной статистической карте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14752"/>
            <a:ext cx="5560400" cy="28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725</TotalTime>
  <Words>515</Words>
  <Application>Microsoft Office PowerPoint</Application>
  <PresentationFormat>Экран (4:3)</PresentationFormat>
  <Paragraphs>138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Wingdings 2</vt:lpstr>
      <vt:lpstr>Поток</vt:lpstr>
      <vt:lpstr>Бюджетное профессиональное образовательное учреждение Воронежской области ВОРОНЕЖСКИЙ БАЗОВЫЙ МЕДИЦИНСКИЙ КОЛЛЕДЖ</vt:lpstr>
      <vt:lpstr>Актуальность</vt:lpstr>
      <vt:lpstr>Презентация PowerPoint</vt:lpstr>
      <vt:lpstr>  Метод физиопсихопрофилактической подготовки </vt:lpstr>
      <vt:lpstr>Цели и сущность физиопсихопрофилактики  при беременности:</vt:lpstr>
      <vt:lpstr>ФППП ВКЛЮЧАЕТ</vt:lpstr>
      <vt:lpstr>Презентация PowerPoint</vt:lpstr>
      <vt:lpstr>Презентация PowerPoint</vt:lpstr>
      <vt:lpstr>Материал и методы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РЕКОМЕНДАЦИИ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профессиональное образовательное учреждение Воронежской области ВОРОНЕЖСКИЙ БАЗОВЫЙ МЕДИЦИНСКИЙ КОЛЛЕДЖ</dc:title>
  <dc:creator>Ольга</dc:creator>
  <cp:lastModifiedBy>User</cp:lastModifiedBy>
  <cp:revision>70</cp:revision>
  <dcterms:created xsi:type="dcterms:W3CDTF">2016-05-26T13:11:37Z</dcterms:created>
  <dcterms:modified xsi:type="dcterms:W3CDTF">2018-04-10T07:09:18Z</dcterms:modified>
</cp:coreProperties>
</file>