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1" r:id="rId5"/>
    <p:sldId id="260" r:id="rId6"/>
    <p:sldId id="263" r:id="rId7"/>
    <p:sldId id="272" r:id="rId8"/>
    <p:sldId id="266" r:id="rId9"/>
    <p:sldId id="268" r:id="rId10"/>
    <p:sldId id="269" r:id="rId11"/>
    <p:sldId id="275" r:id="rId12"/>
    <p:sldId id="270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00F"/>
    <a:srgbClr val="B94900"/>
    <a:srgbClr val="972B01"/>
    <a:srgbClr val="712703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306" autoAdjust="0"/>
  </p:normalViewPr>
  <p:slideViewPr>
    <p:cSldViewPr snapToGrid="0">
      <p:cViewPr varScale="1">
        <p:scale>
          <a:sx n="101" d="100"/>
          <a:sy n="101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972B01"/>
                </a:solidFill>
              </a:rPr>
              <a:t>Уровень патриотизма</a:t>
            </a:r>
          </a:p>
        </c:rich>
      </c:tx>
      <c:layout>
        <c:manualLayout>
          <c:xMode val="edge"/>
          <c:yMode val="edge"/>
          <c:x val="0.15592326694457309"/>
          <c:y val="2.043049746997365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патриотизма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правильное понимание</c:v>
                </c:pt>
                <c:pt idx="2">
                  <c:v>средний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0.63000000000000078</c:v>
                </c:pt>
                <c:pt idx="1">
                  <c:v>0.3200000000000004</c:v>
                </c:pt>
                <c:pt idx="2">
                  <c:v>5.0000000000000051E-2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rotY val="90"/>
      <c:perspective val="80"/>
    </c:view3D>
    <c:plotArea>
      <c:layout>
        <c:manualLayout>
          <c:layoutTarget val="inner"/>
          <c:xMode val="edge"/>
          <c:yMode val="edge"/>
          <c:x val="0"/>
          <c:y val="4.9790662090603011E-2"/>
          <c:w val="0.95669960372600582"/>
          <c:h val="0.861761830499033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29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встречи с  ветеранами</c:v>
                </c:pt>
                <c:pt idx="1">
                  <c:v>посещение музеев, выставок</c:v>
                </c:pt>
                <c:pt idx="2">
                  <c:v>чтение книг, просмотр фильмов</c:v>
                </c:pt>
                <c:pt idx="3">
                  <c:v>уроки мужества</c:v>
                </c:pt>
                <c:pt idx="4">
                  <c:v>участие в конкурсах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0.46</c:v>
                </c:pt>
                <c:pt idx="1">
                  <c:v>0.2400000000000001</c:v>
                </c:pt>
                <c:pt idx="2">
                  <c:v>0.2100000000000001</c:v>
                </c:pt>
                <c:pt idx="3">
                  <c:v>8.0000000000000043E-2</c:v>
                </c:pt>
                <c:pt idx="4">
                  <c:v>1.0000000000000005E-2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>
          <a:solidFill>
            <a:srgbClr val="92300F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88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6285" y="1387415"/>
            <a:ext cx="69314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0">
                  <a:noFill/>
                </a:ln>
                <a:solidFill>
                  <a:srgbClr val="92300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Роль командира </a:t>
            </a:r>
          </a:p>
          <a:p>
            <a:pPr algn="ctr"/>
            <a:r>
              <a:rPr lang="ru-RU" sz="3200" b="1" dirty="0" smtClean="0">
                <a:ln w="19050">
                  <a:noFill/>
                </a:ln>
                <a:solidFill>
                  <a:srgbClr val="92300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(воспитателя) в патриотическом </a:t>
            </a:r>
          </a:p>
          <a:p>
            <a:pPr algn="ctr"/>
            <a:r>
              <a:rPr lang="ru-RU" sz="3200" b="1" dirty="0" smtClean="0">
                <a:ln w="19050">
                  <a:noFill/>
                </a:ln>
                <a:solidFill>
                  <a:srgbClr val="92300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воспитании суворовцев</a:t>
            </a:r>
            <a:endParaRPr lang="ru-RU" sz="3200" b="1" dirty="0" smtClean="0">
              <a:ln w="19050">
                <a:noFill/>
              </a:ln>
              <a:solidFill>
                <a:srgbClr val="92300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147035" y="4270342"/>
            <a:ext cx="3337089" cy="970960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>
                <a:solidFill>
                  <a:srgbClr val="92300F"/>
                </a:solidFill>
              </a:rPr>
              <a:t>Федосеев Леонид </a:t>
            </a:r>
            <a:r>
              <a:rPr lang="ru-RU" sz="1200" b="1" dirty="0" smtClean="0">
                <a:solidFill>
                  <a:srgbClr val="92300F"/>
                </a:solidFill>
              </a:rPr>
              <a:t>Леонидович, воспитатель</a:t>
            </a:r>
            <a:endParaRPr lang="ru-RU" sz="1200" dirty="0" smtClean="0">
              <a:solidFill>
                <a:srgbClr val="92300F"/>
              </a:solidFill>
            </a:endParaRPr>
          </a:p>
          <a:p>
            <a:pPr algn="l"/>
            <a:r>
              <a:rPr lang="ru-RU" sz="1200" b="1" dirty="0" smtClean="0">
                <a:solidFill>
                  <a:srgbClr val="92300F"/>
                </a:solidFill>
              </a:rPr>
              <a:t>ФГКОУ «Пермское суворовское военное училище» Министерства обороны Российской Федерации,  </a:t>
            </a:r>
            <a:r>
              <a:rPr lang="ru-RU" sz="1200" b="1" dirty="0" smtClean="0">
                <a:solidFill>
                  <a:srgbClr val="92300F"/>
                </a:solidFill>
              </a:rPr>
              <a:t>п. Звездный, Пермский край </a:t>
            </a:r>
            <a:endParaRPr lang="ru-RU" sz="1200" dirty="0" smtClean="0">
              <a:solidFill>
                <a:srgbClr val="92300F"/>
              </a:solidFill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355" y="6240544"/>
            <a:ext cx="69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2018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80" y="0"/>
            <a:ext cx="9135879" cy="6858000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71461" y="2169807"/>
            <a:ext cx="1908313" cy="1547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Методы воспитания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359425" y="4189281"/>
            <a:ext cx="2252870" cy="1052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поощрение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68278" y="3578087"/>
            <a:ext cx="1987826" cy="1224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упражнение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28868" y="3322865"/>
            <a:ext cx="2199861" cy="1274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принуждение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01756" y="1288199"/>
            <a:ext cx="2016858" cy="136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самовоспитание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498572" y="575035"/>
            <a:ext cx="1981201" cy="1170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убеждение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983357" y="1311626"/>
            <a:ext cx="2173356" cy="13388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B01"/>
                </a:solidFill>
              </a:rPr>
              <a:t>Личный пример</a:t>
            </a:r>
            <a:endParaRPr lang="ru-RU" dirty="0">
              <a:solidFill>
                <a:srgbClr val="972B0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996071" y="1934817"/>
            <a:ext cx="967407" cy="49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41235" y="3168183"/>
            <a:ext cx="1027043" cy="54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4"/>
          </p:cNvCxnSpPr>
          <p:nvPr/>
        </p:nvCxnSpPr>
        <p:spPr>
          <a:xfrm flipH="1">
            <a:off x="4525616" y="3717573"/>
            <a:ext cx="2" cy="376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505738" y="1745401"/>
            <a:ext cx="0" cy="42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799520" y="2169806"/>
            <a:ext cx="1119809" cy="468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955231" y="3112190"/>
            <a:ext cx="834891" cy="33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57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30"/>
            <a:ext cx="9135879" cy="6858000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sz="half" idx="4294967295"/>
          </p:nvPr>
        </p:nvSpPr>
        <p:spPr>
          <a:xfrm>
            <a:off x="5257800" y="631825"/>
            <a:ext cx="3886200" cy="5545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" name="Picture 2" descr="C:\Users\Admin\Desktop\Екатеринбур (командиро)\IMAG6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22" y="405354"/>
            <a:ext cx="4383463" cy="2979874"/>
          </a:xfrm>
          <a:prstGeom prst="rect">
            <a:avLst/>
          </a:prstGeom>
          <a:noFill/>
        </p:spPr>
      </p:pic>
      <p:pic>
        <p:nvPicPr>
          <p:cNvPr id="1027" name="Picture 3" descr="C:\Users\Admin\Desktop\Екатеринбур (командиро)\IMAG6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7609" y="443060"/>
            <a:ext cx="3796769" cy="2837468"/>
          </a:xfrm>
          <a:prstGeom prst="rect">
            <a:avLst/>
          </a:prstGeom>
          <a:noFill/>
        </p:spPr>
      </p:pic>
      <p:pic>
        <p:nvPicPr>
          <p:cNvPr id="1028" name="Picture 4" descr="C:\Users\Admin\Desktop\Екатеринбур (командиро)\IMAG6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40" y="3450255"/>
            <a:ext cx="4383464" cy="2630034"/>
          </a:xfrm>
          <a:prstGeom prst="rect">
            <a:avLst/>
          </a:prstGeom>
          <a:noFill/>
        </p:spPr>
      </p:pic>
      <p:pic>
        <p:nvPicPr>
          <p:cNvPr id="1029" name="Picture 5" descr="C:\Users\Admin\Desktop\Екатеринбур (командиро)\IMAG6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3659" y="3242821"/>
            <a:ext cx="3808428" cy="2876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9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30"/>
            <a:ext cx="9135879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471342"/>
            <a:ext cx="7886700" cy="263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>
                <a:solidFill>
                  <a:srgbClr val="972B01"/>
                </a:solidFill>
                <a:latin typeface="Times New Roman" pitchFamily="18" charset="0"/>
                <a:cs typeface="Times New Roman" pitchFamily="18" charset="0"/>
              </a:rPr>
              <a:t>ПЛАН КТД по патриотическому воспитанию суворовцев 4 роты воспитателя  Федосеева Л.Л.</a:t>
            </a:r>
            <a:r>
              <a:rPr lang="ru-RU" dirty="0" smtClean="0">
                <a:solidFill>
                  <a:srgbClr val="972B01"/>
                </a:solidFill>
              </a:rPr>
              <a:t/>
            </a:r>
            <a:br>
              <a:rPr lang="ru-RU" dirty="0" smtClean="0">
                <a:solidFill>
                  <a:srgbClr val="972B01"/>
                </a:solidFill>
              </a:rPr>
            </a:br>
            <a:endParaRPr lang="ru-RU" dirty="0">
              <a:solidFill>
                <a:srgbClr val="972B01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4294967295"/>
          </p:nvPr>
        </p:nvSpPr>
        <p:spPr>
          <a:xfrm>
            <a:off x="5257800" y="631825"/>
            <a:ext cx="3886200" cy="5545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4462" y="725873"/>
          <a:ext cx="7956222" cy="6058708"/>
        </p:xfrm>
        <a:graphic>
          <a:graphicData uri="http://schemas.openxmlformats.org/drawingml/2006/table">
            <a:tbl>
              <a:tblPr/>
              <a:tblGrid>
                <a:gridCol w="464317"/>
                <a:gridCol w="4230232"/>
                <a:gridCol w="970961"/>
                <a:gridCol w="2290712"/>
              </a:tblGrid>
              <a:tr h="139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за проведение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«Недаром помнит вся Россия про день Бородина». День Бородинского сражения русской армии под командованием М. И. Кутузова с французской армией (1812). Просмотр документального фильма. Беседа.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18.03.2017 г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Л.Л, Актив роты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«Герои земли русской», посвященное дню победы русских полков во главе с великим князем Дмитрием Донским над монголо-татарскими войсками в Куликовской битве (1380). Презентация, дискуссия.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24.03.2017 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Л.Л, Актив роты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 в музей 52-й ракетной дивизии «Сохрани свою историю»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09.04.2017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выставочных экспозиций </a:t>
                      </a:r>
                      <a:r>
                        <a:rPr lang="ru-RU" sz="800" spc="-15" dirty="0">
                          <a:latin typeface="Times New Roman"/>
                          <a:ea typeface="Times New Roman"/>
                          <a:cs typeface="Times New Roman"/>
                        </a:rPr>
                        <a:t>«Они сражались за Родину», 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«Никто не забыт, ничто не забыто». Конкурс рисунков.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23.04.2017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Актив роты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Классный час «Цена Победы 1945 года»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30.04.2017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Акция «Дарим улыбку, дарим тепло»: поздравление на дому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Стенина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В.М. (ветерана военной службы)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07.05.2017г.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Конкурс сочинений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«Есть такая профессия - Родину защищать»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09.05.2017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преподаватель русского языка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Урок – лекция «Сталинградская битва»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27.05.2017 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Литературно-музыкальная композиция «Битва под Москвой»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10.09.2017 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Конкурс сочинений «Напиши письмо неизвестному солдату»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17.09.2017 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Л.Л, преподаватель русского языка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Спортивный досуг «Бравые солдаты»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20.10.2017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Л.Л, Актив роты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Урок России «Мне о России надо говорить»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12.12.2017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Фотовыставка «Мы дети твои, Россия»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18.01.2018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Историческая игра-викторина «История Великой Отечественной войны 1941 –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1945 гг.»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24.01.2018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Просмотр документальных фильмов о Великой Отечественной войне.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31.01.2018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Классный час «Детство, опалённое войной», посвящённый пионерам-героям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15.02.2018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Актив роты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«Горячие слёзы Афганистана»,посвящённое событиям в Афганистане. Просмотр фильма.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21.02.2018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Л.Л.,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Конкурс плакатов «С 23 февраля!»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17.02. по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21.02.2018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19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Турнир знатоков прав: «Я патриот»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11.03.2018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Викторина «Оружие Победы»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27.03.2018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Выставка рисунков «Я только слышал о войне»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29.03.2018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Исследовательский проект «Люди, достойные подражания».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9.04.2018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Актив роты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Читательская конференция «Без прошлого нет будущего».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25.04.2018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«Оружие Победы» - заочная тематическая экскурсия.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Участие во Всероссийской акции «Георгиевская ленточка», посвященной Победе советского народа в Великой Отечественной войне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Апрель-Май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Конкурс рисунков «Поклонимся великим тем годам», посвященных Дню Победы.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01.05.2018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рота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Урок мужества «Нам не надо забывать!»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06.05.2018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Л.Л, Актив роты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Митинг «Мы этой памяти верны»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09.05.2018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29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Посещение ветерана Великой Отечественной войны, вдов, оказание им шефской помощи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течение года, в праздничные даты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30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районных конкурсах и акциях по нравственно-патриотическому воспитанию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течение года, согласно плану ВР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Федосеев Л.Л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9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33842" cy="6673174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sz="half" idx="4294967295"/>
          </p:nvPr>
        </p:nvSpPr>
        <p:spPr>
          <a:xfrm>
            <a:off x="5257800" y="631825"/>
            <a:ext cx="3886200" cy="5545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C:\Users\Admin\Desktop\Екатеринбур (командиро)\IMAG6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5838"/>
            <a:ext cx="4649821" cy="3239311"/>
          </a:xfrm>
          <a:prstGeom prst="rect">
            <a:avLst/>
          </a:prstGeom>
          <a:noFill/>
        </p:spPr>
      </p:pic>
      <p:pic>
        <p:nvPicPr>
          <p:cNvPr id="2051" name="Picture 3" descr="C:\Users\Admin\Desktop\Екатеринбур (командиро)\IMAG6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014" y="437745"/>
            <a:ext cx="3949430" cy="3307404"/>
          </a:xfrm>
          <a:prstGeom prst="rect">
            <a:avLst/>
          </a:prstGeom>
          <a:noFill/>
        </p:spPr>
      </p:pic>
      <p:pic>
        <p:nvPicPr>
          <p:cNvPr id="2052" name="Picture 4" descr="C:\Users\Admin\Desktop\Екатеринбур (командиро)\IMAG6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67328"/>
            <a:ext cx="4416357" cy="2339024"/>
          </a:xfrm>
          <a:prstGeom prst="rect">
            <a:avLst/>
          </a:prstGeom>
          <a:noFill/>
        </p:spPr>
      </p:pic>
      <p:pic>
        <p:nvPicPr>
          <p:cNvPr id="2053" name="Picture 5" descr="C:\Users\Admin\Desktop\Екатеринбур (командиро)\IMAG6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2739" y="3638145"/>
            <a:ext cx="3998070" cy="25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9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300898"/>
            <a:ext cx="7886700" cy="188536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72B0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solidFill>
                <a:srgbClr val="972B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4294967295"/>
          </p:nvPr>
        </p:nvSpPr>
        <p:spPr>
          <a:xfrm>
            <a:off x="5257800" y="631825"/>
            <a:ext cx="3886200" cy="5545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9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144916"/>
            <a:ext cx="91358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i="1" dirty="0" smtClean="0"/>
              <a:t>“</a:t>
            </a:r>
            <a:br>
              <a:rPr lang="ru-RU" sz="1800" i="1" dirty="0" smtClean="0"/>
            </a:br>
            <a:r>
              <a:rPr lang="ru-RU" sz="1800" i="1" dirty="0" smtClean="0">
                <a:solidFill>
                  <a:srgbClr val="972B01"/>
                </a:solidFill>
              </a:rPr>
              <a:t>Воспитать </a:t>
            </a:r>
            <a:r>
              <a:rPr lang="ru-RU" sz="1800" i="1" dirty="0">
                <a:solidFill>
                  <a:srgbClr val="972B01"/>
                </a:solidFill>
              </a:rPr>
              <a:t>патриота, готового отдать жизнь за Родину,</a:t>
            </a:r>
            <a:r>
              <a:rPr lang="ru-RU" sz="1800" dirty="0">
                <a:solidFill>
                  <a:srgbClr val="972B01"/>
                </a:solidFill>
              </a:rPr>
              <a:t/>
            </a:r>
            <a:br>
              <a:rPr lang="ru-RU" sz="1800" dirty="0">
                <a:solidFill>
                  <a:srgbClr val="972B01"/>
                </a:solidFill>
              </a:rPr>
            </a:br>
            <a:r>
              <a:rPr lang="ru-RU" sz="1800" i="1" dirty="0">
                <a:solidFill>
                  <a:srgbClr val="972B01"/>
                </a:solidFill>
              </a:rPr>
              <a:t> - это значит - наполнить повседневную жизнь подростка</a:t>
            </a:r>
            <a:r>
              <a:rPr lang="ru-RU" sz="1800" dirty="0">
                <a:solidFill>
                  <a:srgbClr val="972B01"/>
                </a:solidFill>
              </a:rPr>
              <a:t/>
            </a:r>
            <a:br>
              <a:rPr lang="ru-RU" sz="1800" dirty="0">
                <a:solidFill>
                  <a:srgbClr val="972B01"/>
                </a:solidFill>
              </a:rPr>
            </a:br>
            <a:r>
              <a:rPr lang="ru-RU" sz="1800" i="1" dirty="0">
                <a:solidFill>
                  <a:srgbClr val="972B01"/>
                </a:solidFill>
              </a:rPr>
              <a:t>благородными чувствами, которые окрашивали бы все, </a:t>
            </a:r>
            <a:r>
              <a:rPr lang="ru-RU" sz="1800" dirty="0">
                <a:solidFill>
                  <a:srgbClr val="972B01"/>
                </a:solidFill>
              </a:rPr>
              <a:t/>
            </a:r>
            <a:br>
              <a:rPr lang="ru-RU" sz="1800" dirty="0">
                <a:solidFill>
                  <a:srgbClr val="972B01"/>
                </a:solidFill>
              </a:rPr>
            </a:br>
            <a:r>
              <a:rPr lang="ru-RU" sz="1800" i="1" dirty="0">
                <a:solidFill>
                  <a:srgbClr val="972B01"/>
                </a:solidFill>
              </a:rPr>
              <a:t>что человек в этом возрасте познает и делает”.</a:t>
            </a:r>
            <a:r>
              <a:rPr lang="ru-RU" sz="1800" dirty="0">
                <a:solidFill>
                  <a:srgbClr val="972B01"/>
                </a:solidFill>
              </a:rPr>
              <a:t/>
            </a:r>
            <a:br>
              <a:rPr lang="ru-RU" sz="1800" dirty="0">
                <a:solidFill>
                  <a:srgbClr val="972B01"/>
                </a:solidFill>
              </a:rPr>
            </a:br>
            <a:r>
              <a:rPr lang="ru-RU" sz="1800" i="1" dirty="0">
                <a:solidFill>
                  <a:srgbClr val="972B01"/>
                </a:solidFill>
              </a:rPr>
              <a:t>В.А. Сухомлинский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4340" y="1762811"/>
            <a:ext cx="3854820" cy="34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1772239"/>
            <a:ext cx="3886200" cy="34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62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30"/>
            <a:ext cx="9135879" cy="6858000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4629150" y="632012"/>
            <a:ext cx="3886200" cy="5544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400" b="1" dirty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условий для формирования личности суворовца как гражданина и </a:t>
            </a:r>
            <a:r>
              <a:rPr lang="ru-RU" sz="2400" dirty="0" smtClean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</a:t>
            </a:r>
            <a:r>
              <a:rPr lang="ru-RU" sz="2400" dirty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учебно-образовательный процесс</a:t>
            </a:r>
            <a:r>
              <a:rPr lang="ru-RU" sz="2400" dirty="0" smtClean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z="2400" b="1" dirty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патриотическое воспитание </a:t>
            </a:r>
            <a:r>
              <a:rPr lang="ru-RU" sz="2400" dirty="0" smtClean="0">
                <a:solidFill>
                  <a:srgbClr val="972B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суворовцев</a:t>
            </a:r>
            <a:endParaRPr lang="ru-RU" sz="2400" dirty="0">
              <a:solidFill>
                <a:srgbClr val="972B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1" y="470646"/>
            <a:ext cx="4030057" cy="485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9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40342"/>
            <a:ext cx="91358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9047" y="518474"/>
            <a:ext cx="8107052" cy="1263191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B94900"/>
                </a:solidFill>
                <a:latin typeface="Arial" pitchFamily="34" charset="0"/>
                <a:cs typeface="Arial" pitchFamily="34" charset="0"/>
              </a:rPr>
              <a:t>Главным направлением  патриотического воспитания является воспитание нашей историей,  воспитание на воинских ритуалах и традициях, на жизни и службе великого полководца А.В. Суворова, на подвигах, героизме и романтике службы в РВСН.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Картинки по запросу картинки офицеры и суворов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61" y="1762811"/>
            <a:ext cx="4448578" cy="301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и офицеры и суворовц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" y="4562573"/>
            <a:ext cx="3959258" cy="2295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и суворовцы пермского суворовского училища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0" y="1772239"/>
            <a:ext cx="3842443" cy="2792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картинки суворовцы пермского суворовского училищ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07" y="4727542"/>
            <a:ext cx="4314534" cy="2130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и суворовцы пермского суворовского училищ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25" y="3286904"/>
            <a:ext cx="2756647" cy="2349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15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30"/>
            <a:ext cx="91358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99621"/>
            <a:ext cx="7886700" cy="6299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972B01"/>
                </a:solidFill>
              </a:rPr>
              <a:t>Патриотизм, как я его понимаю</a:t>
            </a:r>
            <a:br>
              <a:rPr lang="ru-RU" sz="3600" dirty="0" smtClean="0">
                <a:solidFill>
                  <a:srgbClr val="972B01"/>
                </a:solidFill>
              </a:rPr>
            </a:br>
            <a:r>
              <a:rPr lang="ru-RU" sz="3600" dirty="0" smtClean="0">
                <a:solidFill>
                  <a:srgbClr val="972B01"/>
                </a:solidFill>
              </a:rPr>
              <a:t>(</a:t>
            </a:r>
            <a:r>
              <a:rPr lang="ru-RU" sz="2000" dirty="0" smtClean="0">
                <a:solidFill>
                  <a:srgbClr val="972B01"/>
                </a:solidFill>
              </a:rPr>
              <a:t>уровень </a:t>
            </a:r>
            <a:r>
              <a:rPr lang="ru-RU" sz="2000" dirty="0" err="1" smtClean="0">
                <a:solidFill>
                  <a:srgbClr val="972B01"/>
                </a:solidFill>
              </a:rPr>
              <a:t>сформированности</a:t>
            </a:r>
            <a:r>
              <a:rPr lang="ru-RU" sz="2000" dirty="0" smtClean="0">
                <a:solidFill>
                  <a:srgbClr val="972B01"/>
                </a:solidFill>
              </a:rPr>
              <a:t> патриотизма суворовцев)</a:t>
            </a:r>
            <a:endParaRPr lang="ru-RU" sz="2000" dirty="0">
              <a:solidFill>
                <a:srgbClr val="972B01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1"/>
          </p:nvPr>
        </p:nvSpPr>
        <p:spPr>
          <a:xfrm>
            <a:off x="628650" y="1116106"/>
            <a:ext cx="3886200" cy="41013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972B01"/>
                </a:solidFill>
              </a:rPr>
              <a:t>любовь </a:t>
            </a:r>
            <a:r>
              <a:rPr lang="ru-RU" dirty="0">
                <a:solidFill>
                  <a:srgbClr val="972B01"/>
                </a:solidFill>
              </a:rPr>
              <a:t>к </a:t>
            </a:r>
            <a:r>
              <a:rPr lang="ru-RU" dirty="0" smtClean="0">
                <a:solidFill>
                  <a:srgbClr val="972B01"/>
                </a:solidFill>
              </a:rPr>
              <a:t>Родине</a:t>
            </a:r>
            <a:endParaRPr lang="ru-RU" dirty="0">
              <a:solidFill>
                <a:srgbClr val="972B01"/>
              </a:solidFill>
            </a:endParaRPr>
          </a:p>
          <a:p>
            <a:r>
              <a:rPr lang="ru-RU" dirty="0" smtClean="0">
                <a:solidFill>
                  <a:srgbClr val="972B01"/>
                </a:solidFill>
              </a:rPr>
              <a:t> </a:t>
            </a:r>
            <a:r>
              <a:rPr lang="ru-RU" dirty="0">
                <a:solidFill>
                  <a:srgbClr val="972B01"/>
                </a:solidFill>
              </a:rPr>
              <a:t>осознание трудностей, недостатков в </a:t>
            </a:r>
            <a:r>
              <a:rPr lang="ru-RU" dirty="0" smtClean="0">
                <a:solidFill>
                  <a:srgbClr val="972B01"/>
                </a:solidFill>
              </a:rPr>
              <a:t>обществе</a:t>
            </a:r>
            <a:endParaRPr lang="ru-RU" dirty="0">
              <a:solidFill>
                <a:srgbClr val="972B01"/>
              </a:solidFill>
            </a:endParaRPr>
          </a:p>
          <a:p>
            <a:r>
              <a:rPr lang="ru-RU" dirty="0" smtClean="0">
                <a:solidFill>
                  <a:srgbClr val="972B01"/>
                </a:solidFill>
              </a:rPr>
              <a:t> </a:t>
            </a:r>
            <a:r>
              <a:rPr lang="ru-RU" dirty="0">
                <a:solidFill>
                  <a:srgbClr val="972B01"/>
                </a:solidFill>
              </a:rPr>
              <a:t>готовность к </a:t>
            </a:r>
            <a:r>
              <a:rPr lang="ru-RU" dirty="0" smtClean="0">
                <a:solidFill>
                  <a:srgbClr val="972B01"/>
                </a:solidFill>
              </a:rPr>
              <a:t>самоотдаче</a:t>
            </a:r>
            <a:endParaRPr lang="ru-RU" dirty="0">
              <a:solidFill>
                <a:srgbClr val="972B01"/>
              </a:solidFill>
            </a:endParaRPr>
          </a:p>
          <a:p>
            <a:r>
              <a:rPr lang="ru-RU" dirty="0" smtClean="0">
                <a:solidFill>
                  <a:srgbClr val="972B01"/>
                </a:solidFill>
              </a:rPr>
              <a:t> </a:t>
            </a:r>
            <a:r>
              <a:rPr lang="ru-RU" dirty="0">
                <a:solidFill>
                  <a:srgbClr val="972B01"/>
                </a:solidFill>
              </a:rPr>
              <a:t>патриотизм как источник трудовых и ратных </a:t>
            </a:r>
            <a:r>
              <a:rPr lang="ru-RU" dirty="0" smtClean="0">
                <a:solidFill>
                  <a:srgbClr val="972B01"/>
                </a:solidFill>
              </a:rPr>
              <a:t>подвигов</a:t>
            </a:r>
            <a:endParaRPr lang="ru-RU" dirty="0">
              <a:solidFill>
                <a:srgbClr val="972B01"/>
              </a:solidFill>
            </a:endParaRPr>
          </a:p>
          <a:p>
            <a:r>
              <a:rPr lang="ru-RU" dirty="0" smtClean="0">
                <a:solidFill>
                  <a:srgbClr val="972B01"/>
                </a:solidFill>
              </a:rPr>
              <a:t> </a:t>
            </a:r>
            <a:r>
              <a:rPr lang="ru-RU" dirty="0">
                <a:solidFill>
                  <a:srgbClr val="972B01"/>
                </a:solidFill>
              </a:rPr>
              <a:t>чувство национальной </a:t>
            </a:r>
            <a:r>
              <a:rPr lang="ru-RU" dirty="0" smtClean="0">
                <a:solidFill>
                  <a:srgbClr val="972B01"/>
                </a:solidFill>
              </a:rPr>
              <a:t>гордости</a:t>
            </a:r>
            <a:endParaRPr lang="ru-RU" dirty="0">
              <a:solidFill>
                <a:srgbClr val="972B01"/>
              </a:solidFill>
            </a:endParaRPr>
          </a:p>
          <a:p>
            <a:r>
              <a:rPr lang="ru-RU" dirty="0" smtClean="0">
                <a:solidFill>
                  <a:srgbClr val="972B01"/>
                </a:solidFill>
              </a:rPr>
              <a:t> </a:t>
            </a:r>
            <a:r>
              <a:rPr lang="ru-RU" dirty="0">
                <a:solidFill>
                  <a:srgbClr val="972B01"/>
                </a:solidFill>
              </a:rPr>
              <a:t>отсутствие национализма  и </a:t>
            </a:r>
            <a:r>
              <a:rPr lang="ru-RU" dirty="0" smtClean="0">
                <a:solidFill>
                  <a:srgbClr val="972B01"/>
                </a:solidFill>
              </a:rPr>
              <a:t>космополитизма</a:t>
            </a:r>
            <a:endParaRPr lang="ru-RU" dirty="0">
              <a:solidFill>
                <a:srgbClr val="972B01"/>
              </a:solidFill>
            </a:endParaRPr>
          </a:p>
          <a:p>
            <a:r>
              <a:rPr lang="ru-RU" dirty="0" smtClean="0">
                <a:solidFill>
                  <a:srgbClr val="972B01"/>
                </a:solidFill>
              </a:rPr>
              <a:t> </a:t>
            </a:r>
            <a:r>
              <a:rPr lang="ru-RU" dirty="0">
                <a:solidFill>
                  <a:srgbClr val="972B01"/>
                </a:solidFill>
              </a:rPr>
              <a:t>интернациональный характер  </a:t>
            </a:r>
            <a:r>
              <a:rPr lang="ru-RU" dirty="0" smtClean="0">
                <a:solidFill>
                  <a:srgbClr val="972B01"/>
                </a:solidFill>
              </a:rPr>
              <a:t>патриотизма</a:t>
            </a:r>
            <a:endParaRPr lang="ru-RU" dirty="0">
              <a:solidFill>
                <a:srgbClr val="972B01"/>
              </a:solidFill>
            </a:endParaRP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647901978"/>
              </p:ext>
            </p:extLst>
          </p:nvPr>
        </p:nvGraphicFramePr>
        <p:xfrm>
          <a:off x="4433468" y="1178501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615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30"/>
            <a:ext cx="9135879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72B01"/>
                </a:solidFill>
              </a:rPr>
              <a:t>Гражданственность и патриотизм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86200" cy="37517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92300F"/>
                </a:solidFill>
                <a:latin typeface="Arial" pitchFamily="34" charset="0"/>
                <a:cs typeface="Arial" pitchFamily="34" charset="0"/>
              </a:rPr>
              <a:t>Большинство воспитанников поступает учиться в суворовское училище осознанно, и готово в будущем стать офицерами,  в число приоритетных ценностей суворовца входит патриотизм, однако у некоторых воспитанников это чувство развито неустойчиво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59764123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786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18" y="-666501"/>
            <a:ext cx="9135879" cy="75245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21024"/>
            <a:ext cx="7886700" cy="8471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72B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патриотической </a:t>
            </a:r>
            <a:r>
              <a:rPr lang="ru-RU" dirty="0">
                <a:solidFill>
                  <a:srgbClr val="972B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9624717"/>
              </p:ext>
            </p:extLst>
          </p:nvPr>
        </p:nvGraphicFramePr>
        <p:xfrm>
          <a:off x="201705" y="1776320"/>
          <a:ext cx="8243047" cy="352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39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" y="1258"/>
            <a:ext cx="91358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911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72B01"/>
                </a:solidFill>
              </a:rPr>
              <a:t>Н</a:t>
            </a:r>
            <a:r>
              <a:rPr lang="ru-RU" sz="3600" dirty="0" smtClean="0">
                <a:solidFill>
                  <a:srgbClr val="972B01"/>
                </a:solidFill>
              </a:rPr>
              <a:t>аправления </a:t>
            </a:r>
            <a:r>
              <a:rPr lang="ru-RU" sz="3600" dirty="0">
                <a:solidFill>
                  <a:srgbClr val="972B01"/>
                </a:solidFill>
              </a:rPr>
              <a:t>в работе воспитателя</a:t>
            </a: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356151" y="117850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81878" y="1385740"/>
            <a:ext cx="2160105" cy="21116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- пропаганда </a:t>
            </a:r>
            <a:r>
              <a:rPr lang="ru-RU" dirty="0"/>
              <a:t>и привитие любви и уважения к Государственным символам России, Вооруженных сил, Ракетных войск; </a:t>
            </a:r>
          </a:p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81879" y="3690730"/>
            <a:ext cx="3299792" cy="1527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встречи </a:t>
            </a:r>
            <a:r>
              <a:rPr lang="ru-RU" dirty="0"/>
              <a:t>с ветеранами-ракетчиками, с ветеранами боевых действий, военной службы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19059" y="1385740"/>
            <a:ext cx="2292628" cy="2130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оформление </a:t>
            </a:r>
            <a:r>
              <a:rPr lang="ru-RU" dirty="0"/>
              <a:t>в суворовской роте уголков Суворовской Славы, государственных символов, наград, 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082748" y="1395167"/>
            <a:ext cx="2160103" cy="2130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проведение </a:t>
            </a:r>
            <a:r>
              <a:rPr lang="ru-RU" dirty="0"/>
              <a:t>«Дней воинской славы», </a:t>
            </a:r>
            <a:r>
              <a:rPr lang="ru-RU" dirty="0" smtClean="0"/>
              <a:t>лекториев, суворовских чтений, календарей знаменательных дат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62329" y="3690730"/>
            <a:ext cx="3180521" cy="1527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подготовка </a:t>
            </a:r>
            <a:r>
              <a:rPr lang="ru-RU" dirty="0"/>
              <a:t>и проведение циклов мероприятий по изучению истории Отечества, субъектов РФ</a:t>
            </a:r>
          </a:p>
        </p:txBody>
      </p:sp>
    </p:spTree>
    <p:extLst>
      <p:ext uri="{BB962C8B-B14F-4D97-AF65-F5344CB8AC3E}">
        <p14:creationId xmlns="" xmlns:p14="http://schemas.microsoft.com/office/powerpoint/2010/main" val="21063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6" y="-53009"/>
            <a:ext cx="9135879" cy="6858000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71461" y="2169807"/>
            <a:ext cx="1908313" cy="1547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воспитания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364973" y="4127131"/>
            <a:ext cx="189505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ематический вечер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710609" y="4189281"/>
            <a:ext cx="16035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диспут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963478" y="3966510"/>
            <a:ext cx="17890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68278" y="2568632"/>
            <a:ext cx="19878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стный журнал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980660" y="2628493"/>
            <a:ext cx="1906283" cy="989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80660" y="1288200"/>
            <a:ext cx="19480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стреча с ветеранами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498573" y="830999"/>
            <a:ext cx="167896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963478" y="1288199"/>
            <a:ext cx="17890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доклад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996071" y="1934817"/>
            <a:ext cx="967407" cy="49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41234" y="3426359"/>
            <a:ext cx="742122" cy="700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4"/>
          </p:cNvCxnSpPr>
          <p:nvPr/>
        </p:nvCxnSpPr>
        <p:spPr>
          <a:xfrm flipH="1">
            <a:off x="4525616" y="3717573"/>
            <a:ext cx="2" cy="376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519530" y="2919354"/>
            <a:ext cx="576470" cy="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505738" y="1745401"/>
            <a:ext cx="0" cy="42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928729" y="1957604"/>
            <a:ext cx="1119809" cy="468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928729" y="3025832"/>
            <a:ext cx="861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034748" y="3432962"/>
            <a:ext cx="954157" cy="661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Words>771</Words>
  <Application>Microsoft Office PowerPoint</Application>
  <PresentationFormat>Экран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“ Воспитать патриота, готового отдать жизнь за Родину,  - это значит - наполнить повседневную жизнь подростка благородными чувствами, которые окрашивали бы все,  что человек в этом возрасте познает и делает”. В.А. Сухомлинский </vt:lpstr>
      <vt:lpstr>Слайд 3</vt:lpstr>
      <vt:lpstr> Главным направлением  патриотического воспитания является воспитание нашей историей,  воспитание на воинских ритуалах и традициях, на жизни и службе великого полководца А.В. Суворова, на подвигах, героизме и романтике службы в РВСН. </vt:lpstr>
      <vt:lpstr>Патриотизм, как я его понимаю (уровень сформированности патриотизма суворовцев)</vt:lpstr>
      <vt:lpstr>Гражданственность и патриотизм</vt:lpstr>
      <vt:lpstr>Мероприятия патриотической направленности</vt:lpstr>
      <vt:lpstr>Направления в работе воспитателя</vt:lpstr>
      <vt:lpstr>Слайд 9</vt:lpstr>
      <vt:lpstr>Слайд 10</vt:lpstr>
      <vt:lpstr>Слайд 11</vt:lpstr>
      <vt:lpstr>  ПЛАН КТД по патриотическому воспитанию суворовцев 4 роты воспитателя  Федосеева Л.Л. </vt:lpstr>
      <vt:lpstr>Слайд 13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79</cp:revision>
  <dcterms:created xsi:type="dcterms:W3CDTF">2013-11-19T05:52:05Z</dcterms:created>
  <dcterms:modified xsi:type="dcterms:W3CDTF">2018-04-09T16:49:21Z</dcterms:modified>
</cp:coreProperties>
</file>