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308" r:id="rId1"/>
  </p:sldMasterIdLst>
  <p:notesMasterIdLst>
    <p:notesMasterId r:id="rId29"/>
  </p:notesMasterIdLst>
  <p:handoutMasterIdLst>
    <p:handoutMasterId r:id="rId30"/>
  </p:handoutMasterIdLst>
  <p:sldIdLst>
    <p:sldId id="327" r:id="rId2"/>
    <p:sldId id="262" r:id="rId3"/>
    <p:sldId id="300" r:id="rId4"/>
    <p:sldId id="324" r:id="rId5"/>
    <p:sldId id="302" r:id="rId6"/>
    <p:sldId id="325" r:id="rId7"/>
    <p:sldId id="303" r:id="rId8"/>
    <p:sldId id="304" r:id="rId9"/>
    <p:sldId id="263" r:id="rId10"/>
    <p:sldId id="264" r:id="rId11"/>
    <p:sldId id="326" r:id="rId12"/>
    <p:sldId id="291" r:id="rId13"/>
    <p:sldId id="295" r:id="rId14"/>
    <p:sldId id="281" r:id="rId15"/>
    <p:sldId id="301" r:id="rId16"/>
    <p:sldId id="306" r:id="rId17"/>
    <p:sldId id="308" r:id="rId18"/>
    <p:sldId id="314" r:id="rId19"/>
    <p:sldId id="315" r:id="rId20"/>
    <p:sldId id="307" r:id="rId21"/>
    <p:sldId id="316" r:id="rId22"/>
    <p:sldId id="319" r:id="rId23"/>
    <p:sldId id="321" r:id="rId24"/>
    <p:sldId id="322" r:id="rId25"/>
    <p:sldId id="323" r:id="rId26"/>
    <p:sldId id="328" r:id="rId27"/>
    <p:sldId id="329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4260F8"/>
    <a:srgbClr val="552579"/>
    <a:srgbClr val="9E5E00"/>
    <a:srgbClr val="C07200"/>
    <a:srgbClr val="00CC00"/>
    <a:srgbClr val="FFCC00"/>
    <a:srgbClr val="72AF2F"/>
    <a:srgbClr val="EE8E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572" autoAdjust="0"/>
  </p:normalViewPr>
  <p:slideViewPr>
    <p:cSldViewPr>
      <p:cViewPr>
        <p:scale>
          <a:sx n="107" d="100"/>
          <a:sy n="107" d="100"/>
        </p:scale>
        <p:origin x="-84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07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365800B-CBE3-4B98-8609-6DE1006040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438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0010181-9879-42AE-91D7-437BF047DBDF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3A7EE32-DB41-41A2-AE78-F42A609446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8114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59C3753-AFF5-4059-989D-427DB91181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0717A33-8670-43E8-B260-4FE0DB009D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70E2DCF5-DC1A-4778-BEB9-00E62FF6D3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152E8-B76E-44D3-9247-C6A6F8F9D8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 advClick="0" advTm="10000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833C1A7-4ECE-4BB8-B40D-07BF47B54E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7826BF8F-D43A-45C0-9E9F-7E5451D23F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523D7E1-2FEE-432A-8D16-77AAA5B751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9F8C290-859C-416E-BA7B-838DA75592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D1CE64F-E584-406D-B20F-92D4470939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1E25AA8-6B29-475F-9BD7-ED702AA34E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0F17885-B05E-4A24-A685-3006858912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85287BC-CA13-46B2-90C4-86E27DBE31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A03F281A-FB86-4886-96D9-A8D0DFDB27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09" r:id="rId1"/>
    <p:sldLayoutId id="2147485310" r:id="rId2"/>
    <p:sldLayoutId id="2147485311" r:id="rId3"/>
    <p:sldLayoutId id="2147485312" r:id="rId4"/>
    <p:sldLayoutId id="2147485313" r:id="rId5"/>
    <p:sldLayoutId id="2147485314" r:id="rId6"/>
    <p:sldLayoutId id="2147485315" r:id="rId7"/>
    <p:sldLayoutId id="2147485316" r:id="rId8"/>
    <p:sldLayoutId id="2147485317" r:id="rId9"/>
    <p:sldLayoutId id="2147485318" r:id="rId10"/>
    <p:sldLayoutId id="2147485319" r:id="rId11"/>
    <p:sldLayoutId id="2147485320" r:id="rId12"/>
  </p:sldLayoutIdLst>
  <p:transition spd="slow">
    <p:wheel spokes="8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gif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3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jpeg"/><Relationship Id="rId11" Type="http://schemas.openxmlformats.org/officeDocument/2006/relationships/image" Target="../media/image51.jpe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gif"/><Relationship Id="rId3" Type="http://schemas.openxmlformats.org/officeDocument/2006/relationships/image" Target="../media/image53.gif"/><Relationship Id="rId7" Type="http://schemas.openxmlformats.org/officeDocument/2006/relationships/image" Target="../media/image57.gif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11" Type="http://schemas.openxmlformats.org/officeDocument/2006/relationships/image" Target="../media/image68.jpeg"/><Relationship Id="rId5" Type="http://schemas.openxmlformats.org/officeDocument/2006/relationships/image" Target="../media/image62.jpeg"/><Relationship Id="rId10" Type="http://schemas.openxmlformats.org/officeDocument/2006/relationships/image" Target="../media/image67.jpeg"/><Relationship Id="rId4" Type="http://schemas.openxmlformats.org/officeDocument/2006/relationships/image" Target="../media/image61.jpeg"/><Relationship Id="rId9" Type="http://schemas.openxmlformats.org/officeDocument/2006/relationships/image" Target="../media/image6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6851104" cy="804704"/>
          </a:xfrm>
        </p:spPr>
        <p:txBody>
          <a:bodyPr>
            <a:normAutofit/>
          </a:bodyPr>
          <a:lstStyle/>
          <a:p>
            <a:pPr algn="ctr"/>
            <a:r>
              <a:rPr lang="ru-RU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ГБПОУ </a:t>
            </a:r>
            <a:r>
              <a:rPr lang="ru-RU" sz="18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Южно</a:t>
            </a:r>
            <a:r>
              <a:rPr lang="ru-RU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Уральский Государственный колледж</a:t>
            </a:r>
            <a:endParaRPr lang="ru-RU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 algn="r">
              <a:buNone/>
            </a:pPr>
            <a:endParaRPr lang="ru-RU" sz="2000" dirty="0" smtClean="0"/>
          </a:p>
          <a:p>
            <a:pPr marL="0" indent="0" algn="r">
              <a:buNone/>
            </a:pPr>
            <a:endParaRPr lang="ru-RU" sz="2000" dirty="0" smtClean="0"/>
          </a:p>
          <a:p>
            <a:pPr marL="0" indent="0" algn="ctr">
              <a:buNone/>
            </a:pPr>
            <a:r>
              <a:rPr lang="ru-RU" sz="4400" dirty="0" smtClean="0"/>
              <a:t>Презентация на тему:</a:t>
            </a:r>
          </a:p>
          <a:p>
            <a:pPr marL="0" indent="0" algn="ctr">
              <a:buNone/>
            </a:pPr>
            <a:r>
              <a:rPr lang="ru-RU" sz="4400" dirty="0" smtClean="0"/>
              <a:t>Геометрические построения. Деление окружности на равные части.</a:t>
            </a:r>
            <a:endParaRPr lang="ru-RU" sz="4400" dirty="0"/>
          </a:p>
          <a:p>
            <a:pPr marL="0" indent="0" algn="r">
              <a:buNone/>
            </a:pPr>
            <a:endParaRPr lang="ru-RU" sz="2000" dirty="0" smtClean="0"/>
          </a:p>
          <a:p>
            <a:pPr marL="0" indent="0" algn="r">
              <a:buNone/>
            </a:pPr>
            <a:endParaRPr lang="ru-RU" sz="2000" dirty="0" smtClean="0"/>
          </a:p>
          <a:p>
            <a:pPr marL="0" indent="0" algn="r">
              <a:buNone/>
            </a:pPr>
            <a:endParaRPr lang="ru-RU" sz="2000" dirty="0"/>
          </a:p>
          <a:p>
            <a:pPr marL="0" indent="0" algn="r">
              <a:buNone/>
            </a:pPr>
            <a:endParaRPr lang="ru-RU" sz="2000" dirty="0"/>
          </a:p>
          <a:p>
            <a:pPr marL="0" indent="0" algn="r">
              <a:buNone/>
            </a:pPr>
            <a:endParaRPr lang="ru-RU" sz="2900" dirty="0" smtClean="0"/>
          </a:p>
          <a:p>
            <a:pPr marL="0" indent="0" algn="r">
              <a:buNone/>
            </a:pPr>
            <a:r>
              <a:rPr lang="ru-RU" sz="2900" dirty="0" smtClean="0"/>
              <a:t>Автор:</a:t>
            </a:r>
          </a:p>
          <a:p>
            <a:pPr marL="0" indent="0" algn="r">
              <a:buNone/>
            </a:pPr>
            <a:r>
              <a:rPr lang="ru-RU" sz="2900" dirty="0" smtClean="0"/>
              <a:t>                                                    Преподаватель дисциплины «Перспектива»                    Бобровникова </a:t>
            </a:r>
            <a:r>
              <a:rPr lang="ru-RU" sz="2900" dirty="0"/>
              <a:t>Татьяна </a:t>
            </a:r>
            <a:r>
              <a:rPr lang="ru-RU" sz="2900" dirty="0" smtClean="0"/>
              <a:t>Анатольевна</a:t>
            </a:r>
          </a:p>
          <a:p>
            <a:pPr marL="0" indent="0" algn="r">
              <a:buNone/>
            </a:pPr>
            <a:endParaRPr lang="ru-RU" sz="2000" dirty="0"/>
          </a:p>
          <a:p>
            <a:pPr marL="0" indent="0" algn="r">
              <a:buNone/>
            </a:pPr>
            <a:endParaRPr lang="ru-RU" sz="2000" dirty="0" smtClean="0"/>
          </a:p>
          <a:p>
            <a:pPr marL="0" indent="0" algn="r">
              <a:buNone/>
            </a:pPr>
            <a:endParaRPr lang="ru-RU" sz="2000" dirty="0"/>
          </a:p>
          <a:p>
            <a:pPr marL="0" indent="0" algn="r">
              <a:buNone/>
            </a:pPr>
            <a:endParaRPr lang="ru-RU" sz="2000" dirty="0" smtClean="0"/>
          </a:p>
          <a:p>
            <a:pPr marL="0" indent="0" algn="r">
              <a:buNone/>
            </a:pPr>
            <a:endParaRPr lang="ru-RU" sz="2000" dirty="0"/>
          </a:p>
          <a:p>
            <a:pPr marL="0" indent="0" algn="r">
              <a:buNone/>
            </a:pPr>
            <a:endParaRPr lang="ru-RU" sz="2000" dirty="0" smtClean="0"/>
          </a:p>
          <a:p>
            <a:pPr marL="0" indent="0" algn="r">
              <a:buNone/>
            </a:pPr>
            <a:endParaRPr lang="ru-RU" sz="3400" dirty="0"/>
          </a:p>
          <a:p>
            <a:pPr marL="0" indent="0" algn="ctr">
              <a:buNone/>
            </a:pPr>
            <a:r>
              <a:rPr lang="ru-RU" sz="3400" dirty="0" smtClean="0"/>
              <a:t>Челябинская область, </a:t>
            </a:r>
            <a:r>
              <a:rPr lang="ru-RU" sz="3400" dirty="0" err="1" smtClean="0"/>
              <a:t>г.Челябинск</a:t>
            </a:r>
            <a:r>
              <a:rPr lang="ru-RU" sz="3400" dirty="0" smtClean="0"/>
              <a:t>, 2018г .</a:t>
            </a:r>
            <a:endParaRPr lang="ru-RU" sz="3400" dirty="0"/>
          </a:p>
        </p:txBody>
      </p:sp>
      <p:pic>
        <p:nvPicPr>
          <p:cNvPr id="4" name="Picture 2" descr="D:\Новая папка\Мои рисунки\pic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212976"/>
            <a:ext cx="3384376" cy="2488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198922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flip="none" rotWithShape="1">
          <a:gsLst>
            <a:gs pos="0">
              <a:srgbClr val="FFD03B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714480" y="357166"/>
            <a:ext cx="6072230" cy="100013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dirty="0" smtClean="0">
                <a:solidFill>
                  <a:srgbClr val="9E5E00"/>
                </a:solidFill>
                <a:latin typeface="Georgia" pitchFamily="18" charset="0"/>
              </a:rPr>
              <a:t>«</a:t>
            </a:r>
            <a:r>
              <a:rPr lang="ru-RU" sz="2800" b="1" i="1" dirty="0" smtClean="0">
                <a:solidFill>
                  <a:srgbClr val="9E5E00"/>
                </a:solidFill>
                <a:latin typeface="Georgia" pitchFamily="18" charset="0"/>
              </a:rPr>
              <a:t>Правильные многоугольники в природе»</a:t>
            </a:r>
            <a:endParaRPr lang="ru-RU" sz="2800" i="1" dirty="0" smtClean="0">
              <a:solidFill>
                <a:srgbClr val="9E5E00"/>
              </a:solidFill>
              <a:latin typeface="Georgia" pitchFamily="18" charset="0"/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31900" y="1981200"/>
            <a:ext cx="24892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000240"/>
            <a:ext cx="1727195" cy="1223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2000241"/>
            <a:ext cx="142876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 l="17255" r="13726" b="12575"/>
          <a:stretch>
            <a:fillRect/>
          </a:stretch>
        </p:blipFill>
        <p:spPr bwMode="auto">
          <a:xfrm>
            <a:off x="6357950" y="3214686"/>
            <a:ext cx="142876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11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pic>
        <p:nvPicPr>
          <p:cNvPr id="1067" name="Picture 43" descr="064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214290"/>
            <a:ext cx="1357322" cy="1400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8" name="Picture 44" descr="065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72396" y="214290"/>
            <a:ext cx="1378035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3438" y="3212976"/>
            <a:ext cx="1714512" cy="114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42976" y="4159594"/>
            <a:ext cx="2357454" cy="1782825"/>
          </a:xfrm>
          <a:prstGeom prst="rect">
            <a:avLst/>
          </a:prstGeom>
          <a:noFill/>
          <a:ln w="19050">
            <a:solidFill>
              <a:srgbClr val="9E5E00"/>
            </a:solidFill>
            <a:miter lim="800000"/>
            <a:headEnd/>
            <a:tailEnd/>
          </a:ln>
          <a:effectLst/>
        </p:spPr>
      </p:pic>
      <p:pic>
        <p:nvPicPr>
          <p:cNvPr id="4098" name="Picture 2" descr="C:\Documents and Settings\Альфия\Рабочий стол\деление окр на части\пчела.jpg"/>
          <p:cNvPicPr>
            <a:picLocks noChangeAspect="1" noChangeArrowheads="1"/>
          </p:cNvPicPr>
          <p:nvPr/>
        </p:nvPicPr>
        <p:blipFill>
          <a:blip r:embed="rId10" cstate="print"/>
          <a:srcRect t="12961" r="7143"/>
          <a:stretch>
            <a:fillRect/>
          </a:stretch>
        </p:blipFill>
        <p:spPr bwMode="auto">
          <a:xfrm rot="19219706">
            <a:off x="2161244" y="4790654"/>
            <a:ext cx="854496" cy="8828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C:\Documents and Settings\Альфия\Рабочий стол\деление окр на части\апельсин -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05120" y="5051006"/>
            <a:ext cx="1714512" cy="15191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2" descr="C:\Documents and Settings\Альфия\Рабочий стол\деление окр на части\апельсин -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12160" y="5051006"/>
            <a:ext cx="1714512" cy="15191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835696" y="-21464"/>
            <a:ext cx="5338936" cy="1315616"/>
          </a:xfrm>
        </p:spPr>
        <p:txBody>
          <a:bodyPr/>
          <a:lstStyle/>
          <a:p>
            <a:r>
              <a:rPr lang="ru-RU" dirty="0" smtClean="0"/>
              <a:t>Архитектура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5482952" cy="4400128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Деление окружности на равные части широко применяли и в строительстве. Одним из примеров может служить величественный памятник готической архитектуры Собор Парижской Богоматери (130м длину, 108 - в ширину), который находится в Париже на острове Сите. Фасад Собора украшает удивительной красоты витраж 18 века. Этот витраж называется в архитектуре - “Роза”, он представляет собой круглое окно с радиально расходящимися линиями переплета. В переплетах “розы” тема фигурных спиц колеса воплощается в своеобразный каменный узор. Диаметр “розы” Собора Парижской Богоматери - 12м 90см.</a:t>
            </a:r>
          </a:p>
        </p:txBody>
      </p:sp>
    </p:spTree>
    <p:extLst>
      <p:ext uri="{BB962C8B-B14F-4D97-AF65-F5344CB8AC3E}">
        <p14:creationId xmlns:p14="http://schemas.microsoft.com/office/powerpoint/2010/main" val="4263478171"/>
      </p:ext>
    </p:extLst>
  </p:cSld>
  <p:clrMapOvr>
    <a:masterClrMapping/>
  </p:clrMapOvr>
  <p:transition spd="slow" advClick="0" advTm="10000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20025" r="9936"/>
          <a:stretch>
            <a:fillRect/>
          </a:stretch>
        </p:blipFill>
        <p:spPr bwMode="auto">
          <a:xfrm rot="20649079">
            <a:off x="745053" y="2124445"/>
            <a:ext cx="1801840" cy="204516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54213">
            <a:off x="4669129" y="2004849"/>
            <a:ext cx="3177803" cy="3177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2" name="Picture 8"/>
          <p:cNvPicPr>
            <a:picLocks noChangeAspect="1" noChangeArrowheads="1"/>
          </p:cNvPicPr>
          <p:nvPr/>
        </p:nvPicPr>
        <p:blipFill>
          <a:blip r:embed="rId4" cstate="print"/>
          <a:srcRect t="4427"/>
          <a:stretch>
            <a:fillRect/>
          </a:stretch>
        </p:blipFill>
        <p:spPr bwMode="auto">
          <a:xfrm>
            <a:off x="179388" y="188913"/>
            <a:ext cx="133350" cy="4078287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</p:pic>
      <p:pic>
        <p:nvPicPr>
          <p:cNvPr id="35843" name="Picture 9"/>
          <p:cNvPicPr>
            <a:picLocks noChangeAspect="1" noChangeArrowheads="1"/>
          </p:cNvPicPr>
          <p:nvPr/>
        </p:nvPicPr>
        <p:blipFill>
          <a:blip r:embed="rId4" cstate="print"/>
          <a:srcRect t="40495"/>
          <a:stretch>
            <a:fillRect/>
          </a:stretch>
        </p:blipFill>
        <p:spPr bwMode="auto">
          <a:xfrm>
            <a:off x="179388" y="4221163"/>
            <a:ext cx="133350" cy="2538412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</p:pic>
      <p:pic>
        <p:nvPicPr>
          <p:cNvPr id="35844" name="Picture 11" descr="D:\Новая папка\фото\декада 2007 вв\PICT01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3125" y="-4143375"/>
            <a:ext cx="24384000" cy="18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 cstate="print"/>
          <a:stretch>
            <a:fillRect/>
          </a:stretch>
        </p:blipFill>
        <p:spPr bwMode="auto">
          <a:xfrm>
            <a:off x="693736" y="1340768"/>
            <a:ext cx="3648137" cy="4332163"/>
          </a:xfrm>
          <a:prstGeom prst="rect">
            <a:avLst/>
          </a:prstGeom>
          <a:ln w="25400">
            <a:solidFill>
              <a:srgbClr val="92D050"/>
            </a:solidFill>
            <a:prstDash val="sysDot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42" descr="lini9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7224" y="357166"/>
            <a:ext cx="35337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2" descr="lini9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14" y="357166"/>
            <a:ext cx="35337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Box 42"/>
          <p:cNvSpPr txBox="1"/>
          <p:nvPr/>
        </p:nvSpPr>
        <p:spPr>
          <a:xfrm>
            <a:off x="898805" y="5949280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Собор Парижской Богоматери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 rot="20621067">
            <a:off x="1012328" y="4168678"/>
            <a:ext cx="1754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Витраж « Роза»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3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льфия\Рабочий стол\черчение2\кул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4000504"/>
            <a:ext cx="1721829" cy="1397009"/>
          </a:xfrm>
          <a:prstGeom prst="ellipse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 l="5660" t="3684" r="3774" b="4212"/>
          <a:stretch>
            <a:fillRect/>
          </a:stretch>
        </p:blipFill>
        <p:spPr bwMode="auto">
          <a:xfrm>
            <a:off x="1428728" y="1285860"/>
            <a:ext cx="171451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 l="8851" t="7180" r="3267" b="6171"/>
          <a:stretch>
            <a:fillRect/>
          </a:stretch>
        </p:blipFill>
        <p:spPr bwMode="auto">
          <a:xfrm>
            <a:off x="2643174" y="2428868"/>
            <a:ext cx="157163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4643446"/>
            <a:ext cx="1634258" cy="156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785794"/>
            <a:ext cx="1670564" cy="2192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72396" y="3857628"/>
            <a:ext cx="1285884" cy="1285884"/>
          </a:xfrm>
          <a:prstGeom prst="roundRect">
            <a:avLst>
              <a:gd name="adj" fmla="val 2925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8" cstate="print"/>
          <a:srcRect t="15556"/>
          <a:stretch>
            <a:fillRect/>
          </a:stretch>
        </p:blipFill>
        <p:spPr bwMode="auto">
          <a:xfrm>
            <a:off x="1357290" y="3714752"/>
            <a:ext cx="1428760" cy="1551225"/>
          </a:xfrm>
          <a:prstGeom prst="ellipse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9" cstate="print"/>
          <a:srcRect l="5480" t="15504" r="4102" b="-776"/>
          <a:stretch>
            <a:fillRect/>
          </a:stretch>
        </p:blipFill>
        <p:spPr bwMode="auto">
          <a:xfrm>
            <a:off x="6500826" y="2071678"/>
            <a:ext cx="235745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10" cstate="print"/>
          <a:srcRect l="2707" t="4719" r="2911" b="4746"/>
          <a:stretch>
            <a:fillRect/>
          </a:stretch>
        </p:blipFill>
        <p:spPr bwMode="auto">
          <a:xfrm rot="1755829">
            <a:off x="7108847" y="735465"/>
            <a:ext cx="1169591" cy="1121938"/>
          </a:xfrm>
          <a:prstGeom prst="roundRect">
            <a:avLst>
              <a:gd name="adj" fmla="val 2631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207" name="Picture 15"/>
          <p:cNvPicPr>
            <a:picLocks noChangeAspect="1" noChangeArrowheads="1"/>
          </p:cNvPicPr>
          <p:nvPr/>
        </p:nvPicPr>
        <p:blipFill>
          <a:blip r:embed="rId11" cstate="print"/>
          <a:srcRect r="6249" b="6249"/>
          <a:stretch>
            <a:fillRect/>
          </a:stretch>
        </p:blipFill>
        <p:spPr bwMode="auto">
          <a:xfrm>
            <a:off x="4786314" y="3429000"/>
            <a:ext cx="1357322" cy="1357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" name="TextBox 21"/>
          <p:cNvSpPr txBox="1"/>
          <p:nvPr/>
        </p:nvSpPr>
        <p:spPr>
          <a:xfrm>
            <a:off x="1000100" y="285728"/>
            <a:ext cx="414340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Декоративно-прикладное</a:t>
            </a:r>
          </a:p>
          <a:p>
            <a:pPr algn="ctr"/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искусство</a:t>
            </a:r>
            <a:endParaRPr lang="ru-RU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3438" y="5715016"/>
            <a:ext cx="421484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200" b="1" cap="all" dirty="0" smtClean="0">
                <a:ln/>
                <a:solidFill>
                  <a:srgbClr val="EE8E0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Ювелирное дело</a:t>
            </a:r>
            <a:endParaRPr lang="ru-RU" sz="3200" b="1" cap="all" dirty="0">
              <a:ln/>
              <a:solidFill>
                <a:srgbClr val="EE8E00"/>
              </a:solidFill>
              <a:effectLst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3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000"/>
                            </p:stCondLst>
                            <p:childTnLst>
                              <p:par>
                                <p:cTn id="46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8" dur="2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7000"/>
                            </p:stCondLst>
                            <p:childTnLst>
                              <p:par>
                                <p:cTn id="5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9000"/>
                            </p:stCondLst>
                            <p:childTnLst>
                              <p:par>
                                <p:cTn id="6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8581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dirty="0" smtClean="0">
                <a:solidFill>
                  <a:schemeClr val="accent1"/>
                </a:solidFill>
              </a:rPr>
              <a:t>Ордена и медали</a:t>
            </a:r>
            <a:endParaRPr lang="ru-RU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285860"/>
            <a:ext cx="2254235" cy="2265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142984"/>
            <a:ext cx="1715425" cy="2054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1285860"/>
            <a:ext cx="1998645" cy="202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 r="51339"/>
          <a:stretch>
            <a:fillRect/>
          </a:stretch>
        </p:blipFill>
        <p:spPr bwMode="auto">
          <a:xfrm>
            <a:off x="4857752" y="4000504"/>
            <a:ext cx="1785950" cy="1943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 r="50042" b="2096"/>
          <a:stretch>
            <a:fillRect/>
          </a:stretch>
        </p:blipFill>
        <p:spPr bwMode="auto">
          <a:xfrm>
            <a:off x="3286116" y="4000504"/>
            <a:ext cx="174883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3691951"/>
            <a:ext cx="1215378" cy="2520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00100" y="3786190"/>
            <a:ext cx="1500198" cy="242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28596" y="214290"/>
            <a:ext cx="607223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Автомобильные диски</a:t>
            </a:r>
            <a:endParaRPr lang="ru-RU" sz="40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71736" y="3643314"/>
            <a:ext cx="635798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Эмблемы и логотипы </a:t>
            </a:r>
            <a:endParaRPr lang="ru-RU" sz="4000" b="1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2" cstate="print"/>
          <a:srcRect l="11102" r="14884"/>
          <a:stretch>
            <a:fillRect/>
          </a:stretch>
        </p:blipFill>
        <p:spPr bwMode="auto">
          <a:xfrm>
            <a:off x="1714480" y="4714884"/>
            <a:ext cx="1257939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4714884"/>
            <a:ext cx="1291786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4" cstate="print"/>
          <a:srcRect l="3448" t="7112" r="6897" b="5502"/>
          <a:stretch>
            <a:fillRect/>
          </a:stretch>
        </p:blipFill>
        <p:spPr bwMode="auto">
          <a:xfrm>
            <a:off x="4567798" y="4714884"/>
            <a:ext cx="136152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 descr="C:\Documents and Settings\Альфия\Рабочий стол\черчение2\диск14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1214422"/>
            <a:ext cx="1214446" cy="1214446"/>
          </a:xfrm>
          <a:prstGeom prst="rect">
            <a:avLst/>
          </a:prstGeom>
          <a:noFill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1571612"/>
            <a:ext cx="121444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 descr="C:\Documents and Settings\Альфия\Рабочий стол\черчение2\диск1-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9502" y="1857364"/>
            <a:ext cx="1203166" cy="1143008"/>
          </a:xfrm>
          <a:prstGeom prst="rect">
            <a:avLst/>
          </a:prstGeom>
          <a:noFill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57356" y="2143116"/>
            <a:ext cx="1141389" cy="1148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034" y="2714620"/>
            <a:ext cx="1143008" cy="1177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00760" y="4714883"/>
            <a:ext cx="1357322" cy="1281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5720" y="4714884"/>
            <a:ext cx="12858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75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750"/>
                            </p:stCondLst>
                            <p:childTnLst>
                              <p:par>
                                <p:cTn id="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75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1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750"/>
                            </p:stCondLst>
                            <p:childTnLst>
                              <p:par>
                                <p:cTn id="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1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750"/>
                            </p:stCondLst>
                            <p:childTnLst>
                              <p:par>
                                <p:cTn id="6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14678" y="285728"/>
            <a:ext cx="2714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Детали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85918" y="3357562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Фланец</a:t>
            </a:r>
            <a:endParaRPr lang="ru-RU" sz="2000" dirty="0"/>
          </a:p>
        </p:txBody>
      </p:sp>
      <p:pic>
        <p:nvPicPr>
          <p:cNvPr id="2050" name="Picture 2" descr="C:\Documents and Settings\Альфия\Рабочий стол\деление окр на части\детали.jpg"/>
          <p:cNvPicPr>
            <a:picLocks noChangeAspect="1" noChangeArrowheads="1"/>
          </p:cNvPicPr>
          <p:nvPr/>
        </p:nvPicPr>
        <p:blipFill>
          <a:blip r:embed="rId2" cstate="print"/>
          <a:srcRect l="1333" t="13459" r="73846" b="7784"/>
          <a:stretch>
            <a:fillRect/>
          </a:stretch>
        </p:blipFill>
        <p:spPr bwMode="auto">
          <a:xfrm rot="16200000">
            <a:off x="5175587" y="3121944"/>
            <a:ext cx="1847534" cy="3571902"/>
          </a:xfrm>
          <a:prstGeom prst="rect">
            <a:avLst/>
          </a:prstGeom>
          <a:noFill/>
        </p:spPr>
      </p:pic>
      <p:pic>
        <p:nvPicPr>
          <p:cNvPr id="17" name="Picture 2" descr="C:\Documents and Settings\Альфия\Рабочий стол\деление окр на части\детали.jpg"/>
          <p:cNvPicPr>
            <a:picLocks noChangeAspect="1" noChangeArrowheads="1"/>
          </p:cNvPicPr>
          <p:nvPr/>
        </p:nvPicPr>
        <p:blipFill>
          <a:blip r:embed="rId2" cstate="print"/>
          <a:srcRect l="79325" t="18529" b="8146"/>
          <a:stretch>
            <a:fillRect/>
          </a:stretch>
        </p:blipFill>
        <p:spPr bwMode="auto">
          <a:xfrm rot="16200000">
            <a:off x="1942371" y="772217"/>
            <a:ext cx="1500198" cy="3241865"/>
          </a:xfrm>
          <a:prstGeom prst="rect">
            <a:avLst/>
          </a:prstGeom>
          <a:noFill/>
        </p:spPr>
      </p:pic>
      <p:pic>
        <p:nvPicPr>
          <p:cNvPr id="18" name="Picture 2" descr="C:\Documents and Settings\Альфия\Рабочий стол\деление окр на части\детали.jpg"/>
          <p:cNvPicPr>
            <a:picLocks noChangeAspect="1" noChangeArrowheads="1"/>
          </p:cNvPicPr>
          <p:nvPr/>
        </p:nvPicPr>
        <p:blipFill>
          <a:blip r:embed="rId2" cstate="print"/>
          <a:srcRect l="26374" t="15813" r="48805" b="8017"/>
          <a:stretch>
            <a:fillRect/>
          </a:stretch>
        </p:blipFill>
        <p:spPr bwMode="auto">
          <a:xfrm rot="16200000">
            <a:off x="1409140" y="3202926"/>
            <a:ext cx="1833867" cy="3429024"/>
          </a:xfrm>
          <a:prstGeom prst="rect">
            <a:avLst/>
          </a:prstGeom>
          <a:noFill/>
        </p:spPr>
      </p:pic>
      <p:pic>
        <p:nvPicPr>
          <p:cNvPr id="19" name="Picture 2" descr="C:\Documents and Settings\Альфия\Рабочий стол\деление окр на части\детали.jpg"/>
          <p:cNvPicPr>
            <a:picLocks noChangeAspect="1" noChangeArrowheads="1"/>
          </p:cNvPicPr>
          <p:nvPr/>
        </p:nvPicPr>
        <p:blipFill>
          <a:blip r:embed="rId2" cstate="print"/>
          <a:srcRect l="53070" t="15451" r="22109" b="4530"/>
          <a:stretch>
            <a:fillRect/>
          </a:stretch>
        </p:blipFill>
        <p:spPr bwMode="auto">
          <a:xfrm rot="16200000">
            <a:off x="5610464" y="559034"/>
            <a:ext cx="1709285" cy="3357587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6143636" y="328612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Лерка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971600" y="5929330"/>
            <a:ext cx="2343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Корончатая  гайка</a:t>
            </a:r>
            <a:endParaRPr lang="ru-RU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5179223" y="5949313"/>
            <a:ext cx="2571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Крышка аппарата</a:t>
            </a:r>
            <a:endParaRPr lang="ru-RU" sz="20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0" grpId="0"/>
      <p:bldP spid="22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 bwMode="auto">
          <a:xfrm>
            <a:off x="2428860" y="1285860"/>
            <a:ext cx="4357718" cy="428628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 bwMode="auto">
          <a:xfrm rot="5400000">
            <a:off x="2215340" y="3428206"/>
            <a:ext cx="4714908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Прямая соединительная линия 5"/>
          <p:cNvCxnSpPr/>
          <p:nvPr/>
        </p:nvCxnSpPr>
        <p:spPr bwMode="auto">
          <a:xfrm>
            <a:off x="2071670" y="3429000"/>
            <a:ext cx="4929222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Прямая соединительная линия 8"/>
          <p:cNvCxnSpPr>
            <a:stCxn id="2" idx="2"/>
            <a:endCxn id="2" idx="0"/>
          </p:cNvCxnSpPr>
          <p:nvPr/>
        </p:nvCxnSpPr>
        <p:spPr bwMode="auto">
          <a:xfrm rot="10800000" flipH="1">
            <a:off x="2428859" y="1285860"/>
            <a:ext cx="2178859" cy="214314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Прямая соединительная линия 10"/>
          <p:cNvCxnSpPr>
            <a:stCxn id="2" idx="0"/>
            <a:endCxn id="2" idx="6"/>
          </p:cNvCxnSpPr>
          <p:nvPr/>
        </p:nvCxnSpPr>
        <p:spPr bwMode="auto">
          <a:xfrm rot="16200000" flipH="1">
            <a:off x="4625578" y="1268001"/>
            <a:ext cx="2143140" cy="217885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Прямая соединительная линия 12"/>
          <p:cNvCxnSpPr>
            <a:stCxn id="2" idx="4"/>
            <a:endCxn id="2" idx="6"/>
          </p:cNvCxnSpPr>
          <p:nvPr/>
        </p:nvCxnSpPr>
        <p:spPr bwMode="auto">
          <a:xfrm rot="5400000" flipH="1" flipV="1">
            <a:off x="4625578" y="3411140"/>
            <a:ext cx="2143140" cy="217885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Прямая соединительная линия 14"/>
          <p:cNvCxnSpPr>
            <a:stCxn id="2" idx="2"/>
            <a:endCxn id="2" idx="4"/>
          </p:cNvCxnSpPr>
          <p:nvPr/>
        </p:nvCxnSpPr>
        <p:spPr bwMode="auto">
          <a:xfrm rot="10800000" flipH="1" flipV="1">
            <a:off x="2428859" y="3429000"/>
            <a:ext cx="2178859" cy="214314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Прямая соединительная линия 16"/>
          <p:cNvCxnSpPr/>
          <p:nvPr/>
        </p:nvCxnSpPr>
        <p:spPr bwMode="auto">
          <a:xfrm flipV="1">
            <a:off x="2928926" y="1071546"/>
            <a:ext cx="4071966" cy="40005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Дуга 18"/>
          <p:cNvSpPr/>
          <p:nvPr/>
        </p:nvSpPr>
        <p:spPr bwMode="auto">
          <a:xfrm rot="3572935">
            <a:off x="6210964" y="937552"/>
            <a:ext cx="656250" cy="531651"/>
          </a:xfrm>
          <a:prstGeom prst="arc">
            <a:avLst>
              <a:gd name="adj1" fmla="val 16037094"/>
              <a:gd name="adj2" fmla="val 2065536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Дуга 19"/>
          <p:cNvSpPr/>
          <p:nvPr/>
        </p:nvSpPr>
        <p:spPr bwMode="auto">
          <a:xfrm rot="20497825">
            <a:off x="6425004" y="1232846"/>
            <a:ext cx="656250" cy="531651"/>
          </a:xfrm>
          <a:prstGeom prst="arc">
            <a:avLst>
              <a:gd name="adj1" fmla="val 16037094"/>
              <a:gd name="adj2" fmla="val 2065536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Дуга 25"/>
          <p:cNvSpPr/>
          <p:nvPr/>
        </p:nvSpPr>
        <p:spPr bwMode="auto">
          <a:xfrm rot="15588414">
            <a:off x="2348994" y="1247149"/>
            <a:ext cx="656250" cy="531651"/>
          </a:xfrm>
          <a:prstGeom prst="arc">
            <a:avLst>
              <a:gd name="adj1" fmla="val 16037094"/>
              <a:gd name="adj2" fmla="val 2065536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Дуга 26"/>
          <p:cNvSpPr/>
          <p:nvPr/>
        </p:nvSpPr>
        <p:spPr bwMode="auto">
          <a:xfrm rot="19897219">
            <a:off x="2087148" y="1338437"/>
            <a:ext cx="656250" cy="531651"/>
          </a:xfrm>
          <a:prstGeom prst="arc">
            <a:avLst>
              <a:gd name="adj1" fmla="val 16037094"/>
              <a:gd name="adj2" fmla="val 2065536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 bwMode="auto">
          <a:xfrm rot="16200000" flipV="1">
            <a:off x="2285984" y="1142984"/>
            <a:ext cx="4071966" cy="40719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2285984" y="142852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4260F8"/>
                </a:solidFill>
              </a:rPr>
              <a:t>Деление окружности на 4 и 8 частей</a:t>
            </a:r>
            <a:endParaRPr lang="ru-RU" dirty="0">
              <a:solidFill>
                <a:srgbClr val="4260F8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143108" y="3071810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4500562" y="92867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6786578" y="321468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4572000" y="557214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2928926" y="1500174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6215074" y="1714488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6215074" y="478632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2643174" y="478632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  <p:cxnSp>
        <p:nvCxnSpPr>
          <p:cNvPr id="48" name="Прямая соединительная линия 47"/>
          <p:cNvCxnSpPr>
            <a:stCxn id="2" idx="2"/>
            <a:endCxn id="2" idx="1"/>
          </p:cNvCxnSpPr>
          <p:nvPr/>
        </p:nvCxnSpPr>
        <p:spPr bwMode="auto">
          <a:xfrm rot="10800000" flipH="1">
            <a:off x="2428859" y="1913572"/>
            <a:ext cx="638173" cy="151542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Прямая соединительная линия 49"/>
          <p:cNvCxnSpPr>
            <a:stCxn id="2" idx="1"/>
            <a:endCxn id="2" idx="0"/>
          </p:cNvCxnSpPr>
          <p:nvPr/>
        </p:nvCxnSpPr>
        <p:spPr bwMode="auto">
          <a:xfrm rot="5400000" flipH="1" flipV="1">
            <a:off x="3523521" y="829373"/>
            <a:ext cx="627711" cy="154068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Прямая соединительная линия 51"/>
          <p:cNvCxnSpPr>
            <a:stCxn id="2" idx="0"/>
            <a:endCxn id="2" idx="7"/>
          </p:cNvCxnSpPr>
          <p:nvPr/>
        </p:nvCxnSpPr>
        <p:spPr bwMode="auto">
          <a:xfrm rot="16200000" flipH="1">
            <a:off x="5064206" y="829372"/>
            <a:ext cx="627711" cy="154068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Прямая соединительная линия 53"/>
          <p:cNvCxnSpPr>
            <a:endCxn id="41" idx="1"/>
          </p:cNvCxnSpPr>
          <p:nvPr/>
        </p:nvCxnSpPr>
        <p:spPr bwMode="auto">
          <a:xfrm rot="16200000" flipH="1">
            <a:off x="5729832" y="2342606"/>
            <a:ext cx="1470550" cy="6429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Прямая соединительная линия 56"/>
          <p:cNvCxnSpPr>
            <a:endCxn id="2" idx="5"/>
          </p:cNvCxnSpPr>
          <p:nvPr/>
        </p:nvCxnSpPr>
        <p:spPr bwMode="auto">
          <a:xfrm rot="5400000">
            <a:off x="5709778" y="3867628"/>
            <a:ext cx="1515429" cy="6381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Прямая соединительная линия 59"/>
          <p:cNvCxnSpPr>
            <a:endCxn id="2" idx="5"/>
          </p:cNvCxnSpPr>
          <p:nvPr/>
        </p:nvCxnSpPr>
        <p:spPr bwMode="auto">
          <a:xfrm flipV="1">
            <a:off x="4572000" y="4944429"/>
            <a:ext cx="1576405" cy="62771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Прямая соединительная линия 62"/>
          <p:cNvCxnSpPr>
            <a:stCxn id="2" idx="3"/>
            <a:endCxn id="2" idx="4"/>
          </p:cNvCxnSpPr>
          <p:nvPr/>
        </p:nvCxnSpPr>
        <p:spPr bwMode="auto">
          <a:xfrm rot="16200000" flipH="1">
            <a:off x="3523521" y="4487941"/>
            <a:ext cx="627711" cy="154068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Прямая соединительная линия 69"/>
          <p:cNvCxnSpPr>
            <a:stCxn id="2" idx="3"/>
            <a:endCxn id="2" idx="2"/>
          </p:cNvCxnSpPr>
          <p:nvPr/>
        </p:nvCxnSpPr>
        <p:spPr bwMode="auto">
          <a:xfrm rot="5400000" flipH="1">
            <a:off x="1990232" y="3867629"/>
            <a:ext cx="1515429" cy="6381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000"/>
                            </p:stCondLst>
                            <p:childTnLst>
                              <p:par>
                                <p:cTn id="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000"/>
                            </p:stCondLst>
                            <p:childTnLst>
                              <p:par>
                                <p:cTn id="9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6" grpId="0" animBg="1"/>
      <p:bldP spid="27" grpId="0" animBg="1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 bwMode="auto">
          <a:xfrm>
            <a:off x="2428860" y="1285860"/>
            <a:ext cx="4286280" cy="428628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 bwMode="auto">
          <a:xfrm rot="16200000" flipH="1">
            <a:off x="2196687" y="3375421"/>
            <a:ext cx="4643470" cy="357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Прямая соединительная линия 4"/>
          <p:cNvCxnSpPr/>
          <p:nvPr/>
        </p:nvCxnSpPr>
        <p:spPr bwMode="auto">
          <a:xfrm>
            <a:off x="1857356" y="3429000"/>
            <a:ext cx="5143536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Dot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Дуга 13"/>
          <p:cNvSpPr/>
          <p:nvPr/>
        </p:nvSpPr>
        <p:spPr bwMode="auto">
          <a:xfrm rot="16200000">
            <a:off x="2464579" y="3393281"/>
            <a:ext cx="4214842" cy="4286280"/>
          </a:xfrm>
          <a:prstGeom prst="arc">
            <a:avLst>
              <a:gd name="adj1" fmla="val 17563961"/>
              <a:gd name="adj2" fmla="val 400012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 bwMode="auto">
          <a:xfrm rot="5400000">
            <a:off x="2000232" y="2000240"/>
            <a:ext cx="3214710" cy="178595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Прямая соединительная линия 35"/>
          <p:cNvCxnSpPr/>
          <p:nvPr/>
        </p:nvCxnSpPr>
        <p:spPr bwMode="auto">
          <a:xfrm rot="16200000" flipH="1">
            <a:off x="3857620" y="1928802"/>
            <a:ext cx="3214710" cy="192882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Прямая соединительная линия 41"/>
          <p:cNvCxnSpPr/>
          <p:nvPr/>
        </p:nvCxnSpPr>
        <p:spPr bwMode="auto">
          <a:xfrm>
            <a:off x="2714612" y="4500570"/>
            <a:ext cx="3714776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2143108" y="285728"/>
            <a:ext cx="4929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4260F8"/>
                </a:solidFill>
              </a:rPr>
              <a:t>Деление  окружности на 3 части</a:t>
            </a:r>
            <a:endParaRPr lang="ru-RU" sz="2400" dirty="0">
              <a:solidFill>
                <a:srgbClr val="4260F8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57686" y="5786454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357422" y="4286256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</a:t>
            </a:r>
            <a:endParaRPr lang="ru-RU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500826" y="4286256"/>
            <a:ext cx="28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3</a:t>
            </a:r>
            <a:endParaRPr lang="ru-RU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500562" y="857232"/>
            <a:ext cx="28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4</a:t>
            </a:r>
            <a:endParaRPr lang="ru-RU" sz="2000" b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/>
      <p:bldP spid="13" grpId="0"/>
      <p:bldP spid="15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 bwMode="auto">
          <a:xfrm>
            <a:off x="2428860" y="1285860"/>
            <a:ext cx="4286280" cy="428628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" name="Прямая соединительная линия 2"/>
          <p:cNvCxnSpPr>
            <a:endCxn id="11" idx="0"/>
          </p:cNvCxnSpPr>
          <p:nvPr/>
        </p:nvCxnSpPr>
        <p:spPr bwMode="auto">
          <a:xfrm rot="16200000" flipH="1">
            <a:off x="2196686" y="3446859"/>
            <a:ext cx="4643470" cy="3571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Прямая соединительная линия 4"/>
          <p:cNvCxnSpPr/>
          <p:nvPr/>
        </p:nvCxnSpPr>
        <p:spPr bwMode="auto">
          <a:xfrm>
            <a:off x="1857356" y="3429000"/>
            <a:ext cx="5143536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Dot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Дуга 13"/>
          <p:cNvSpPr/>
          <p:nvPr/>
        </p:nvSpPr>
        <p:spPr bwMode="auto">
          <a:xfrm rot="16200000">
            <a:off x="2464579" y="3393281"/>
            <a:ext cx="4214842" cy="4286280"/>
          </a:xfrm>
          <a:prstGeom prst="arc">
            <a:avLst>
              <a:gd name="adj1" fmla="val 17563961"/>
              <a:gd name="adj2" fmla="val 400012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 bwMode="auto">
          <a:xfrm rot="5400000">
            <a:off x="2000232" y="2000240"/>
            <a:ext cx="3214710" cy="178595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Прямая соединительная линия 35"/>
          <p:cNvCxnSpPr/>
          <p:nvPr/>
        </p:nvCxnSpPr>
        <p:spPr bwMode="auto">
          <a:xfrm rot="16200000" flipH="1">
            <a:off x="3857620" y="1928802"/>
            <a:ext cx="3214710" cy="192882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Прямая соединительная линия 41"/>
          <p:cNvCxnSpPr/>
          <p:nvPr/>
        </p:nvCxnSpPr>
        <p:spPr bwMode="auto">
          <a:xfrm>
            <a:off x="2714612" y="4500570"/>
            <a:ext cx="3714776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4357686" y="5786454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285984" y="428625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572264" y="4286256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0" y="785794"/>
            <a:ext cx="28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4</a:t>
            </a:r>
            <a:endParaRPr lang="ru-RU" sz="2000" b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bg1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6" descr="lini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6072206"/>
            <a:ext cx="35337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47" descr="lini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6072206"/>
            <a:ext cx="35337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7" name="Заголовок 12"/>
          <p:cNvSpPr>
            <a:spLocks noGrp="1"/>
          </p:cNvSpPr>
          <p:nvPr>
            <p:ph type="title" sz="quarter"/>
          </p:nvPr>
        </p:nvSpPr>
        <p:spPr>
          <a:xfrm>
            <a:off x="142844" y="857232"/>
            <a:ext cx="357190" cy="328613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006600"/>
                </a:solidFill>
              </a:rPr>
              <a:t/>
            </a:r>
            <a:br>
              <a:rPr lang="ru-RU" sz="2000" dirty="0" smtClean="0">
                <a:solidFill>
                  <a:srgbClr val="006600"/>
                </a:solidFill>
              </a:rPr>
            </a:br>
            <a:endParaRPr lang="ru-RU" sz="2000" dirty="0" smtClean="0">
              <a:solidFill>
                <a:srgbClr val="006600"/>
              </a:solidFill>
            </a:endParaRPr>
          </a:p>
        </p:txBody>
      </p:sp>
      <p:sp>
        <p:nvSpPr>
          <p:cNvPr id="17" name="Содержимое 13"/>
          <p:cNvSpPr>
            <a:spLocks noGrp="1"/>
          </p:cNvSpPr>
          <p:nvPr>
            <p:ph sz="quarter" idx="1"/>
          </p:nvPr>
        </p:nvSpPr>
        <p:spPr>
          <a:xfrm>
            <a:off x="395536" y="1628800"/>
            <a:ext cx="7501022" cy="928694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6600"/>
                </a:solidFill>
              </a:rPr>
              <a:t>Показать необходимость применения геометрических построений при выполнении чертежей детали. </a:t>
            </a:r>
          </a:p>
        </p:txBody>
      </p:sp>
      <p:sp>
        <p:nvSpPr>
          <p:cNvPr id="37900" name="Содержимое 15"/>
          <p:cNvSpPr>
            <a:spLocks noGrp="1"/>
          </p:cNvSpPr>
          <p:nvPr>
            <p:ph sz="quarter" idx="2"/>
          </p:nvPr>
        </p:nvSpPr>
        <p:spPr>
          <a:xfrm>
            <a:off x="480299" y="4000504"/>
            <a:ext cx="8001056" cy="50006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6600"/>
                </a:solidFill>
              </a:rPr>
              <a:t>Сформировать навыки деления  окружности на равные части</a:t>
            </a:r>
            <a:endParaRPr lang="ru-RU" sz="2000" i="1" dirty="0" smtClean="0">
              <a:solidFill>
                <a:srgbClr val="006600"/>
              </a:solidFill>
              <a:latin typeface="Georgia" pitchFamily="18" charset="0"/>
            </a:endParaRPr>
          </a:p>
        </p:txBody>
      </p:sp>
      <p:sp>
        <p:nvSpPr>
          <p:cNvPr id="37901" name="Содержимое 16"/>
          <p:cNvSpPr>
            <a:spLocks noGrp="1"/>
          </p:cNvSpPr>
          <p:nvPr>
            <p:ph sz="quarter" idx="3"/>
          </p:nvPr>
        </p:nvSpPr>
        <p:spPr>
          <a:xfrm>
            <a:off x="395536" y="2572314"/>
            <a:ext cx="7858180" cy="928694"/>
          </a:xfrm>
        </p:spPr>
        <p:txBody>
          <a:bodyPr>
            <a:normAutofit lnSpcReduction="10000"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6600"/>
                </a:solidFill>
              </a:rPr>
              <a:t>Формирование интегрированного подхода при решении задач (комплексное использование знаний, приобретенных на уроках геометрии и черчения).</a:t>
            </a:r>
            <a:endParaRPr lang="ru-RU" sz="2000" dirty="0">
              <a:solidFill>
                <a:srgbClr val="0066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50133" y="1052736"/>
            <a:ext cx="350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Цели</a:t>
            </a:r>
            <a:r>
              <a:rPr lang="ru-RU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: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61909" y="4500570"/>
            <a:ext cx="7429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6600"/>
                </a:solidFill>
              </a:rPr>
              <a:t>  Развивать наблюдательность, </a:t>
            </a:r>
            <a:r>
              <a:rPr lang="ru-RU" sz="2000" dirty="0" smtClean="0">
                <a:solidFill>
                  <a:srgbClr val="006600"/>
                </a:solidFill>
                <a:latin typeface="+mn-lt"/>
              </a:rPr>
              <a:t>умение</a:t>
            </a:r>
            <a:r>
              <a:rPr lang="ru-RU" sz="2000" dirty="0" smtClean="0">
                <a:solidFill>
                  <a:srgbClr val="006600"/>
                </a:solidFill>
              </a:rPr>
              <a:t> мыслить логически   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539552" y="5143512"/>
            <a:ext cx="75009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Воспитывать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внимательность, аккуратность.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18834" y="3501008"/>
            <a:ext cx="350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Задачи:</a:t>
            </a:r>
            <a:endParaRPr lang="ru-RU" sz="28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7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7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7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7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7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37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37900" grpId="0" build="p"/>
      <p:bldP spid="37901" grpId="0" build="p"/>
      <p:bldP spid="19" grpId="0"/>
      <p:bldP spid="16" grpId="0"/>
      <p:bldP spid="27650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 bwMode="auto">
          <a:xfrm>
            <a:off x="2428860" y="1285860"/>
            <a:ext cx="4286280" cy="428628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 bwMode="auto">
          <a:xfrm rot="16200000" flipH="1">
            <a:off x="2214546" y="3429000"/>
            <a:ext cx="4643470" cy="7143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Прямая соединительная линия 4"/>
          <p:cNvCxnSpPr/>
          <p:nvPr/>
        </p:nvCxnSpPr>
        <p:spPr bwMode="auto">
          <a:xfrm>
            <a:off x="1857356" y="3429000"/>
            <a:ext cx="5143536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Dot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Дуга 13"/>
          <p:cNvSpPr/>
          <p:nvPr/>
        </p:nvSpPr>
        <p:spPr bwMode="auto">
          <a:xfrm rot="16200000">
            <a:off x="2464579" y="3393281"/>
            <a:ext cx="4214842" cy="4286280"/>
          </a:xfrm>
          <a:prstGeom prst="arc">
            <a:avLst>
              <a:gd name="adj1" fmla="val 17563961"/>
              <a:gd name="adj2" fmla="val 416984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000232" y="357166"/>
            <a:ext cx="5429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4260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Деление  окружности на 6 и 12 частей</a:t>
            </a:r>
            <a:endParaRPr lang="ru-RU" sz="2000" b="1" dirty="0">
              <a:solidFill>
                <a:srgbClr val="4260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Дуга 45"/>
          <p:cNvSpPr/>
          <p:nvPr/>
        </p:nvSpPr>
        <p:spPr bwMode="auto">
          <a:xfrm rot="5400000">
            <a:off x="2428860" y="-857280"/>
            <a:ext cx="4214842" cy="4357718"/>
          </a:xfrm>
          <a:prstGeom prst="arc">
            <a:avLst>
              <a:gd name="adj1" fmla="val 17563961"/>
              <a:gd name="adj2" fmla="val 402475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500562" y="5572140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</a:t>
            </a:r>
            <a:endParaRPr lang="ru-RU" sz="20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6572264" y="4286256"/>
            <a:ext cx="28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3</a:t>
            </a:r>
            <a:endParaRPr lang="ru-RU" sz="20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2285984" y="4357694"/>
            <a:ext cx="28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</a:t>
            </a:r>
            <a:endParaRPr lang="ru-RU" sz="20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4429124" y="928670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4</a:t>
            </a:r>
            <a:endParaRPr lang="ru-RU" sz="20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2357422" y="2214554"/>
            <a:ext cx="28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5</a:t>
            </a:r>
            <a:endParaRPr lang="ru-RU" sz="20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6500826" y="2214554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6</a:t>
            </a:r>
            <a:endParaRPr lang="ru-RU" sz="2000" b="1" dirty="0"/>
          </a:p>
        </p:txBody>
      </p:sp>
      <p:cxnSp>
        <p:nvCxnSpPr>
          <p:cNvPr id="55" name="Прямая соединительная линия 54"/>
          <p:cNvCxnSpPr/>
          <p:nvPr/>
        </p:nvCxnSpPr>
        <p:spPr bwMode="auto">
          <a:xfrm rot="5400000" flipH="1" flipV="1">
            <a:off x="1677967" y="3464719"/>
            <a:ext cx="2072496" cy="79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55257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Прямая соединительная линия 56"/>
          <p:cNvCxnSpPr/>
          <p:nvPr/>
        </p:nvCxnSpPr>
        <p:spPr bwMode="auto">
          <a:xfrm flipV="1">
            <a:off x="2714612" y="1285860"/>
            <a:ext cx="1785950" cy="114300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55257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Прямая соединительная линия 62"/>
          <p:cNvCxnSpPr/>
          <p:nvPr/>
        </p:nvCxnSpPr>
        <p:spPr bwMode="auto">
          <a:xfrm>
            <a:off x="4500562" y="1285860"/>
            <a:ext cx="1928826" cy="107157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55257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Прямая соединительная линия 68"/>
          <p:cNvCxnSpPr/>
          <p:nvPr/>
        </p:nvCxnSpPr>
        <p:spPr bwMode="auto">
          <a:xfrm rot="5400000">
            <a:off x="5358612" y="3428206"/>
            <a:ext cx="214314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55257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Прямая соединительная линия 70"/>
          <p:cNvCxnSpPr>
            <a:endCxn id="7" idx="4"/>
          </p:cNvCxnSpPr>
          <p:nvPr/>
        </p:nvCxnSpPr>
        <p:spPr bwMode="auto">
          <a:xfrm rot="10800000" flipV="1">
            <a:off x="4572000" y="4500570"/>
            <a:ext cx="1857388" cy="107157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55257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Прямая соединительная линия 72"/>
          <p:cNvCxnSpPr>
            <a:stCxn id="7" idx="4"/>
          </p:cNvCxnSpPr>
          <p:nvPr/>
        </p:nvCxnSpPr>
        <p:spPr bwMode="auto">
          <a:xfrm rot="5400000" flipH="1">
            <a:off x="3107521" y="4107661"/>
            <a:ext cx="1071570" cy="18573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55257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4" name="Дуга 73"/>
          <p:cNvSpPr/>
          <p:nvPr/>
        </p:nvSpPr>
        <p:spPr bwMode="auto">
          <a:xfrm rot="20497825">
            <a:off x="5424871" y="1161408"/>
            <a:ext cx="656250" cy="531651"/>
          </a:xfrm>
          <a:prstGeom prst="arc">
            <a:avLst>
              <a:gd name="adj1" fmla="val 14996624"/>
              <a:gd name="adj2" fmla="val 2065536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Дуга 74"/>
          <p:cNvSpPr/>
          <p:nvPr/>
        </p:nvSpPr>
        <p:spPr bwMode="auto">
          <a:xfrm rot="3572935">
            <a:off x="5210831" y="866115"/>
            <a:ext cx="656250" cy="531651"/>
          </a:xfrm>
          <a:prstGeom prst="arc">
            <a:avLst>
              <a:gd name="adj1" fmla="val 16037094"/>
              <a:gd name="adj2" fmla="val 2065536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7" name="Прямая соединительная линия 76"/>
          <p:cNvCxnSpPr/>
          <p:nvPr/>
        </p:nvCxnSpPr>
        <p:spPr bwMode="auto">
          <a:xfrm rot="5400000" flipH="1" flipV="1">
            <a:off x="2357422" y="2071678"/>
            <a:ext cx="4500594" cy="25003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Дуга 78"/>
          <p:cNvSpPr/>
          <p:nvPr/>
        </p:nvSpPr>
        <p:spPr bwMode="auto">
          <a:xfrm rot="5133126">
            <a:off x="5576580" y="5328458"/>
            <a:ext cx="656250" cy="531651"/>
          </a:xfrm>
          <a:prstGeom prst="arc">
            <a:avLst>
              <a:gd name="adj1" fmla="val 16037094"/>
              <a:gd name="adj2" fmla="val 2065536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0" name="Дуга 79"/>
          <p:cNvSpPr/>
          <p:nvPr/>
        </p:nvSpPr>
        <p:spPr bwMode="auto">
          <a:xfrm rot="9830485">
            <a:off x="5847462" y="5224326"/>
            <a:ext cx="656250" cy="531651"/>
          </a:xfrm>
          <a:prstGeom prst="arc">
            <a:avLst>
              <a:gd name="adj1" fmla="val 14996624"/>
              <a:gd name="adj2" fmla="val 2065536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2" name="Прямая соединительная линия 81"/>
          <p:cNvCxnSpPr/>
          <p:nvPr/>
        </p:nvCxnSpPr>
        <p:spPr bwMode="auto">
          <a:xfrm rot="16200000" flipH="1">
            <a:off x="2536017" y="2178835"/>
            <a:ext cx="4357718" cy="30003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2071670" y="3143248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7</a:t>
            </a:r>
            <a:endParaRPr lang="ru-RU" sz="2000" b="1" dirty="0"/>
          </a:p>
        </p:txBody>
      </p:sp>
      <p:sp>
        <p:nvSpPr>
          <p:cNvPr id="87" name="TextBox 86"/>
          <p:cNvSpPr txBox="1"/>
          <p:nvPr/>
        </p:nvSpPr>
        <p:spPr>
          <a:xfrm>
            <a:off x="3214678" y="1285860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8</a:t>
            </a:r>
            <a:endParaRPr lang="ru-RU" sz="2000" b="1" dirty="0"/>
          </a:p>
        </p:txBody>
      </p:sp>
      <p:sp>
        <p:nvSpPr>
          <p:cNvPr id="88" name="TextBox 87"/>
          <p:cNvSpPr txBox="1"/>
          <p:nvPr/>
        </p:nvSpPr>
        <p:spPr>
          <a:xfrm>
            <a:off x="5643570" y="1285860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9</a:t>
            </a:r>
            <a:endParaRPr lang="ru-RU" sz="20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6715140" y="3071810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10</a:t>
            </a:r>
            <a:endParaRPr lang="ru-RU" sz="2000" b="1" dirty="0"/>
          </a:p>
        </p:txBody>
      </p:sp>
      <p:sp>
        <p:nvSpPr>
          <p:cNvPr id="90" name="TextBox 89"/>
          <p:cNvSpPr txBox="1"/>
          <p:nvPr/>
        </p:nvSpPr>
        <p:spPr>
          <a:xfrm>
            <a:off x="5929322" y="5072074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11</a:t>
            </a:r>
            <a:endParaRPr lang="ru-RU" sz="2000" b="1" dirty="0"/>
          </a:p>
        </p:txBody>
      </p:sp>
      <p:sp>
        <p:nvSpPr>
          <p:cNvPr id="91" name="TextBox 90"/>
          <p:cNvSpPr txBox="1"/>
          <p:nvPr/>
        </p:nvSpPr>
        <p:spPr>
          <a:xfrm>
            <a:off x="2928926" y="5143512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12</a:t>
            </a:r>
            <a:endParaRPr lang="ru-RU" sz="2000" b="1" dirty="0"/>
          </a:p>
        </p:txBody>
      </p:sp>
      <p:cxnSp>
        <p:nvCxnSpPr>
          <p:cNvPr id="93" name="Прямая соединительная линия 92"/>
          <p:cNvCxnSpPr>
            <a:stCxn id="7" idx="2"/>
          </p:cNvCxnSpPr>
          <p:nvPr/>
        </p:nvCxnSpPr>
        <p:spPr bwMode="auto">
          <a:xfrm rot="10800000" flipH="1">
            <a:off x="2428860" y="2428868"/>
            <a:ext cx="285752" cy="100013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Прямая соединительная линия 94"/>
          <p:cNvCxnSpPr/>
          <p:nvPr/>
        </p:nvCxnSpPr>
        <p:spPr bwMode="auto">
          <a:xfrm rot="5400000" flipH="1" flipV="1">
            <a:off x="2678893" y="1750207"/>
            <a:ext cx="714380" cy="64294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Прямая соединительная линия 108"/>
          <p:cNvCxnSpPr/>
          <p:nvPr/>
        </p:nvCxnSpPr>
        <p:spPr bwMode="auto">
          <a:xfrm flipV="1">
            <a:off x="3357554" y="1285860"/>
            <a:ext cx="1214446" cy="42862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Прямая соединительная линия 116"/>
          <p:cNvCxnSpPr/>
          <p:nvPr/>
        </p:nvCxnSpPr>
        <p:spPr bwMode="auto">
          <a:xfrm>
            <a:off x="4429124" y="1285860"/>
            <a:ext cx="1214446" cy="28575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5" name="Прямая соединительная линия 124"/>
          <p:cNvCxnSpPr/>
          <p:nvPr/>
        </p:nvCxnSpPr>
        <p:spPr bwMode="auto">
          <a:xfrm rot="16200000" flipH="1">
            <a:off x="5643570" y="1571612"/>
            <a:ext cx="785818" cy="78581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Прямая соединительная линия 126"/>
          <p:cNvCxnSpPr>
            <a:endCxn id="7" idx="6"/>
          </p:cNvCxnSpPr>
          <p:nvPr/>
        </p:nvCxnSpPr>
        <p:spPr bwMode="auto">
          <a:xfrm rot="16200000" flipH="1">
            <a:off x="6036479" y="2750339"/>
            <a:ext cx="1071570" cy="28575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0" name="Прямая соединительная линия 129"/>
          <p:cNvCxnSpPr>
            <a:stCxn id="7" idx="6"/>
          </p:cNvCxnSpPr>
          <p:nvPr/>
        </p:nvCxnSpPr>
        <p:spPr bwMode="auto">
          <a:xfrm flipH="1">
            <a:off x="6429388" y="3429000"/>
            <a:ext cx="285752" cy="107157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2" name="Прямая соединительная линия 131"/>
          <p:cNvCxnSpPr/>
          <p:nvPr/>
        </p:nvCxnSpPr>
        <p:spPr bwMode="auto">
          <a:xfrm rot="5400000">
            <a:off x="5750727" y="4536289"/>
            <a:ext cx="714380" cy="64294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4" name="Прямая соединительная линия 133"/>
          <p:cNvCxnSpPr/>
          <p:nvPr/>
        </p:nvCxnSpPr>
        <p:spPr bwMode="auto">
          <a:xfrm rot="16200000" flipH="1">
            <a:off x="2714612" y="4500570"/>
            <a:ext cx="785818" cy="78581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8" name="Прямая соединительная линия 137"/>
          <p:cNvCxnSpPr>
            <a:endCxn id="7" idx="4"/>
          </p:cNvCxnSpPr>
          <p:nvPr/>
        </p:nvCxnSpPr>
        <p:spPr bwMode="auto">
          <a:xfrm>
            <a:off x="3500430" y="5286388"/>
            <a:ext cx="1071570" cy="28575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1" name="Прямая соединительная линия 140"/>
          <p:cNvCxnSpPr/>
          <p:nvPr/>
        </p:nvCxnSpPr>
        <p:spPr bwMode="auto">
          <a:xfrm flipV="1">
            <a:off x="4572000" y="5214950"/>
            <a:ext cx="1214446" cy="35719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4" name="Прямая соединительная линия 143"/>
          <p:cNvCxnSpPr>
            <a:endCxn id="7" idx="2"/>
          </p:cNvCxnSpPr>
          <p:nvPr/>
        </p:nvCxnSpPr>
        <p:spPr bwMode="auto">
          <a:xfrm rot="16200000" flipV="1">
            <a:off x="2035951" y="3821909"/>
            <a:ext cx="1071570" cy="28575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8000"/>
                            </p:stCondLst>
                            <p:childTnLst>
                              <p:par>
                                <p:cTn id="1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4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0"/>
                            </p:stCondLst>
                            <p:childTnLst>
                              <p:par>
                                <p:cTn id="1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6" grpId="0" animBg="1"/>
      <p:bldP spid="52" grpId="0"/>
      <p:bldP spid="53" grpId="0"/>
      <p:bldP spid="74" grpId="0" animBg="1"/>
      <p:bldP spid="75" grpId="0" animBg="1"/>
      <p:bldP spid="79" grpId="0" animBg="1"/>
      <p:bldP spid="80" grpId="0" animBg="1"/>
      <p:bldP spid="86" grpId="0"/>
      <p:bldP spid="87" grpId="0"/>
      <p:bldP spid="88" grpId="0"/>
      <p:bldP spid="89" grpId="0"/>
      <p:bldP spid="90" grpId="0"/>
      <p:bldP spid="9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 bwMode="auto">
          <a:xfrm>
            <a:off x="2428860" y="1285860"/>
            <a:ext cx="4286280" cy="428628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 bwMode="auto">
          <a:xfrm rot="5400000">
            <a:off x="2143902" y="3428206"/>
            <a:ext cx="485778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Прямая соединительная линия 4"/>
          <p:cNvCxnSpPr/>
          <p:nvPr/>
        </p:nvCxnSpPr>
        <p:spPr bwMode="auto">
          <a:xfrm>
            <a:off x="1857356" y="3429000"/>
            <a:ext cx="5143536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Dot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2143108" y="285728"/>
            <a:ext cx="4929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4260F8"/>
                </a:solidFill>
              </a:rPr>
              <a:t>Деление  окружности на 5 частей</a:t>
            </a:r>
            <a:endParaRPr lang="ru-RU" sz="2400" dirty="0">
              <a:solidFill>
                <a:srgbClr val="4260F8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857232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643702" y="2786058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</a:t>
            </a:r>
            <a:endParaRPr lang="ru-RU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000760" y="5072074"/>
            <a:ext cx="28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3</a:t>
            </a:r>
            <a:endParaRPr lang="ru-RU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786050" y="5072074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4</a:t>
            </a:r>
            <a:endParaRPr lang="ru-RU" sz="2000" b="1" dirty="0"/>
          </a:p>
        </p:txBody>
      </p:sp>
      <p:sp>
        <p:nvSpPr>
          <p:cNvPr id="20" name="Дуга 19"/>
          <p:cNvSpPr/>
          <p:nvPr/>
        </p:nvSpPr>
        <p:spPr bwMode="auto">
          <a:xfrm>
            <a:off x="357158" y="1285860"/>
            <a:ext cx="4214842" cy="4286280"/>
          </a:xfrm>
          <a:prstGeom prst="arc">
            <a:avLst>
              <a:gd name="adj1" fmla="val 17563961"/>
              <a:gd name="adj2" fmla="val 400012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 bwMode="auto">
          <a:xfrm rot="5400000">
            <a:off x="1463653" y="3464719"/>
            <a:ext cx="4072760" cy="7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Дуга 51"/>
          <p:cNvSpPr/>
          <p:nvPr/>
        </p:nvSpPr>
        <p:spPr bwMode="auto">
          <a:xfrm>
            <a:off x="1214414" y="1000108"/>
            <a:ext cx="4643470" cy="4786346"/>
          </a:xfrm>
          <a:prstGeom prst="arc">
            <a:avLst>
              <a:gd name="adj1" fmla="val 17269236"/>
              <a:gd name="adj2" fmla="val 181571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500562" y="335756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54" name="TextBox 53"/>
          <p:cNvSpPr txBox="1"/>
          <p:nvPr/>
        </p:nvSpPr>
        <p:spPr>
          <a:xfrm>
            <a:off x="2071670" y="3357562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55" name="TextBox 54"/>
          <p:cNvSpPr txBox="1"/>
          <p:nvPr/>
        </p:nvSpPr>
        <p:spPr>
          <a:xfrm>
            <a:off x="3214678" y="3429000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  <p:cxnSp>
        <p:nvCxnSpPr>
          <p:cNvPr id="57" name="Прямая соединительная линия 56"/>
          <p:cNvCxnSpPr/>
          <p:nvPr/>
        </p:nvCxnSpPr>
        <p:spPr bwMode="auto">
          <a:xfrm rot="16200000" flipH="1">
            <a:off x="4143372" y="1714488"/>
            <a:ext cx="2143140" cy="128588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Прямая со стрелкой 26"/>
          <p:cNvCxnSpPr/>
          <p:nvPr/>
        </p:nvCxnSpPr>
        <p:spPr bwMode="auto">
          <a:xfrm rot="5400000" flipH="1" flipV="1">
            <a:off x="2964645" y="1821645"/>
            <a:ext cx="2143140" cy="107157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0" name="TextBox 59"/>
          <p:cNvSpPr txBox="1"/>
          <p:nvPr/>
        </p:nvSpPr>
        <p:spPr>
          <a:xfrm>
            <a:off x="4214810" y="85723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</a:t>
            </a:r>
            <a:endParaRPr lang="ru-RU" dirty="0"/>
          </a:p>
        </p:txBody>
      </p:sp>
      <p:cxnSp>
        <p:nvCxnSpPr>
          <p:cNvPr id="64" name="Прямая соединительная линия 63"/>
          <p:cNvCxnSpPr/>
          <p:nvPr/>
        </p:nvCxnSpPr>
        <p:spPr bwMode="auto">
          <a:xfrm rot="16200000" flipH="1">
            <a:off x="2893207" y="3393281"/>
            <a:ext cx="142876" cy="7143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Прямая соединительная линия 65"/>
          <p:cNvCxnSpPr/>
          <p:nvPr/>
        </p:nvCxnSpPr>
        <p:spPr bwMode="auto">
          <a:xfrm rot="16200000" flipH="1">
            <a:off x="3893339" y="3393281"/>
            <a:ext cx="142876" cy="7143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9" name="Прямоугольник 88"/>
          <p:cNvSpPr/>
          <p:nvPr/>
        </p:nvSpPr>
        <p:spPr>
          <a:xfrm>
            <a:off x="5072066" y="2000240"/>
            <a:ext cx="47160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lang="ru-RU" sz="2200" b="1" baseline="-30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143240" y="107154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</a:t>
            </a:r>
            <a:endParaRPr lang="ru-RU" dirty="0"/>
          </a:p>
        </p:txBody>
      </p:sp>
      <p:sp>
        <p:nvSpPr>
          <p:cNvPr id="93" name="TextBox 92"/>
          <p:cNvSpPr txBox="1"/>
          <p:nvPr/>
        </p:nvSpPr>
        <p:spPr>
          <a:xfrm>
            <a:off x="5929322" y="342900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7215206" y="2500306"/>
            <a:ext cx="1643074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а</a:t>
            </a:r>
            <a:r>
              <a:rPr lang="ru-RU" sz="2800" b="1" baseline="-25000" dirty="0" smtClean="0">
                <a:solidFill>
                  <a:srgbClr val="C00000"/>
                </a:solidFill>
              </a:rPr>
              <a:t>5 </a:t>
            </a:r>
            <a:r>
              <a:rPr lang="ru-RU" sz="2800" b="1" dirty="0" smtClean="0">
                <a:solidFill>
                  <a:srgbClr val="C00000"/>
                </a:solidFill>
              </a:rPr>
              <a:t>=</a:t>
            </a:r>
            <a:r>
              <a:rPr lang="ru-RU" sz="2800" b="1" baseline="-25000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СЕ </a:t>
            </a:r>
            <a:endParaRPr lang="ru-RU" sz="2800" dirty="0" smtClean="0">
              <a:solidFill>
                <a:srgbClr val="C00000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C00000"/>
              </a:solidFill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C00000"/>
              </a:solidFill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28992" y="5357826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</a:t>
            </a:r>
            <a:endParaRPr lang="ru-RU" sz="2000" b="1" dirty="0"/>
          </a:p>
        </p:txBody>
      </p:sp>
      <p:cxnSp>
        <p:nvCxnSpPr>
          <p:cNvPr id="34" name="Прямая соединительная линия 33"/>
          <p:cNvCxnSpPr/>
          <p:nvPr/>
        </p:nvCxnSpPr>
        <p:spPr bwMode="auto">
          <a:xfrm>
            <a:off x="4572000" y="1285860"/>
            <a:ext cx="2071702" cy="157163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Прямая соединительная линия 39"/>
          <p:cNvCxnSpPr>
            <a:stCxn id="7" idx="0"/>
          </p:cNvCxnSpPr>
          <p:nvPr/>
        </p:nvCxnSpPr>
        <p:spPr bwMode="auto">
          <a:xfrm rot="16200000" flipH="1" flipV="1">
            <a:off x="2786050" y="1000108"/>
            <a:ext cx="1500198" cy="20717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Прямая соединительная линия 41"/>
          <p:cNvCxnSpPr/>
          <p:nvPr/>
        </p:nvCxnSpPr>
        <p:spPr bwMode="auto">
          <a:xfrm rot="16200000" flipH="1">
            <a:off x="1714480" y="3571876"/>
            <a:ext cx="2357454" cy="78581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Прямая соединительная линия 45"/>
          <p:cNvCxnSpPr/>
          <p:nvPr/>
        </p:nvCxnSpPr>
        <p:spPr bwMode="auto">
          <a:xfrm rot="5400000">
            <a:off x="5179223" y="3607595"/>
            <a:ext cx="2214578" cy="71438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Прямая соединительная линия 48"/>
          <p:cNvCxnSpPr/>
          <p:nvPr/>
        </p:nvCxnSpPr>
        <p:spPr bwMode="auto">
          <a:xfrm flipV="1">
            <a:off x="3286116" y="5072074"/>
            <a:ext cx="2643206" cy="7143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Дуга 58"/>
          <p:cNvSpPr/>
          <p:nvPr/>
        </p:nvSpPr>
        <p:spPr bwMode="auto">
          <a:xfrm rot="6069812">
            <a:off x="6193554" y="2335911"/>
            <a:ext cx="571504" cy="571504"/>
          </a:xfrm>
          <a:prstGeom prst="arc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Дуга 61"/>
          <p:cNvSpPr/>
          <p:nvPr/>
        </p:nvSpPr>
        <p:spPr bwMode="auto">
          <a:xfrm rot="9075272">
            <a:off x="5835023" y="4579651"/>
            <a:ext cx="459535" cy="509883"/>
          </a:xfrm>
          <a:prstGeom prst="arc">
            <a:avLst>
              <a:gd name="adj1" fmla="val 17377995"/>
              <a:gd name="adj2" fmla="val 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Дуга 62"/>
          <p:cNvSpPr/>
          <p:nvPr/>
        </p:nvSpPr>
        <p:spPr bwMode="auto">
          <a:xfrm rot="15406217">
            <a:off x="3201052" y="4987010"/>
            <a:ext cx="571504" cy="571504"/>
          </a:xfrm>
          <a:prstGeom prst="arc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Дуга 67"/>
          <p:cNvSpPr/>
          <p:nvPr/>
        </p:nvSpPr>
        <p:spPr bwMode="auto">
          <a:xfrm rot="18125038">
            <a:off x="2331798" y="2732629"/>
            <a:ext cx="495704" cy="551075"/>
          </a:xfrm>
          <a:prstGeom prst="arc">
            <a:avLst>
              <a:gd name="adj1" fmla="val 16509501"/>
              <a:gd name="adj2" fmla="val 1315009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214546" y="250030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5</a:t>
            </a:r>
            <a:endParaRPr lang="ru-RU" b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0"/>
                            </p:stCondLst>
                            <p:childTnLst>
                              <p:par>
                                <p:cTn id="1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7000"/>
                            </p:stCondLst>
                            <p:childTnLst>
                              <p:par>
                                <p:cTn id="1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7" grpId="0"/>
      <p:bldP spid="20" grpId="0" animBg="1"/>
      <p:bldP spid="52" grpId="0" animBg="1"/>
      <p:bldP spid="53" grpId="0"/>
      <p:bldP spid="54" grpId="0"/>
      <p:bldP spid="55" grpId="0"/>
      <p:bldP spid="60" grpId="0"/>
      <p:bldP spid="89" grpId="0"/>
      <p:bldP spid="92" grpId="0"/>
      <p:bldP spid="93" grpId="0"/>
      <p:bldP spid="33" grpId="0"/>
      <p:bldP spid="59" grpId="0" animBg="1"/>
      <p:bldP spid="62" grpId="0" animBg="1"/>
      <p:bldP spid="63" grpId="0" animBg="1"/>
      <p:bldP spid="68" grpId="0" animBg="1"/>
      <p:bldP spid="10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 bwMode="auto">
          <a:xfrm>
            <a:off x="2428860" y="1285860"/>
            <a:ext cx="4286280" cy="428628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 bwMode="auto">
          <a:xfrm rot="5400000">
            <a:off x="2143902" y="3428206"/>
            <a:ext cx="4857784" cy="1588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lg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Прямая соединительная линия 4"/>
          <p:cNvCxnSpPr/>
          <p:nvPr/>
        </p:nvCxnSpPr>
        <p:spPr bwMode="auto">
          <a:xfrm>
            <a:off x="1857356" y="3429000"/>
            <a:ext cx="5143536" cy="1588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lgDashDot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2143108" y="285728"/>
            <a:ext cx="542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4260F8"/>
                </a:solidFill>
              </a:rPr>
              <a:t>Деление  окружности на 10 частей</a:t>
            </a:r>
            <a:endParaRPr lang="ru-RU" sz="2400" dirty="0">
              <a:solidFill>
                <a:srgbClr val="4260F8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3438" y="785795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786578" y="2857496"/>
            <a:ext cx="357190" cy="40011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</a:t>
            </a:r>
            <a:endParaRPr lang="ru-RU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072198" y="5072074"/>
            <a:ext cx="285752" cy="40011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3</a:t>
            </a:r>
            <a:endParaRPr lang="ru-RU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786050" y="5214950"/>
            <a:ext cx="357190" cy="40011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4</a:t>
            </a:r>
            <a:endParaRPr lang="ru-RU" sz="2000" b="1" dirty="0"/>
          </a:p>
        </p:txBody>
      </p:sp>
      <p:sp>
        <p:nvSpPr>
          <p:cNvPr id="52" name="Дуга 51"/>
          <p:cNvSpPr/>
          <p:nvPr/>
        </p:nvSpPr>
        <p:spPr bwMode="auto">
          <a:xfrm>
            <a:off x="1214414" y="1000108"/>
            <a:ext cx="4643470" cy="4786346"/>
          </a:xfrm>
          <a:prstGeom prst="arc">
            <a:avLst>
              <a:gd name="adj1" fmla="val 17269236"/>
              <a:gd name="adj2" fmla="val 181571"/>
            </a:avLst>
          </a:prstGeom>
          <a:ln w="158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643438" y="3429000"/>
            <a:ext cx="357190" cy="369332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54" name="TextBox 53"/>
          <p:cNvSpPr txBox="1"/>
          <p:nvPr/>
        </p:nvSpPr>
        <p:spPr>
          <a:xfrm>
            <a:off x="2071670" y="3429000"/>
            <a:ext cx="285752" cy="369332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55" name="TextBox 54"/>
          <p:cNvSpPr txBox="1"/>
          <p:nvPr/>
        </p:nvSpPr>
        <p:spPr>
          <a:xfrm>
            <a:off x="3143240" y="3429000"/>
            <a:ext cx="285752" cy="369332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  <p:cxnSp>
        <p:nvCxnSpPr>
          <p:cNvPr id="57" name="Прямая соединительная линия 56"/>
          <p:cNvCxnSpPr/>
          <p:nvPr/>
        </p:nvCxnSpPr>
        <p:spPr bwMode="auto">
          <a:xfrm rot="16200000" flipH="1">
            <a:off x="4143372" y="1714488"/>
            <a:ext cx="2143140" cy="1285884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Прямая со стрелкой 26"/>
          <p:cNvCxnSpPr/>
          <p:nvPr/>
        </p:nvCxnSpPr>
        <p:spPr bwMode="auto">
          <a:xfrm rot="5400000" flipH="1" flipV="1">
            <a:off x="2964645" y="1821645"/>
            <a:ext cx="2143140" cy="1071570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Прямая соединительная линия 63"/>
          <p:cNvCxnSpPr/>
          <p:nvPr/>
        </p:nvCxnSpPr>
        <p:spPr bwMode="auto">
          <a:xfrm rot="16200000" flipH="1">
            <a:off x="2893207" y="3393281"/>
            <a:ext cx="142876" cy="71438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Прямая соединительная линия 65"/>
          <p:cNvCxnSpPr/>
          <p:nvPr/>
        </p:nvCxnSpPr>
        <p:spPr bwMode="auto">
          <a:xfrm rot="16200000" flipH="1">
            <a:off x="3893339" y="3393281"/>
            <a:ext cx="142876" cy="71438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5929322" y="3429000"/>
            <a:ext cx="357190" cy="369332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Е</a:t>
            </a:r>
            <a:endParaRPr lang="ru-RU" dirty="0"/>
          </a:p>
        </p:txBody>
      </p:sp>
      <p:cxnSp>
        <p:nvCxnSpPr>
          <p:cNvPr id="34" name="Прямая соединительная линия 33"/>
          <p:cNvCxnSpPr/>
          <p:nvPr/>
        </p:nvCxnSpPr>
        <p:spPr bwMode="auto">
          <a:xfrm>
            <a:off x="4572000" y="1285860"/>
            <a:ext cx="2071702" cy="1571636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Прямая соединительная линия 39"/>
          <p:cNvCxnSpPr>
            <a:stCxn id="7" idx="0"/>
          </p:cNvCxnSpPr>
          <p:nvPr/>
        </p:nvCxnSpPr>
        <p:spPr bwMode="auto">
          <a:xfrm rot="16200000" flipH="1" flipV="1">
            <a:off x="2857488" y="1000108"/>
            <a:ext cx="1428760" cy="200026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Прямая соединительная линия 41"/>
          <p:cNvCxnSpPr/>
          <p:nvPr/>
        </p:nvCxnSpPr>
        <p:spPr bwMode="auto">
          <a:xfrm rot="16200000" flipH="1">
            <a:off x="1714480" y="3571876"/>
            <a:ext cx="2357454" cy="64294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Прямая соединительная линия 45"/>
          <p:cNvCxnSpPr/>
          <p:nvPr/>
        </p:nvCxnSpPr>
        <p:spPr bwMode="auto">
          <a:xfrm rot="5400000">
            <a:off x="5179223" y="3607595"/>
            <a:ext cx="2214578" cy="71438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Прямая соединительная линия 48"/>
          <p:cNvCxnSpPr/>
          <p:nvPr/>
        </p:nvCxnSpPr>
        <p:spPr bwMode="auto">
          <a:xfrm>
            <a:off x="3214678" y="5072074"/>
            <a:ext cx="2714644" cy="1588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0" name="TextBox 99"/>
          <p:cNvSpPr txBox="1"/>
          <p:nvPr/>
        </p:nvSpPr>
        <p:spPr>
          <a:xfrm>
            <a:off x="2143108" y="2500306"/>
            <a:ext cx="357190" cy="369332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5</a:t>
            </a:r>
            <a:endParaRPr lang="ru-RU" b="1" dirty="0"/>
          </a:p>
        </p:txBody>
      </p:sp>
      <p:cxnSp>
        <p:nvCxnSpPr>
          <p:cNvPr id="38" name="Прямая со стрелкой 37"/>
          <p:cNvCxnSpPr/>
          <p:nvPr/>
        </p:nvCxnSpPr>
        <p:spPr bwMode="auto">
          <a:xfrm>
            <a:off x="4572000" y="3429000"/>
            <a:ext cx="1285884" cy="1588"/>
          </a:xfrm>
          <a:prstGeom prst="straightConnector1">
            <a:avLst/>
          </a:prstGeom>
          <a:ln>
            <a:solidFill>
              <a:srgbClr val="00B050"/>
            </a:solidFill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7286644" y="1857364"/>
            <a:ext cx="15440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4260F8"/>
                </a:solidFill>
              </a:rPr>
              <a:t>а</a:t>
            </a:r>
            <a:r>
              <a:rPr lang="ru-RU" sz="2800" b="1" baseline="-25000" dirty="0" smtClean="0">
                <a:solidFill>
                  <a:srgbClr val="4260F8"/>
                </a:solidFill>
              </a:rPr>
              <a:t>10 </a:t>
            </a:r>
            <a:r>
              <a:rPr lang="ru-RU" sz="2800" b="1" dirty="0" smtClean="0">
                <a:solidFill>
                  <a:srgbClr val="4260F8"/>
                </a:solidFill>
              </a:rPr>
              <a:t>= ОЕ</a:t>
            </a:r>
            <a:endParaRPr lang="ru-RU" sz="2800" dirty="0" smtClean="0">
              <a:solidFill>
                <a:srgbClr val="4260F8"/>
              </a:solidFill>
            </a:endParaRPr>
          </a:p>
        </p:txBody>
      </p:sp>
      <p:cxnSp>
        <p:nvCxnSpPr>
          <p:cNvPr id="44" name="Прямая со стрелкой 43"/>
          <p:cNvCxnSpPr/>
          <p:nvPr/>
        </p:nvCxnSpPr>
        <p:spPr bwMode="auto">
          <a:xfrm>
            <a:off x="4643438" y="1285860"/>
            <a:ext cx="1214446" cy="428628"/>
          </a:xfrm>
          <a:prstGeom prst="straightConnector1">
            <a:avLst/>
          </a:prstGeom>
          <a:ln>
            <a:solidFill>
              <a:srgbClr val="00B050"/>
            </a:solidFill>
            <a:headEnd type="none" w="med" len="med"/>
            <a:tailEnd type="non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 bwMode="auto">
          <a:xfrm rot="16200000" flipH="1">
            <a:off x="5679289" y="1893083"/>
            <a:ext cx="1143008" cy="785818"/>
          </a:xfrm>
          <a:prstGeom prst="straightConnector1">
            <a:avLst/>
          </a:prstGeom>
          <a:ln>
            <a:solidFill>
              <a:srgbClr val="00B050"/>
            </a:solidFill>
            <a:headEnd type="none" w="med" len="med"/>
            <a:tailEnd type="non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 bwMode="auto">
          <a:xfrm rot="5400000" flipH="1" flipV="1">
            <a:off x="2428860" y="1857364"/>
            <a:ext cx="1000132" cy="714380"/>
          </a:xfrm>
          <a:prstGeom prst="straightConnector1">
            <a:avLst/>
          </a:prstGeom>
          <a:ln>
            <a:solidFill>
              <a:srgbClr val="00B050"/>
            </a:solidFill>
            <a:headEnd type="none" w="med" len="med"/>
            <a:tailEnd type="non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 bwMode="auto">
          <a:xfrm flipV="1">
            <a:off x="3286116" y="1285860"/>
            <a:ext cx="1285884" cy="428628"/>
          </a:xfrm>
          <a:prstGeom prst="straightConnector1">
            <a:avLst/>
          </a:prstGeom>
          <a:ln>
            <a:solidFill>
              <a:srgbClr val="00B050"/>
            </a:solidFill>
            <a:headEnd type="none" w="med" len="med"/>
            <a:tailEnd type="non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 bwMode="auto">
          <a:xfrm>
            <a:off x="3214678" y="5072074"/>
            <a:ext cx="1428760" cy="500066"/>
          </a:xfrm>
          <a:prstGeom prst="straightConnector1">
            <a:avLst/>
          </a:prstGeom>
          <a:ln>
            <a:solidFill>
              <a:srgbClr val="00B050"/>
            </a:solidFill>
            <a:headEnd type="none" w="med" len="med"/>
            <a:tailEnd type="non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 bwMode="auto">
          <a:xfrm rot="5400000">
            <a:off x="1892678" y="3392884"/>
            <a:ext cx="1357322" cy="794"/>
          </a:xfrm>
          <a:prstGeom prst="straightConnector1">
            <a:avLst/>
          </a:prstGeom>
          <a:ln>
            <a:solidFill>
              <a:srgbClr val="00B050"/>
            </a:solidFill>
            <a:headEnd type="none" w="med" len="med"/>
            <a:tailEnd type="non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 bwMode="auto">
          <a:xfrm rot="16200000" flipH="1">
            <a:off x="2393141" y="4250537"/>
            <a:ext cx="1000132" cy="642942"/>
          </a:xfrm>
          <a:prstGeom prst="straightConnector1">
            <a:avLst/>
          </a:prstGeom>
          <a:ln>
            <a:solidFill>
              <a:srgbClr val="00B050"/>
            </a:solidFill>
            <a:headEnd type="none" w="med" len="med"/>
            <a:tailEnd type="non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 bwMode="auto">
          <a:xfrm rot="5400000">
            <a:off x="5929322" y="3500438"/>
            <a:ext cx="1357322" cy="71438"/>
          </a:xfrm>
          <a:prstGeom prst="straightConnector1">
            <a:avLst/>
          </a:prstGeom>
          <a:ln>
            <a:solidFill>
              <a:srgbClr val="00B050"/>
            </a:solidFill>
            <a:headEnd type="none" w="med" len="med"/>
            <a:tailEnd type="non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 bwMode="auto">
          <a:xfrm rot="5400000" flipH="1" flipV="1">
            <a:off x="5786446" y="4286256"/>
            <a:ext cx="928694" cy="642942"/>
          </a:xfrm>
          <a:prstGeom prst="straightConnector1">
            <a:avLst/>
          </a:prstGeom>
          <a:ln>
            <a:solidFill>
              <a:srgbClr val="00B050"/>
            </a:solidFill>
            <a:headEnd type="none" w="med" len="med"/>
            <a:tailEnd type="non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1" name="Прямая со стрелкой 100"/>
          <p:cNvCxnSpPr/>
          <p:nvPr/>
        </p:nvCxnSpPr>
        <p:spPr bwMode="auto">
          <a:xfrm flipV="1">
            <a:off x="4572000" y="5072074"/>
            <a:ext cx="1357322" cy="500066"/>
          </a:xfrm>
          <a:prstGeom prst="straightConnector1">
            <a:avLst/>
          </a:prstGeom>
          <a:ln>
            <a:solidFill>
              <a:srgbClr val="00B050"/>
            </a:solidFill>
            <a:headEnd type="none" w="med" len="med"/>
            <a:tailEnd type="non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4" name="Дуга 103"/>
          <p:cNvSpPr/>
          <p:nvPr/>
        </p:nvSpPr>
        <p:spPr bwMode="auto">
          <a:xfrm rot="6069812">
            <a:off x="5407736" y="1264339"/>
            <a:ext cx="571504" cy="571504"/>
          </a:xfrm>
          <a:prstGeom prst="arc">
            <a:avLst>
              <a:gd name="adj1" fmla="val 16200000"/>
              <a:gd name="adj2" fmla="val 20069698"/>
            </a:avLst>
          </a:prstGeom>
          <a:ln w="158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05" name="Дуга 104"/>
          <p:cNvSpPr/>
          <p:nvPr/>
        </p:nvSpPr>
        <p:spPr bwMode="auto">
          <a:xfrm rot="10248046">
            <a:off x="6407093" y="3551086"/>
            <a:ext cx="687532" cy="670110"/>
          </a:xfrm>
          <a:prstGeom prst="arc">
            <a:avLst>
              <a:gd name="adj1" fmla="val 16200000"/>
              <a:gd name="adj2" fmla="val 20069698"/>
            </a:avLst>
          </a:prstGeom>
          <a:ln w="158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06" name="Дуга 105"/>
          <p:cNvSpPr/>
          <p:nvPr/>
        </p:nvSpPr>
        <p:spPr bwMode="auto">
          <a:xfrm rot="18216353">
            <a:off x="2330480" y="4057107"/>
            <a:ext cx="687532" cy="670110"/>
          </a:xfrm>
          <a:prstGeom prst="arc">
            <a:avLst>
              <a:gd name="adj1" fmla="val 16200000"/>
              <a:gd name="adj2" fmla="val 20069698"/>
            </a:avLst>
          </a:prstGeom>
          <a:ln w="158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07" name="Дуга 106"/>
          <p:cNvSpPr/>
          <p:nvPr/>
        </p:nvSpPr>
        <p:spPr bwMode="auto">
          <a:xfrm rot="19392850">
            <a:off x="2683430" y="1747229"/>
            <a:ext cx="798912" cy="638697"/>
          </a:xfrm>
          <a:prstGeom prst="arc">
            <a:avLst>
              <a:gd name="adj1" fmla="val 18056265"/>
              <a:gd name="adj2" fmla="val 21233288"/>
            </a:avLst>
          </a:prstGeom>
          <a:ln w="158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4786314" y="2928934"/>
            <a:ext cx="5645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CC00"/>
                </a:solidFill>
              </a:rPr>
              <a:t>а</a:t>
            </a:r>
            <a:r>
              <a:rPr lang="ru-RU" sz="2000" b="1" baseline="-25000" dirty="0" smtClean="0">
                <a:solidFill>
                  <a:srgbClr val="00CC00"/>
                </a:solidFill>
              </a:rPr>
              <a:t>10 </a:t>
            </a:r>
            <a:endParaRPr lang="ru-RU" sz="20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0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60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8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5" grpId="0" animBg="1"/>
      <p:bldP spid="106" grpId="0" animBg="1"/>
      <p:bldP spid="107" grpId="0" animBg="1"/>
      <p:bldP spid="10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 bwMode="auto">
          <a:xfrm>
            <a:off x="2428860" y="1285860"/>
            <a:ext cx="4286280" cy="428628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 bwMode="auto">
          <a:xfrm rot="5400000">
            <a:off x="2143902" y="3428206"/>
            <a:ext cx="4857784" cy="1588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lg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Прямая соединительная линия 4"/>
          <p:cNvCxnSpPr/>
          <p:nvPr/>
        </p:nvCxnSpPr>
        <p:spPr bwMode="auto">
          <a:xfrm>
            <a:off x="2071670" y="3429000"/>
            <a:ext cx="4929222" cy="1588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lgDashDot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2143108" y="285728"/>
            <a:ext cx="542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4260F8"/>
                </a:solidFill>
              </a:rPr>
              <a:t>Деление  окружности на 7 частей</a:t>
            </a:r>
            <a:endParaRPr lang="ru-RU" sz="2400" dirty="0">
              <a:solidFill>
                <a:srgbClr val="4260F8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3438" y="785795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072198" y="1571612"/>
            <a:ext cx="357190" cy="40011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</a:t>
            </a:r>
            <a:endParaRPr lang="ru-RU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786578" y="3500438"/>
            <a:ext cx="285752" cy="40011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3</a:t>
            </a:r>
            <a:endParaRPr lang="ru-RU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572132" y="5286388"/>
            <a:ext cx="357190" cy="40011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4</a:t>
            </a:r>
            <a:endParaRPr lang="ru-RU" sz="20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4643438" y="3429000"/>
            <a:ext cx="357190" cy="369332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54" name="TextBox 53"/>
          <p:cNvSpPr txBox="1"/>
          <p:nvPr/>
        </p:nvSpPr>
        <p:spPr>
          <a:xfrm>
            <a:off x="2071670" y="3429000"/>
            <a:ext cx="285752" cy="369332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55" name="TextBox 54"/>
          <p:cNvSpPr txBox="1"/>
          <p:nvPr/>
        </p:nvSpPr>
        <p:spPr>
          <a:xfrm>
            <a:off x="3143240" y="3429000"/>
            <a:ext cx="285752" cy="369332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  <p:cxnSp>
        <p:nvCxnSpPr>
          <p:cNvPr id="64" name="Прямая соединительная линия 63"/>
          <p:cNvCxnSpPr/>
          <p:nvPr/>
        </p:nvCxnSpPr>
        <p:spPr bwMode="auto">
          <a:xfrm rot="16200000" flipH="1">
            <a:off x="2893207" y="3393281"/>
            <a:ext cx="142876" cy="71438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Прямая соединительная линия 65"/>
          <p:cNvCxnSpPr/>
          <p:nvPr/>
        </p:nvCxnSpPr>
        <p:spPr bwMode="auto">
          <a:xfrm rot="16200000" flipH="1">
            <a:off x="3893339" y="3393281"/>
            <a:ext cx="142876" cy="71438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2" name="TextBox 91"/>
          <p:cNvSpPr txBox="1"/>
          <p:nvPr/>
        </p:nvSpPr>
        <p:spPr>
          <a:xfrm>
            <a:off x="3143240" y="1071546"/>
            <a:ext cx="428628" cy="369332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Д</a:t>
            </a:r>
            <a:endParaRPr lang="ru-RU" dirty="0"/>
          </a:p>
        </p:txBody>
      </p:sp>
      <p:sp>
        <p:nvSpPr>
          <p:cNvPr id="59" name="Дуга 58"/>
          <p:cNvSpPr/>
          <p:nvPr/>
        </p:nvSpPr>
        <p:spPr bwMode="auto">
          <a:xfrm rot="6069812">
            <a:off x="5836364" y="1621529"/>
            <a:ext cx="571504" cy="571504"/>
          </a:xfrm>
          <a:prstGeom prst="arc">
            <a:avLst/>
          </a:prstGeom>
          <a:ln w="158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62" name="Дуга 61"/>
          <p:cNvSpPr/>
          <p:nvPr/>
        </p:nvSpPr>
        <p:spPr bwMode="auto">
          <a:xfrm rot="8465289">
            <a:off x="6482107" y="3248244"/>
            <a:ext cx="608943" cy="672369"/>
          </a:xfrm>
          <a:prstGeom prst="arc">
            <a:avLst>
              <a:gd name="adj1" fmla="val 17419672"/>
              <a:gd name="adj2" fmla="val 0"/>
            </a:avLst>
          </a:prstGeom>
          <a:ln w="158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63" name="Дуга 62"/>
          <p:cNvSpPr/>
          <p:nvPr/>
        </p:nvSpPr>
        <p:spPr bwMode="auto">
          <a:xfrm rot="17212089">
            <a:off x="2285168" y="3856812"/>
            <a:ext cx="571504" cy="571504"/>
          </a:xfrm>
          <a:prstGeom prst="arc">
            <a:avLst>
              <a:gd name="adj1" fmla="val 17320946"/>
              <a:gd name="adj2" fmla="val 0"/>
            </a:avLst>
          </a:prstGeom>
          <a:ln w="158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3214678" y="5429264"/>
            <a:ext cx="357190" cy="40011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5</a:t>
            </a:r>
            <a:endParaRPr lang="ru-RU" sz="2000" b="1" dirty="0"/>
          </a:p>
        </p:txBody>
      </p:sp>
      <p:cxnSp>
        <p:nvCxnSpPr>
          <p:cNvPr id="37" name="Прямая со стрелкой 36"/>
          <p:cNvCxnSpPr/>
          <p:nvPr/>
        </p:nvCxnSpPr>
        <p:spPr bwMode="auto">
          <a:xfrm rot="5400000">
            <a:off x="2571736" y="2500306"/>
            <a:ext cx="1857388" cy="1588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0033CC"/>
            </a:solidFill>
            <a:prstDash val="sysDash"/>
            <a:round/>
            <a:headEnd type="arrow" w="med" len="med"/>
            <a:tailEnd type="none"/>
          </a:ln>
          <a:effectLst/>
        </p:spPr>
      </p:cxnSp>
      <p:cxnSp>
        <p:nvCxnSpPr>
          <p:cNvPr id="39" name="Прямая со стрелкой 38"/>
          <p:cNvCxnSpPr/>
          <p:nvPr/>
        </p:nvCxnSpPr>
        <p:spPr bwMode="auto">
          <a:xfrm rot="10800000">
            <a:off x="4572000" y="1285860"/>
            <a:ext cx="1714512" cy="857256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45" name="Прямая со стрелкой 44"/>
          <p:cNvCxnSpPr/>
          <p:nvPr/>
        </p:nvCxnSpPr>
        <p:spPr bwMode="auto">
          <a:xfrm rot="16200000" flipV="1">
            <a:off x="5607851" y="2821777"/>
            <a:ext cx="1714512" cy="35719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50" name="Прямая со стрелкой 49"/>
          <p:cNvCxnSpPr/>
          <p:nvPr/>
        </p:nvCxnSpPr>
        <p:spPr bwMode="auto">
          <a:xfrm rot="10800000" flipV="1">
            <a:off x="2857488" y="1285860"/>
            <a:ext cx="1712924" cy="857256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75" name="Прямая со стрелкой 74"/>
          <p:cNvCxnSpPr/>
          <p:nvPr/>
        </p:nvCxnSpPr>
        <p:spPr bwMode="auto">
          <a:xfrm rot="5400000" flipH="1" flipV="1">
            <a:off x="1821637" y="2821777"/>
            <a:ext cx="1714512" cy="35719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4" name="Прямая со стрелкой 83"/>
          <p:cNvCxnSpPr/>
          <p:nvPr/>
        </p:nvCxnSpPr>
        <p:spPr bwMode="auto">
          <a:xfrm rot="16200000" flipV="1">
            <a:off x="2285984" y="4071942"/>
            <a:ext cx="1428760" cy="1000132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6" name="Прямая со стрелкой 85"/>
          <p:cNvCxnSpPr/>
          <p:nvPr/>
        </p:nvCxnSpPr>
        <p:spPr bwMode="auto">
          <a:xfrm rot="10800000">
            <a:off x="3500430" y="5286388"/>
            <a:ext cx="2143140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8" name="Прямая со стрелкой 87"/>
          <p:cNvCxnSpPr/>
          <p:nvPr/>
        </p:nvCxnSpPr>
        <p:spPr bwMode="auto">
          <a:xfrm rot="5400000">
            <a:off x="5428462" y="4072736"/>
            <a:ext cx="1428760" cy="99854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99" name="Дуга 98"/>
          <p:cNvSpPr/>
          <p:nvPr/>
        </p:nvSpPr>
        <p:spPr bwMode="auto">
          <a:xfrm rot="9075272">
            <a:off x="5481973" y="4677004"/>
            <a:ext cx="608943" cy="672369"/>
          </a:xfrm>
          <a:prstGeom prst="arc">
            <a:avLst>
              <a:gd name="adj1" fmla="val 17419672"/>
              <a:gd name="adj2" fmla="val 0"/>
            </a:avLst>
          </a:prstGeom>
          <a:ln w="158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01" name="Дуга 100"/>
          <p:cNvSpPr/>
          <p:nvPr/>
        </p:nvSpPr>
        <p:spPr bwMode="auto">
          <a:xfrm rot="18747834">
            <a:off x="2546827" y="2118208"/>
            <a:ext cx="571504" cy="571504"/>
          </a:xfrm>
          <a:prstGeom prst="arc">
            <a:avLst/>
          </a:prstGeom>
          <a:ln w="158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02" name="Дуга 101"/>
          <p:cNvSpPr/>
          <p:nvPr/>
        </p:nvSpPr>
        <p:spPr bwMode="auto">
          <a:xfrm rot="14613997">
            <a:off x="3526322" y="5026527"/>
            <a:ext cx="571504" cy="571504"/>
          </a:xfrm>
          <a:prstGeom prst="arc">
            <a:avLst>
              <a:gd name="adj1" fmla="val 15375008"/>
              <a:gd name="adj2" fmla="val 0"/>
            </a:avLst>
          </a:prstGeom>
          <a:ln w="158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7500958" y="1785926"/>
            <a:ext cx="14046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</a:rPr>
              <a:t>а</a:t>
            </a:r>
            <a:r>
              <a:rPr lang="ru-RU" sz="2800" b="1" baseline="-25000" dirty="0" smtClean="0">
                <a:solidFill>
                  <a:srgbClr val="0033CC"/>
                </a:solidFill>
              </a:rPr>
              <a:t>7 </a:t>
            </a:r>
            <a:r>
              <a:rPr lang="ru-RU" sz="2800" b="1" dirty="0" smtClean="0">
                <a:solidFill>
                  <a:srgbClr val="0033CC"/>
                </a:solidFill>
              </a:rPr>
              <a:t>= ВД</a:t>
            </a:r>
            <a:endParaRPr lang="ru-RU" sz="2800" b="1" dirty="0" smtClean="0">
              <a:solidFill>
                <a:srgbClr val="0033CC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3071802" y="2500306"/>
            <a:ext cx="397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33CC"/>
                </a:solidFill>
              </a:rPr>
              <a:t>а</a:t>
            </a:r>
            <a:r>
              <a:rPr lang="ru-RU" b="1" baseline="-25000" dirty="0" smtClean="0">
                <a:solidFill>
                  <a:srgbClr val="0033CC"/>
                </a:solidFill>
              </a:rPr>
              <a:t>7</a:t>
            </a:r>
            <a:endParaRPr lang="ru-RU" dirty="0"/>
          </a:p>
        </p:txBody>
      </p:sp>
      <p:sp>
        <p:nvSpPr>
          <p:cNvPr id="107" name="Дуга 106"/>
          <p:cNvSpPr/>
          <p:nvPr/>
        </p:nvSpPr>
        <p:spPr bwMode="auto">
          <a:xfrm>
            <a:off x="357158" y="1285860"/>
            <a:ext cx="4214842" cy="4286280"/>
          </a:xfrm>
          <a:prstGeom prst="arc">
            <a:avLst>
              <a:gd name="adj1" fmla="val 17563961"/>
              <a:gd name="adj2" fmla="val 400012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143108" y="4000504"/>
            <a:ext cx="28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6</a:t>
            </a:r>
            <a:endParaRPr lang="ru-RU" sz="2000" b="1" dirty="0"/>
          </a:p>
        </p:txBody>
      </p:sp>
      <p:sp>
        <p:nvSpPr>
          <p:cNvPr id="109" name="TextBox 108"/>
          <p:cNvSpPr txBox="1"/>
          <p:nvPr/>
        </p:nvSpPr>
        <p:spPr>
          <a:xfrm>
            <a:off x="2500298" y="1785926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7</a:t>
            </a:r>
            <a:endParaRPr lang="ru-RU" sz="2000" b="1" dirty="0"/>
          </a:p>
        </p:txBody>
      </p:sp>
      <p:cxnSp>
        <p:nvCxnSpPr>
          <p:cNvPr id="38" name="Прямая соединительная линия 37"/>
          <p:cNvCxnSpPr/>
          <p:nvPr/>
        </p:nvCxnSpPr>
        <p:spPr bwMode="auto">
          <a:xfrm rot="5400000">
            <a:off x="1465241" y="3392487"/>
            <a:ext cx="4071966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000"/>
                            </p:stCondLst>
                            <p:childTnLst>
                              <p:par>
                                <p:cTn id="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7" grpId="0"/>
      <p:bldP spid="59" grpId="0" animBg="1"/>
      <p:bldP spid="62" grpId="0" animBg="1"/>
      <p:bldP spid="63" grpId="0" animBg="1"/>
      <p:bldP spid="100" grpId="0"/>
      <p:bldP spid="99" grpId="0" animBg="1"/>
      <p:bldP spid="101" grpId="0" animBg="1"/>
      <p:bldP spid="102" grpId="0" animBg="1"/>
      <p:bldP spid="104" grpId="0"/>
      <p:bldP spid="10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3501008"/>
            <a:ext cx="45365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формате А4 выполните один из вариантов орнамента,  используя  правила  деления окружности на равные части. Размеры орнамента произвольные.  По желанию  можно  разработать свой  орнамент.</a:t>
            </a:r>
            <a:endParaRPr lang="ru-RU" dirty="0"/>
          </a:p>
        </p:txBody>
      </p:sp>
      <p:pic>
        <p:nvPicPr>
          <p:cNvPr id="3" name="Рисунок 2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404664"/>
            <a:ext cx="5573179" cy="288032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548680"/>
            <a:ext cx="4536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394792"/>
            <a:ext cx="6768752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Критерии оценивания:</a:t>
            </a:r>
          </a:p>
          <a:p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i="1" dirty="0" smtClean="0"/>
              <a:t>5 баллов </a:t>
            </a:r>
            <a:r>
              <a:rPr lang="ru-RU" sz="2800" dirty="0" smtClean="0"/>
              <a:t>– Работа выполнена правильно, </a:t>
            </a:r>
            <a:r>
              <a:rPr lang="ru-RU" sz="2800" dirty="0"/>
              <a:t>о</a:t>
            </a:r>
            <a:r>
              <a:rPr lang="ru-RU" sz="2800" dirty="0" smtClean="0"/>
              <a:t>рнамент получился. Окружность разделена правильно по правилам деления окружности.</a:t>
            </a:r>
          </a:p>
          <a:p>
            <a:endParaRPr lang="ru-RU" sz="2800" dirty="0"/>
          </a:p>
          <a:p>
            <a:r>
              <a:rPr lang="ru-RU" sz="2800" i="1" dirty="0" smtClean="0"/>
              <a:t>4 балла </a:t>
            </a:r>
            <a:r>
              <a:rPr lang="ru-RU" sz="2800" dirty="0" smtClean="0"/>
              <a:t>– Имеется 1,2 ошибки по правилам деления окружности</a:t>
            </a:r>
          </a:p>
          <a:p>
            <a:endParaRPr lang="ru-RU" sz="2800" dirty="0"/>
          </a:p>
          <a:p>
            <a:r>
              <a:rPr lang="ru-RU" sz="2800" i="1" dirty="0" smtClean="0"/>
              <a:t>3 балла </a:t>
            </a:r>
            <a:r>
              <a:rPr lang="ru-RU" sz="2800" dirty="0" smtClean="0"/>
              <a:t>– Имеется более 2-х ошибок по правилам деления окружности</a:t>
            </a:r>
          </a:p>
          <a:p>
            <a:endParaRPr lang="ru-RU" sz="2800" dirty="0"/>
          </a:p>
          <a:p>
            <a:r>
              <a:rPr lang="ru-RU" sz="2800" i="1" dirty="0" smtClean="0"/>
              <a:t>2 балла </a:t>
            </a:r>
            <a:r>
              <a:rPr lang="ru-RU" sz="2800" dirty="0" smtClean="0"/>
              <a:t>– Работа не выполнена.</a:t>
            </a:r>
          </a:p>
          <a:p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3902120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Список Литературы:</a:t>
            </a:r>
            <a:endParaRPr lang="ru-RU" sz="3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99592" y="2708920"/>
            <a:ext cx="6264696" cy="374441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Черчение: Учеб. для сред. </a:t>
            </a:r>
            <a:r>
              <a:rPr lang="ru-RU" sz="1800" dirty="0" err="1"/>
              <a:t>о</a:t>
            </a:r>
            <a:r>
              <a:rPr lang="ru-RU" sz="1800" dirty="0" err="1" smtClean="0"/>
              <a:t>бщеобразоват</a:t>
            </a:r>
            <a:r>
              <a:rPr lang="ru-RU" sz="1800" dirty="0" smtClean="0"/>
              <a:t>. </a:t>
            </a:r>
            <a:r>
              <a:rPr lang="ru-RU" sz="1800" dirty="0" err="1" smtClean="0"/>
              <a:t>шк</a:t>
            </a:r>
            <a:r>
              <a:rPr lang="ru-RU" sz="1800" dirty="0" smtClean="0"/>
              <a:t>.</a:t>
            </a:r>
            <a:r>
              <a:rPr lang="en-US" sz="1800" dirty="0" smtClean="0"/>
              <a:t>/</a:t>
            </a:r>
            <a:r>
              <a:rPr lang="ru-RU" sz="1800" dirty="0" smtClean="0"/>
              <a:t>А.Д Ботвинников, В.Н Виноградов, И.С </a:t>
            </a:r>
            <a:r>
              <a:rPr lang="ru-RU" sz="1800" dirty="0" err="1" smtClean="0"/>
              <a:t>Вышнепольский</a:t>
            </a:r>
            <a:r>
              <a:rPr lang="ru-RU" sz="1800" dirty="0" smtClean="0"/>
              <a:t>, С.И </a:t>
            </a:r>
            <a:r>
              <a:rPr lang="ru-RU" sz="1800" dirty="0" err="1" smtClean="0"/>
              <a:t>Дембинский</a:t>
            </a:r>
            <a:r>
              <a:rPr lang="ru-RU" sz="1800" dirty="0" smtClean="0"/>
              <a:t>; Под ред. В.Н Виноградова . – 6-е изд. – М.: Просвещение, 1987. – 224с., ил.</a:t>
            </a:r>
          </a:p>
          <a:p>
            <a:r>
              <a:rPr lang="ru-RU" sz="1800" dirty="0"/>
              <a:t>С.А. Соловьёв Черчение и перспектива, М. 2009</a:t>
            </a:r>
          </a:p>
          <a:p>
            <a:r>
              <a:rPr lang="en-US" sz="1800" dirty="0"/>
              <a:t>https://graph.power.nstu.ru/wolchin/umm/gp/geom/001/geometr_02.htm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892019174"/>
      </p:ext>
    </p:extLst>
  </p:cSld>
  <p:clrMapOvr>
    <a:masterClrMapping/>
  </p:clrMapOvr>
  <p:transition spd="slow" advClick="0" advTm="10000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504" y="836712"/>
            <a:ext cx="77662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916832"/>
            <a:ext cx="5472607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396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>
        <p14:shred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6195" y="1196752"/>
            <a:ext cx="4519974" cy="3078104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solidFill>
                  <a:srgbClr val="005A9E"/>
                </a:solidFill>
              </a:rPr>
              <a:t>Превращение колеса из сплошного диска  в  обод с о спицами поставило человека  перед  необходимостью распределить  спицы  в  колесе равномерно. Выполняя изображение такого   колеса,  люди  искали точные способы  с  помощью  чертежных инструментов.</a:t>
            </a:r>
            <a:endParaRPr lang="ru-RU" b="1" dirty="0" smtClean="0">
              <a:solidFill>
                <a:srgbClr val="005A9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224" y="214290"/>
            <a:ext cx="7000924" cy="707886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000" b="1" spc="150" dirty="0" smtClean="0">
                <a:ln w="11430">
                  <a:solidFill>
                    <a:srgbClr val="0070C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Исторические сведения</a:t>
            </a:r>
            <a:endParaRPr lang="ru-RU" sz="4000" b="1" spc="150" dirty="0">
              <a:ln w="11430">
                <a:solidFill>
                  <a:srgbClr val="0070C0"/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8333"/>
          <a:stretch>
            <a:fillRect/>
          </a:stretch>
        </p:blipFill>
        <p:spPr bwMode="auto">
          <a:xfrm>
            <a:off x="467544" y="4437112"/>
            <a:ext cx="2592288" cy="2193474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9666" y="4437112"/>
            <a:ext cx="2380086" cy="2271674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700808"/>
            <a:ext cx="6912768" cy="4104456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0" dirty="0">
                <a:solidFill>
                  <a:schemeClr val="tx1"/>
                </a:solidFill>
              </a:rPr>
              <a:t>Когда-то в построении правильных многоугольников вкладывали мистический смысл. Так, пифагорейцы, последователи религиозно-философского учения, основанного Пифагором, приняли в качестве знака своего союза звездчатый многоугольник, образованный диагоналями правильного пятиугольника.</a:t>
            </a:r>
            <a:br>
              <a:rPr lang="ru-RU" sz="2000" b="0" dirty="0">
                <a:solidFill>
                  <a:schemeClr val="tx1"/>
                </a:solidFill>
              </a:rPr>
            </a:br>
            <a:r>
              <a:rPr lang="ru-RU" sz="2000" b="0" dirty="0">
                <a:solidFill>
                  <a:schemeClr val="tx1"/>
                </a:solidFill>
              </a:rPr>
              <a:t>Правила строгого геометрического построения некоторых правильных многоугольников изложены в книге “Начала” древнегреческого математика Евклида, жившего в 3 веке до н.э. Для выполнения этих построений он предлагал пользоваться только линейкой и циркулем</a:t>
            </a:r>
            <a:r>
              <a:rPr lang="ru-RU" sz="1400" b="0" dirty="0">
                <a:solidFill>
                  <a:schemeClr val="tx1"/>
                </a:solidFill>
              </a:rPr>
              <a:t>.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404664"/>
            <a:ext cx="6255488" cy="743507"/>
          </a:xfrm>
        </p:spPr>
        <p:txBody>
          <a:bodyPr/>
          <a:lstStyle/>
          <a:p>
            <a:r>
              <a:rPr lang="ru-RU" sz="3600" b="1" i="1" dirty="0">
                <a:solidFill>
                  <a:srgbClr val="4260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 знаете ли вы, что: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4748520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Новая папка\великие мат-ки\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16016" y="548680"/>
            <a:ext cx="1749904" cy="2000265"/>
          </a:xfrm>
          <a:prstGeom prst="ellipse">
            <a:avLst/>
          </a:prstGeom>
          <a:ln w="28575" cap="rnd">
            <a:solidFill>
              <a:schemeClr val="bg1">
                <a:lumMod val="65000"/>
                <a:lumOff val="3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928662" y="6000768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Символ  </a:t>
            </a:r>
            <a:r>
              <a:rPr lang="ru-RU" sz="2400" b="1" dirty="0" smtClean="0"/>
              <a:t>«Святой дух»</a:t>
            </a:r>
            <a:endParaRPr lang="ru-RU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786446" y="255342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Евклид</a:t>
            </a:r>
            <a:endParaRPr lang="ru-RU" dirty="0"/>
          </a:p>
        </p:txBody>
      </p:sp>
      <p:pic>
        <p:nvPicPr>
          <p:cNvPr id="3074" name="Picture 2" descr="C:\Documents and Settings\Альфия\Рабочий стол\деление окр на части\циркуль.bmp"/>
          <p:cNvPicPr>
            <a:picLocks noChangeAspect="1" noChangeArrowheads="1"/>
          </p:cNvPicPr>
          <p:nvPr/>
        </p:nvPicPr>
        <p:blipFill>
          <a:blip r:embed="rId3" cstate="print"/>
          <a:srcRect l="10576" t="14658" r="20677"/>
          <a:stretch>
            <a:fillRect/>
          </a:stretch>
        </p:blipFill>
        <p:spPr bwMode="auto">
          <a:xfrm>
            <a:off x="4139952" y="2738086"/>
            <a:ext cx="1340354" cy="1800865"/>
          </a:xfrm>
          <a:prstGeom prst="rect">
            <a:avLst/>
          </a:prstGeom>
          <a:noFill/>
          <a:ln w="25400" cmpd="sng">
            <a:solidFill>
              <a:schemeClr val="bg1">
                <a:lumMod val="50000"/>
                <a:lumOff val="50000"/>
              </a:schemeClr>
            </a:solidFill>
          </a:ln>
        </p:spPr>
      </p:pic>
      <p:pic>
        <p:nvPicPr>
          <p:cNvPr id="3076" name="Picture 4" descr="C:\Documents and Settings\Альфия\Рабочий стол\черчение2\пифаго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4786322"/>
            <a:ext cx="2643206" cy="1286374"/>
          </a:xfrm>
          <a:prstGeom prst="rect">
            <a:avLst/>
          </a:prstGeom>
          <a:noFill/>
        </p:spPr>
      </p:pic>
      <p:pic>
        <p:nvPicPr>
          <p:cNvPr id="2050" name="Picture 2" descr="D:\Новая папка\великие мат-ки\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857232"/>
            <a:ext cx="1624013" cy="2003425"/>
          </a:xfrm>
          <a:prstGeom prst="ellipse">
            <a:avLst/>
          </a:prstGeom>
          <a:ln w="38100" cap="rnd">
            <a:solidFill>
              <a:schemeClr val="tx1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1" name="Picture 3" descr="C:\Documents and Settings\Альфия\Рабочий стол\черчение2\святой дух-символ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62" y="3357562"/>
            <a:ext cx="1381124" cy="1278531"/>
          </a:xfrm>
          <a:prstGeom prst="ellipse">
            <a:avLst/>
          </a:prstGeom>
          <a:ln w="28575" cap="rnd">
            <a:solidFill>
              <a:srgbClr val="0033C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1571604" y="292893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Пифагор</a:t>
            </a:r>
            <a:endParaRPr lang="ru-RU" dirty="0"/>
          </a:p>
        </p:txBody>
      </p:sp>
      <p:pic>
        <p:nvPicPr>
          <p:cNvPr id="2052" name="Picture 4" descr="C:\Documents and Settings\Альфия\Рабочий стол\черчение2\святой дух-символ.jpg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28860" y="3286124"/>
            <a:ext cx="1285883" cy="1295413"/>
          </a:xfrm>
          <a:prstGeom prst="ellipse">
            <a:avLst/>
          </a:prstGeom>
          <a:ln w="28575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0152" y="3209719"/>
            <a:ext cx="170777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199" y="908720"/>
            <a:ext cx="3826767" cy="5217443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Правильный шестиугольник явился предметом специального исследования великого немецкого астронома и математика Иоганна Кеплера (1571-1630), о котором он рассказывает в своей книге “Новогодний подарок, или о шестиугольных снежинках”.</a:t>
            </a:r>
          </a:p>
          <a:p>
            <a:r>
              <a:rPr lang="ru-RU" dirty="0"/>
              <a:t>Рассуждая о причинах того, почему снежинки имеют шестиугольную форму, он отмечает: “плоскость можно покрыть без зазоров лишь следующими фигурами: равносторонними треугольниками, квадратами и правильными шестиугольниками. Среди этих фигур правильный шестиугольник покрывает наибольшую площадь”.</a:t>
            </a:r>
          </a:p>
          <a:p>
            <a:endParaRPr lang="ru-RU" dirty="0"/>
          </a:p>
        </p:txBody>
      </p:sp>
      <p:pic>
        <p:nvPicPr>
          <p:cNvPr id="5" name="Picture 10" descr="C:\Documents and Settings\Альфия\Рабочий стол\черчение2\снеж вырез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080" r="68673" b="67787"/>
          <a:stretch>
            <a:fillRect/>
          </a:stretch>
        </p:blipFill>
        <p:spPr bwMode="auto">
          <a:xfrm rot="20757501">
            <a:off x="4483555" y="1894788"/>
            <a:ext cx="1152411" cy="1193564"/>
          </a:xfrm>
          <a:prstGeom prst="rect">
            <a:avLst/>
          </a:prstGeom>
          <a:noFill/>
        </p:spPr>
      </p:pic>
      <p:pic>
        <p:nvPicPr>
          <p:cNvPr id="6" name="Picture 10" descr="C:\Documents and Settings\Альфия\Рабочий стол\черчение2\снеж вырез.jpg"/>
          <p:cNvPicPr>
            <a:picLocks noChangeAspect="1" noChangeArrowheads="1"/>
          </p:cNvPicPr>
          <p:nvPr/>
        </p:nvPicPr>
        <p:blipFill>
          <a:blip r:embed="rId2" cstate="print"/>
          <a:srcRect l="1080" r="68673" b="67787"/>
          <a:stretch>
            <a:fillRect/>
          </a:stretch>
        </p:blipFill>
        <p:spPr bwMode="auto">
          <a:xfrm rot="20757501">
            <a:off x="6458679" y="3331220"/>
            <a:ext cx="1193745" cy="1236376"/>
          </a:xfrm>
          <a:prstGeom prst="rect">
            <a:avLst/>
          </a:prstGeom>
          <a:noFill/>
        </p:spPr>
      </p:pic>
      <p:pic>
        <p:nvPicPr>
          <p:cNvPr id="7" name="Picture 10" descr="C:\Documents and Settings\Альфия\Рабочий стол\черчение2\снеж вырез.jpg"/>
          <p:cNvPicPr>
            <a:picLocks noChangeAspect="1" noChangeArrowheads="1"/>
          </p:cNvPicPr>
          <p:nvPr/>
        </p:nvPicPr>
        <p:blipFill>
          <a:blip r:embed="rId2" cstate="print"/>
          <a:srcRect l="1080" r="68673" b="67787"/>
          <a:stretch>
            <a:fillRect/>
          </a:stretch>
        </p:blipFill>
        <p:spPr bwMode="auto">
          <a:xfrm rot="20757501">
            <a:off x="4423589" y="4714612"/>
            <a:ext cx="1261192" cy="1306232"/>
          </a:xfrm>
          <a:prstGeom prst="rect">
            <a:avLst/>
          </a:prstGeom>
          <a:noFill/>
        </p:spPr>
      </p:pic>
      <p:pic>
        <p:nvPicPr>
          <p:cNvPr id="8" name="Picture 10" descr="C:\Documents and Settings\Альфия\Рабочий стол\черчение2\снеж вырез.jpg"/>
          <p:cNvPicPr>
            <a:picLocks noChangeAspect="1" noChangeArrowheads="1"/>
          </p:cNvPicPr>
          <p:nvPr/>
        </p:nvPicPr>
        <p:blipFill>
          <a:blip r:embed="rId2" cstate="print"/>
          <a:srcRect l="1080" r="68673" b="67787"/>
          <a:stretch>
            <a:fillRect/>
          </a:stretch>
        </p:blipFill>
        <p:spPr bwMode="auto">
          <a:xfrm rot="20757501">
            <a:off x="6542542" y="1339240"/>
            <a:ext cx="1109428" cy="11490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1208986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BFBFA"/>
            </a:gs>
            <a:gs pos="39999">
              <a:srgbClr val="85C2FF"/>
            </a:gs>
            <a:gs pos="70000">
              <a:schemeClr val="accent3">
                <a:lumMod val="40000"/>
                <a:lumOff val="60000"/>
              </a:schemeClr>
            </a:gs>
            <a:gs pos="100000">
              <a:srgbClr val="FFEBFA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13" descr="D:\Новая папка\великие мат-ки\кеплер2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2118303" cy="2395969"/>
          </a:xfrm>
          <a:prstGeom prst="ellipse">
            <a:avLst/>
          </a:prstGeom>
          <a:ln w="38100" cap="rnd">
            <a:solidFill>
              <a:srgbClr val="4260F8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/>
          <a:srcRect l="16690" t="3018"/>
          <a:stretch>
            <a:fillRect/>
          </a:stretch>
        </p:blipFill>
        <p:spPr bwMode="auto">
          <a:xfrm>
            <a:off x="3143240" y="2214554"/>
            <a:ext cx="2437128" cy="22413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8" name="Picture 10" descr="C:\Documents and Settings\Альфия\Рабочий стол\черчение2\снеж вырез.jpg"/>
          <p:cNvPicPr>
            <a:picLocks noChangeAspect="1" noChangeArrowheads="1"/>
          </p:cNvPicPr>
          <p:nvPr/>
        </p:nvPicPr>
        <p:blipFill>
          <a:blip r:embed="rId4" cstate="print"/>
          <a:srcRect l="35620" t="34740" r="33052" b="35433"/>
          <a:stretch>
            <a:fillRect/>
          </a:stretch>
        </p:blipFill>
        <p:spPr bwMode="auto">
          <a:xfrm rot="20820283">
            <a:off x="300794" y="5733409"/>
            <a:ext cx="776290" cy="718787"/>
          </a:xfrm>
          <a:prstGeom prst="rect">
            <a:avLst/>
          </a:prstGeom>
          <a:noFill/>
        </p:spPr>
      </p:pic>
      <p:pic>
        <p:nvPicPr>
          <p:cNvPr id="2059" name="Picture 11" descr="C:\Documents and Settings\Альфия\Рабочий стол\черчение2\1.jpg"/>
          <p:cNvPicPr>
            <a:picLocks noChangeAspect="1" noChangeArrowheads="1"/>
          </p:cNvPicPr>
          <p:nvPr/>
        </p:nvPicPr>
        <p:blipFill>
          <a:blip r:embed="rId5" cstate="print"/>
          <a:srcRect l="2293" t="16950" r="24343" b="6779"/>
          <a:stretch>
            <a:fillRect/>
          </a:stretch>
        </p:blipFill>
        <p:spPr bwMode="auto">
          <a:xfrm>
            <a:off x="5991677" y="1142993"/>
            <a:ext cx="1908326" cy="16101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0" descr="C:\Documents and Settings\Альфия\Рабочий стол\черчение2\снеж вырез.jpg"/>
          <p:cNvPicPr>
            <a:picLocks noChangeAspect="1" noChangeArrowheads="1"/>
          </p:cNvPicPr>
          <p:nvPr/>
        </p:nvPicPr>
        <p:blipFill>
          <a:blip r:embed="rId4" cstate="print"/>
          <a:srcRect l="1723" t="34871" r="67263" b="34124"/>
          <a:stretch>
            <a:fillRect/>
          </a:stretch>
        </p:blipFill>
        <p:spPr bwMode="auto">
          <a:xfrm rot="20288174">
            <a:off x="5322038" y="5983856"/>
            <a:ext cx="702904" cy="683379"/>
          </a:xfrm>
          <a:prstGeom prst="rect">
            <a:avLst/>
          </a:prstGeom>
          <a:noFill/>
        </p:spPr>
      </p:pic>
      <p:pic>
        <p:nvPicPr>
          <p:cNvPr id="16" name="Picture 10" descr="C:\Documents and Settings\Альфия\Рабочий стол\черчение2\снеж вырез.jpg"/>
          <p:cNvPicPr>
            <a:picLocks noChangeAspect="1" noChangeArrowheads="1"/>
          </p:cNvPicPr>
          <p:nvPr/>
        </p:nvPicPr>
        <p:blipFill>
          <a:blip r:embed="rId4" cstate="print"/>
          <a:srcRect l="66623" t="70869" r="1606" b="897"/>
          <a:stretch>
            <a:fillRect/>
          </a:stretch>
        </p:blipFill>
        <p:spPr bwMode="auto">
          <a:xfrm rot="988689">
            <a:off x="2847922" y="1646849"/>
            <a:ext cx="606376" cy="524062"/>
          </a:xfrm>
          <a:prstGeom prst="rect">
            <a:avLst/>
          </a:prstGeom>
          <a:noFill/>
        </p:spPr>
      </p:pic>
      <p:pic>
        <p:nvPicPr>
          <p:cNvPr id="17" name="Picture 10" descr="C:\Documents and Settings\Альфия\Рабочий стол\черчение2\снеж вырез.jpg"/>
          <p:cNvPicPr>
            <a:picLocks noChangeAspect="1" noChangeArrowheads="1"/>
          </p:cNvPicPr>
          <p:nvPr/>
        </p:nvPicPr>
        <p:blipFill>
          <a:blip r:embed="rId4" cstate="print"/>
          <a:srcRect l="34460" r="35741" b="67787"/>
          <a:stretch>
            <a:fillRect/>
          </a:stretch>
        </p:blipFill>
        <p:spPr bwMode="auto">
          <a:xfrm rot="20922648">
            <a:off x="2275723" y="2700740"/>
            <a:ext cx="656227" cy="689880"/>
          </a:xfrm>
          <a:prstGeom prst="rect">
            <a:avLst/>
          </a:prstGeom>
          <a:noFill/>
        </p:spPr>
      </p:pic>
      <p:pic>
        <p:nvPicPr>
          <p:cNvPr id="18" name="Picture 10" descr="C:\Documents and Settings\Альфия\Рабочий стол\черчение2\снеж вырез.jpg"/>
          <p:cNvPicPr>
            <a:picLocks noChangeAspect="1" noChangeArrowheads="1"/>
          </p:cNvPicPr>
          <p:nvPr/>
        </p:nvPicPr>
        <p:blipFill>
          <a:blip r:embed="rId4" cstate="print"/>
          <a:srcRect l="70163" t="36443" r="1243" b="35433"/>
          <a:stretch>
            <a:fillRect/>
          </a:stretch>
        </p:blipFill>
        <p:spPr bwMode="auto">
          <a:xfrm rot="20754588">
            <a:off x="4645046" y="5220844"/>
            <a:ext cx="720460" cy="689135"/>
          </a:xfrm>
          <a:prstGeom prst="rect">
            <a:avLst/>
          </a:prstGeom>
          <a:noFill/>
        </p:spPr>
      </p:pic>
      <p:pic>
        <p:nvPicPr>
          <p:cNvPr id="19" name="Picture 10" descr="C:\Documents and Settings\Альфия\Рабочий стол\черчение2\снеж вырез.jpg"/>
          <p:cNvPicPr>
            <a:picLocks noChangeAspect="1" noChangeArrowheads="1"/>
          </p:cNvPicPr>
          <p:nvPr/>
        </p:nvPicPr>
        <p:blipFill>
          <a:blip r:embed="rId4" cstate="print"/>
          <a:srcRect l="65787" r="1584" b="68635"/>
          <a:stretch>
            <a:fillRect/>
          </a:stretch>
        </p:blipFill>
        <p:spPr bwMode="auto">
          <a:xfrm rot="737848">
            <a:off x="7017279" y="3219014"/>
            <a:ext cx="791148" cy="739602"/>
          </a:xfrm>
          <a:prstGeom prst="rect">
            <a:avLst/>
          </a:prstGeom>
          <a:noFill/>
        </p:spPr>
      </p:pic>
      <p:pic>
        <p:nvPicPr>
          <p:cNvPr id="20" name="Picture 10" descr="C:\Documents and Settings\Альфия\Рабочий стол\черчение2\снеж вырез.jpg"/>
          <p:cNvPicPr>
            <a:picLocks noChangeAspect="1" noChangeArrowheads="1"/>
          </p:cNvPicPr>
          <p:nvPr/>
        </p:nvPicPr>
        <p:blipFill>
          <a:blip r:embed="rId4" cstate="print"/>
          <a:srcRect l="35192" t="35145" r="32646" b="35863"/>
          <a:stretch>
            <a:fillRect/>
          </a:stretch>
        </p:blipFill>
        <p:spPr bwMode="auto">
          <a:xfrm>
            <a:off x="5929322" y="3214686"/>
            <a:ext cx="785818" cy="688866"/>
          </a:xfrm>
          <a:prstGeom prst="rect">
            <a:avLst/>
          </a:prstGeom>
          <a:noFill/>
        </p:spPr>
      </p:pic>
      <p:pic>
        <p:nvPicPr>
          <p:cNvPr id="21" name="Picture 10" descr="C:\Documents and Settings\Альфия\Рабочий стол\черчение2\снеж вырез.jpg"/>
          <p:cNvPicPr>
            <a:picLocks noChangeAspect="1" noChangeArrowheads="1"/>
          </p:cNvPicPr>
          <p:nvPr/>
        </p:nvPicPr>
        <p:blipFill>
          <a:blip r:embed="rId4" cstate="print"/>
          <a:srcRect l="1288" t="69364" r="69090" b="1021"/>
          <a:stretch>
            <a:fillRect/>
          </a:stretch>
        </p:blipFill>
        <p:spPr bwMode="auto">
          <a:xfrm rot="1012911">
            <a:off x="5155812" y="1658597"/>
            <a:ext cx="700083" cy="680659"/>
          </a:xfrm>
          <a:prstGeom prst="rect">
            <a:avLst/>
          </a:prstGeom>
          <a:noFill/>
        </p:spPr>
      </p:pic>
      <p:pic>
        <p:nvPicPr>
          <p:cNvPr id="22" name="Picture 10" descr="C:\Documents and Settings\Альфия\Рабочий стол\черчение2\снеж вырез.jpg"/>
          <p:cNvPicPr>
            <a:picLocks noChangeAspect="1" noChangeArrowheads="1"/>
          </p:cNvPicPr>
          <p:nvPr/>
        </p:nvPicPr>
        <p:blipFill>
          <a:blip r:embed="rId4" cstate="print"/>
          <a:srcRect l="1080" r="68673" b="67787"/>
          <a:stretch>
            <a:fillRect/>
          </a:stretch>
        </p:blipFill>
        <p:spPr bwMode="auto">
          <a:xfrm rot="20733911">
            <a:off x="297625" y="3437215"/>
            <a:ext cx="735551" cy="761820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285720" y="2714620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5A9E"/>
                </a:solidFill>
              </a:rPr>
              <a:t>Иоганн Кеплер</a:t>
            </a:r>
          </a:p>
          <a:p>
            <a:pPr algn="ctr"/>
            <a:r>
              <a:rPr lang="ru-RU" sz="1600" b="1" dirty="0" smtClean="0">
                <a:solidFill>
                  <a:srgbClr val="005A9E"/>
                </a:solidFill>
              </a:rPr>
              <a:t>(1571- 1630)</a:t>
            </a:r>
            <a:endParaRPr lang="ru-RU" sz="1600" b="1" dirty="0">
              <a:solidFill>
                <a:srgbClr val="005A9E"/>
              </a:solidFill>
            </a:endParaRPr>
          </a:p>
        </p:txBody>
      </p:sp>
      <p:pic>
        <p:nvPicPr>
          <p:cNvPr id="25" name="Picture 10" descr="C:\Documents and Settings\Альфия\Рабочий стол\черчение2\снеж вырез.jpg"/>
          <p:cNvPicPr>
            <a:picLocks noChangeAspect="1" noChangeArrowheads="1"/>
          </p:cNvPicPr>
          <p:nvPr/>
        </p:nvPicPr>
        <p:blipFill>
          <a:blip r:embed="rId4" cstate="print"/>
          <a:srcRect l="66623" t="70869" r="1606" b="897"/>
          <a:stretch>
            <a:fillRect/>
          </a:stretch>
        </p:blipFill>
        <p:spPr bwMode="auto">
          <a:xfrm rot="871070">
            <a:off x="3208204" y="5936349"/>
            <a:ext cx="703381" cy="607899"/>
          </a:xfrm>
          <a:prstGeom prst="rect">
            <a:avLst/>
          </a:prstGeom>
          <a:noFill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62" y="3714752"/>
            <a:ext cx="2401191" cy="23003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 l="15000" r="12999" b="5262"/>
          <a:stretch>
            <a:fillRect/>
          </a:stretch>
        </p:blipFill>
        <p:spPr bwMode="auto">
          <a:xfrm>
            <a:off x="5786446" y="4000504"/>
            <a:ext cx="2214578" cy="22145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/>
          <p:cNvSpPr txBox="1"/>
          <p:nvPr/>
        </p:nvSpPr>
        <p:spPr>
          <a:xfrm>
            <a:off x="1857356" y="214290"/>
            <a:ext cx="6572296" cy="954107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>
                  <a:solidFill>
                    <a:srgbClr val="382AF2"/>
                  </a:solidFill>
                </a:ln>
                <a:solidFill>
                  <a:srgbClr val="00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«Новогодний подарок, или </a:t>
            </a:r>
          </a:p>
          <a:p>
            <a:pPr algn="ctr"/>
            <a:r>
              <a:rPr lang="ru-RU" sz="2800" b="1" dirty="0" smtClean="0">
                <a:ln w="11430">
                  <a:solidFill>
                    <a:srgbClr val="382AF2"/>
                  </a:solidFill>
                </a:ln>
                <a:solidFill>
                  <a:srgbClr val="00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 шестиугольных снежинках»</a:t>
            </a:r>
            <a:endParaRPr lang="ru-RU" sz="2800" b="1" dirty="0">
              <a:ln w="11430">
                <a:solidFill>
                  <a:srgbClr val="382AF2"/>
                </a:solidFill>
              </a:ln>
              <a:solidFill>
                <a:srgbClr val="0033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tint val="23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Альфия\Рабочий стол\черчение2\портрет Дюрера.2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7962" y="136217"/>
            <a:ext cx="1741971" cy="2221213"/>
          </a:xfrm>
          <a:prstGeom prst="rect">
            <a:avLst/>
          </a:prstGeom>
          <a:noFill/>
        </p:spPr>
      </p:pic>
      <p:pic>
        <p:nvPicPr>
          <p:cNvPr id="16" name="Picture 3" descr="C:\Documents and Settings\Альфия\Рабочий стол\черчение2\орнам1.jpg"/>
          <p:cNvPicPr>
            <a:picLocks noChangeAspect="1" noChangeArrowheads="1"/>
          </p:cNvPicPr>
          <p:nvPr/>
        </p:nvPicPr>
        <p:blipFill>
          <a:blip r:embed="rId3" cstate="print"/>
          <a:srcRect l="32515" t="25309" r="35276" b="50750"/>
          <a:stretch>
            <a:fillRect/>
          </a:stretch>
        </p:blipFill>
        <p:spPr bwMode="auto">
          <a:xfrm>
            <a:off x="117764" y="4679165"/>
            <a:ext cx="1285884" cy="1285884"/>
          </a:xfrm>
          <a:prstGeom prst="rect">
            <a:avLst/>
          </a:prstGeom>
          <a:noFill/>
          <a:ln w="1270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2050" name="Picture 2" descr="C:\Documents and Settings\Альфия\Мои документы\Мои рисунки\паркет.jpg"/>
          <p:cNvPicPr>
            <a:picLocks noChangeAspect="1" noChangeArrowheads="1"/>
          </p:cNvPicPr>
          <p:nvPr/>
        </p:nvPicPr>
        <p:blipFill>
          <a:blip r:embed="rId4" cstate="print"/>
          <a:srcRect r="3292"/>
          <a:stretch>
            <a:fillRect/>
          </a:stretch>
        </p:blipFill>
        <p:spPr bwMode="auto">
          <a:xfrm>
            <a:off x="401386" y="2941232"/>
            <a:ext cx="1285884" cy="1252536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5357826"/>
            <a:ext cx="1214446" cy="1214446"/>
          </a:xfrm>
          <a:prstGeom prst="rect">
            <a:avLst/>
          </a:prstGeom>
          <a:noFill/>
          <a:ln w="12700">
            <a:solidFill>
              <a:srgbClr val="006600"/>
            </a:solidFill>
            <a:miter lim="800000"/>
            <a:headEnd/>
            <a:tailEnd/>
          </a:ln>
          <a:effectLst/>
        </p:spPr>
      </p:pic>
      <p:pic>
        <p:nvPicPr>
          <p:cNvPr id="18" name="Picture 3" descr="C:\Documents and Settings\Альфия\Рабочий стол\черчение2\орнам1.jpg"/>
          <p:cNvPicPr>
            <a:picLocks noChangeAspect="1" noChangeArrowheads="1"/>
          </p:cNvPicPr>
          <p:nvPr/>
        </p:nvPicPr>
        <p:blipFill>
          <a:blip r:embed="rId3" cstate="print"/>
          <a:srcRect l="65849" t="26623" r="1497" b="50723"/>
          <a:stretch>
            <a:fillRect/>
          </a:stretch>
        </p:blipFill>
        <p:spPr bwMode="auto">
          <a:xfrm>
            <a:off x="3682886" y="4324346"/>
            <a:ext cx="1500198" cy="1400185"/>
          </a:xfrm>
          <a:prstGeom prst="ellipse">
            <a:avLst/>
          </a:prstGeom>
          <a:ln w="12700" cap="rnd">
            <a:solidFill>
              <a:srgbClr val="0066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6" cstate="print"/>
          <a:srcRect l="17500" t="1875" r="17499" b="51250"/>
          <a:stretch>
            <a:fillRect/>
          </a:stretch>
        </p:blipFill>
        <p:spPr bwMode="auto">
          <a:xfrm>
            <a:off x="6084168" y="5243800"/>
            <a:ext cx="1500198" cy="1442498"/>
          </a:xfrm>
          <a:prstGeom prst="ellipse">
            <a:avLst/>
          </a:prstGeom>
          <a:ln w="12700" cap="rnd">
            <a:solidFill>
              <a:srgbClr val="0066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3" descr="C:\Documents and Settings\Альфия\Рабочий стол\черчение2\орнам1.jpg"/>
          <p:cNvPicPr>
            <a:picLocks noChangeAspect="1" noChangeArrowheads="1"/>
          </p:cNvPicPr>
          <p:nvPr/>
        </p:nvPicPr>
        <p:blipFill>
          <a:blip r:embed="rId3" cstate="print"/>
          <a:srcRect l="4282" t="52404" r="70795" b="29783"/>
          <a:stretch>
            <a:fillRect/>
          </a:stretch>
        </p:blipFill>
        <p:spPr bwMode="auto">
          <a:xfrm rot="16200000">
            <a:off x="2498602" y="4393832"/>
            <a:ext cx="1000133" cy="961668"/>
          </a:xfrm>
          <a:prstGeom prst="rect">
            <a:avLst/>
          </a:prstGeom>
          <a:noFill/>
          <a:ln w="12700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 sz="quarter" idx="4294967295"/>
          </p:nvPr>
        </p:nvSpPr>
        <p:spPr>
          <a:xfrm>
            <a:off x="0" y="142875"/>
            <a:ext cx="9144000" cy="6858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ru-RU" sz="4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4000" cap="all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Орнаменты                      и узоры</a:t>
            </a:r>
            <a:endParaRPr lang="ru-RU" sz="4000" cap="all" dirty="0">
              <a:ln w="0">
                <a:solidFill>
                  <a:schemeClr val="accent1">
                    <a:lumMod val="5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 l="63333" t="39178" b="24429"/>
          <a:stretch>
            <a:fillRect/>
          </a:stretch>
        </p:blipFill>
        <p:spPr bwMode="auto">
          <a:xfrm>
            <a:off x="6724260" y="2852936"/>
            <a:ext cx="1000131" cy="1357321"/>
          </a:xfrm>
          <a:prstGeom prst="ellipse">
            <a:avLst/>
          </a:prstGeom>
          <a:ln w="28575" cap="rnd" cmpd="sng">
            <a:solidFill>
              <a:srgbClr val="0066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3" descr="C:\Documents and Settings\Альфия\Рабочий стол\черчение2\орнам1.jpg"/>
          <p:cNvPicPr>
            <a:picLocks noChangeAspect="1" noChangeArrowheads="1"/>
          </p:cNvPicPr>
          <p:nvPr/>
        </p:nvPicPr>
        <p:blipFill>
          <a:blip r:embed="rId3" cstate="print"/>
          <a:srcRect l="1349" t="25065" r="68981" b="51951"/>
          <a:stretch>
            <a:fillRect/>
          </a:stretch>
        </p:blipFill>
        <p:spPr bwMode="auto">
          <a:xfrm>
            <a:off x="4432985" y="5357826"/>
            <a:ext cx="1500198" cy="1432007"/>
          </a:xfrm>
          <a:prstGeom prst="ellipse">
            <a:avLst/>
          </a:prstGeom>
          <a:ln w="12700" cap="rnd">
            <a:solidFill>
              <a:srgbClr val="0066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3" descr="C:\Documents and Settings\Альфия\Рабочий стол\черчение2\орнам1.jpg"/>
          <p:cNvPicPr>
            <a:picLocks noChangeAspect="1" noChangeArrowheads="1"/>
          </p:cNvPicPr>
          <p:nvPr/>
        </p:nvPicPr>
        <p:blipFill>
          <a:blip r:embed="rId3" cstate="print"/>
          <a:srcRect l="30982" t="50161" r="33742" b="25898"/>
          <a:stretch>
            <a:fillRect/>
          </a:stretch>
        </p:blipFill>
        <p:spPr bwMode="auto">
          <a:xfrm>
            <a:off x="5724128" y="1117294"/>
            <a:ext cx="1500198" cy="1438233"/>
          </a:xfrm>
          <a:prstGeom prst="ellipse">
            <a:avLst/>
          </a:prstGeom>
          <a:ln w="12700" cap="rnd">
            <a:solidFill>
              <a:srgbClr val="0066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Picture 3" descr="C:\Documents and Settings\Альфия\Рабочий стол\черчение2\орнам1.jpg"/>
          <p:cNvPicPr>
            <a:picLocks noChangeAspect="1" noChangeArrowheads="1"/>
          </p:cNvPicPr>
          <p:nvPr/>
        </p:nvPicPr>
        <p:blipFill>
          <a:blip r:embed="rId3" cstate="print"/>
          <a:srcRect l="3895" t="2895" r="71716" b="77969"/>
          <a:stretch>
            <a:fillRect/>
          </a:stretch>
        </p:blipFill>
        <p:spPr bwMode="auto">
          <a:xfrm>
            <a:off x="2857488" y="5480697"/>
            <a:ext cx="1214446" cy="1281916"/>
          </a:xfrm>
          <a:prstGeom prst="rect">
            <a:avLst/>
          </a:prstGeom>
          <a:noFill/>
          <a:ln w="12700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28" name="Прямоугольник 27"/>
          <p:cNvSpPr/>
          <p:nvPr/>
        </p:nvSpPr>
        <p:spPr>
          <a:xfrm>
            <a:off x="3714744" y="2357430"/>
            <a:ext cx="1908408" cy="58477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Альбрехт Дюрер</a:t>
            </a: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(1471-1528). 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6" cstate="print"/>
          <a:srcRect t="37973" r="63461" b="24054"/>
          <a:stretch>
            <a:fillRect/>
          </a:stretch>
        </p:blipFill>
        <p:spPr bwMode="auto">
          <a:xfrm>
            <a:off x="285720" y="1071546"/>
            <a:ext cx="1000132" cy="1285884"/>
          </a:xfrm>
          <a:prstGeom prst="ellipse">
            <a:avLst/>
          </a:prstGeom>
          <a:ln w="28575" cap="rnd">
            <a:solidFill>
              <a:srgbClr val="006600"/>
            </a:solidFill>
            <a:prstDash val="solid"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1" name="Picture 2" descr="C:\Documents and Settings\Альфия\Рабочий стол\черчение2\орн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648" y="1214422"/>
            <a:ext cx="1285884" cy="1285883"/>
          </a:xfrm>
          <a:prstGeom prst="rect">
            <a:avLst/>
          </a:prstGeom>
          <a:noFill/>
          <a:ln w="12700">
            <a:solidFill>
              <a:srgbClr val="006600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2286000" y="2690337"/>
            <a:ext cx="41882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ru-RU" dirty="0" smtClean="0"/>
              <a:t>Дюрер </a:t>
            </a:r>
            <a:r>
              <a:rPr lang="ru-RU" dirty="0"/>
              <a:t>применял методы построения правильных многоугольников в художественной практике, например, при создании разного рода орнаментов и узоров для паркета.</a:t>
            </a: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D5A2F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Заголовок 16"/>
          <p:cNvSpPr>
            <a:spLocks noGrp="1"/>
          </p:cNvSpPr>
          <p:nvPr>
            <p:ph type="title" sz="quarter"/>
          </p:nvPr>
        </p:nvSpPr>
        <p:spPr>
          <a:xfrm>
            <a:off x="428596" y="214290"/>
            <a:ext cx="8229600" cy="71438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Строительство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926" t="1718" b="3801"/>
          <a:stretch>
            <a:fillRect/>
          </a:stretch>
        </p:blipFill>
        <p:spPr bwMode="auto">
          <a:xfrm>
            <a:off x="4929190" y="3497190"/>
            <a:ext cx="3071834" cy="293220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b="4535"/>
          <a:stretch>
            <a:fillRect/>
          </a:stretch>
        </p:blipFill>
        <p:spPr bwMode="auto">
          <a:xfrm>
            <a:off x="1000100" y="2428868"/>
            <a:ext cx="2262406" cy="2643206"/>
          </a:xfrm>
          <a:prstGeom prst="rect">
            <a:avLst/>
          </a:prstGeom>
          <a:ln w="12700">
            <a:solidFill>
              <a:schemeClr val="tx1"/>
            </a:solidFill>
            <a:prstDash val="sysDot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3500430" y="1412776"/>
            <a:ext cx="45005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552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Римский архитектор </a:t>
            </a:r>
            <a:r>
              <a:rPr lang="ru-RU" sz="2000" b="1" i="1" dirty="0" err="1" smtClean="0">
                <a:solidFill>
                  <a:srgbClr val="552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Ветрувий</a:t>
            </a:r>
            <a:r>
              <a:rPr lang="ru-RU" sz="2000" b="1" i="1" dirty="0" smtClean="0">
                <a:solidFill>
                  <a:srgbClr val="552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считал, что  при планировки  городов улицы спланировать нужно так, чтобы вдоль них не дули основные ветра.</a:t>
            </a:r>
            <a:endParaRPr lang="ru-RU" sz="2000" b="1" i="1" dirty="0">
              <a:solidFill>
                <a:srgbClr val="55257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/>
      <p:bldP spid="1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5393</TotalTime>
  <Words>695</Words>
  <Application>Microsoft Office PowerPoint</Application>
  <PresentationFormat>Экран (4:3)</PresentationFormat>
  <Paragraphs>157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Изящная</vt:lpstr>
      <vt:lpstr>ГБПОУ Южно – Уральский Государственный колледж</vt:lpstr>
      <vt:lpstr> </vt:lpstr>
      <vt:lpstr>Презентация PowerPoint</vt:lpstr>
      <vt:lpstr>Когда-то в построении правильных многоугольников вкладывали мистический смысл. Так, пифагорейцы, последователи религиозно-философского учения, основанного Пифагором, приняли в качестве знака своего союза звездчатый многоугольник, образованный диагоналями правильного пятиугольника. Правила строгого геометрического построения некоторых правильных многоугольников изложены в книге “Начала” древнегреческого математика Евклида, жившего в 3 веке до н.э. Для выполнения этих построений он предлагал пользоваться только линейкой и циркулем. </vt:lpstr>
      <vt:lpstr>Презентация PowerPoint</vt:lpstr>
      <vt:lpstr>Презентация PowerPoint</vt:lpstr>
      <vt:lpstr>Презентация PowerPoint</vt:lpstr>
      <vt:lpstr> Орнаменты                      и узоры</vt:lpstr>
      <vt:lpstr>Строительство</vt:lpstr>
      <vt:lpstr>«Правильные многоугольники в природе»</vt:lpstr>
      <vt:lpstr>Архитектура</vt:lpstr>
      <vt:lpstr>Презентация PowerPoint</vt:lpstr>
      <vt:lpstr>Презентация PowerPoint</vt:lpstr>
      <vt:lpstr>Ордена и медали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Литературы: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Бобровникова Татьяна Анатольевна</cp:lastModifiedBy>
  <cp:revision>422</cp:revision>
  <dcterms:created xsi:type="dcterms:W3CDTF">2008-11-10T17:12:59Z</dcterms:created>
  <dcterms:modified xsi:type="dcterms:W3CDTF">2018-04-04T09:14:50Z</dcterms:modified>
</cp:coreProperties>
</file>