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310" r:id="rId3"/>
    <p:sldId id="311" r:id="rId4"/>
    <p:sldId id="312" r:id="rId5"/>
    <p:sldId id="262" r:id="rId6"/>
    <p:sldId id="301" r:id="rId7"/>
    <p:sldId id="276" r:id="rId8"/>
    <p:sldId id="308" r:id="rId9"/>
    <p:sldId id="309" r:id="rId10"/>
    <p:sldId id="313" r:id="rId11"/>
    <p:sldId id="284" r:id="rId12"/>
    <p:sldId id="289" r:id="rId13"/>
    <p:sldId id="290" r:id="rId14"/>
    <p:sldId id="291" r:id="rId15"/>
    <p:sldId id="292" r:id="rId16"/>
    <p:sldId id="298" r:id="rId17"/>
    <p:sldId id="299" r:id="rId18"/>
    <p:sldId id="314" r:id="rId19"/>
    <p:sldId id="307" r:id="rId20"/>
    <p:sldId id="315" r:id="rId21"/>
    <p:sldId id="316" r:id="rId22"/>
    <p:sldId id="30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78069" autoAdjust="0"/>
  </p:normalViewPr>
  <p:slideViewPr>
    <p:cSldViewPr>
      <p:cViewPr varScale="1">
        <p:scale>
          <a:sx n="58" d="100"/>
          <a:sy n="58" d="100"/>
        </p:scale>
        <p:origin x="174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E2A8E9-CAA3-4E26-83A9-3B06BD12D6E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2906780-30F4-4274-BDB6-033665944348}">
      <dgm:prSet phldrT="[Текст]"/>
      <dgm:spPr/>
      <dgm:t>
        <a:bodyPr/>
        <a:lstStyle/>
        <a:p>
          <a:r>
            <a:rPr lang="ru-RU" dirty="0" smtClean="0"/>
            <a:t>Интегрировать пальчиковые игры, упражнения в речевой деятельности детей</a:t>
          </a:r>
          <a:endParaRPr lang="ru-RU" dirty="0"/>
        </a:p>
      </dgm:t>
    </dgm:pt>
    <dgm:pt modelId="{1B5B30B0-E780-4F60-AB26-1247635154A9}" type="parTrans" cxnId="{3A3E7C60-5657-40A7-82DF-6A07C0B27207}">
      <dgm:prSet/>
      <dgm:spPr/>
      <dgm:t>
        <a:bodyPr/>
        <a:lstStyle/>
        <a:p>
          <a:endParaRPr lang="ru-RU"/>
        </a:p>
      </dgm:t>
    </dgm:pt>
    <dgm:pt modelId="{B34DDE05-A872-49E5-8932-BE723BF4A960}" type="sibTrans" cxnId="{3A3E7C60-5657-40A7-82DF-6A07C0B27207}">
      <dgm:prSet/>
      <dgm:spPr/>
      <dgm:t>
        <a:bodyPr/>
        <a:lstStyle/>
        <a:p>
          <a:endParaRPr lang="ru-RU"/>
        </a:p>
      </dgm:t>
    </dgm:pt>
    <dgm:pt modelId="{13897A11-190E-4C32-AC87-57B4648F1B8C}">
      <dgm:prSet phldrT="[Текст]"/>
      <dgm:spPr/>
      <dgm:t>
        <a:bodyPr/>
        <a:lstStyle/>
        <a:p>
          <a:r>
            <a:rPr lang="ru-RU" dirty="0" smtClean="0"/>
            <a:t>Совершенствовать мелкую моторику детей через пальчиковые игры</a:t>
          </a:r>
          <a:endParaRPr lang="ru-RU" dirty="0"/>
        </a:p>
      </dgm:t>
    </dgm:pt>
    <dgm:pt modelId="{AEDFE0D8-BB90-44A3-80E8-F0E9A5585A44}" type="parTrans" cxnId="{EE17ECF6-6096-481B-8C36-9CBDA4CFCFA4}">
      <dgm:prSet/>
      <dgm:spPr/>
      <dgm:t>
        <a:bodyPr/>
        <a:lstStyle/>
        <a:p>
          <a:endParaRPr lang="ru-RU"/>
        </a:p>
      </dgm:t>
    </dgm:pt>
    <dgm:pt modelId="{B6F41DA5-516E-4C36-B68A-0497EB157F82}" type="sibTrans" cxnId="{EE17ECF6-6096-481B-8C36-9CBDA4CFCFA4}">
      <dgm:prSet/>
      <dgm:spPr/>
      <dgm:t>
        <a:bodyPr/>
        <a:lstStyle/>
        <a:p>
          <a:endParaRPr lang="ru-RU"/>
        </a:p>
      </dgm:t>
    </dgm:pt>
    <dgm:pt modelId="{FEE83AE1-C2E1-40BD-908C-76BA33ED6BDC}">
      <dgm:prSet phldrT="[Текст]"/>
      <dgm:spPr/>
      <dgm:t>
        <a:bodyPr/>
        <a:lstStyle/>
        <a:p>
          <a:r>
            <a:rPr lang="ru-RU" dirty="0" smtClean="0"/>
            <a:t>Систематизировать работу по совершенствованию пальчиковой моторики</a:t>
          </a:r>
          <a:endParaRPr lang="ru-RU" dirty="0"/>
        </a:p>
      </dgm:t>
    </dgm:pt>
    <dgm:pt modelId="{9B7C4CF7-D4C6-4869-A8E1-1B883D7FB19A}" type="parTrans" cxnId="{7F786B41-B886-4815-8652-E870C05A7CD2}">
      <dgm:prSet/>
      <dgm:spPr/>
      <dgm:t>
        <a:bodyPr/>
        <a:lstStyle/>
        <a:p>
          <a:endParaRPr lang="ru-RU"/>
        </a:p>
      </dgm:t>
    </dgm:pt>
    <dgm:pt modelId="{2857C5E7-C16A-47B9-937A-625AA96E76C9}" type="sibTrans" cxnId="{7F786B41-B886-4815-8652-E870C05A7CD2}">
      <dgm:prSet/>
      <dgm:spPr/>
      <dgm:t>
        <a:bodyPr/>
        <a:lstStyle/>
        <a:p>
          <a:endParaRPr lang="ru-RU"/>
        </a:p>
      </dgm:t>
    </dgm:pt>
    <dgm:pt modelId="{0FF463E1-6A9A-42FB-9F20-2CF8802C858B}" type="pres">
      <dgm:prSet presAssocID="{81E2A8E9-CAA3-4E26-83A9-3B06BD12D6E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240915-5216-4B3B-A28D-25B916D06A3F}" type="pres">
      <dgm:prSet presAssocID="{D2906780-30F4-4274-BDB6-033665944348}" presName="parentLin" presStyleCnt="0"/>
      <dgm:spPr/>
    </dgm:pt>
    <dgm:pt modelId="{7F3E6819-6AB4-4B59-AD24-1F23571E2AE3}" type="pres">
      <dgm:prSet presAssocID="{D2906780-30F4-4274-BDB6-033665944348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6172A878-E738-455E-9541-EE7331C44463}" type="pres">
      <dgm:prSet presAssocID="{D2906780-30F4-4274-BDB6-033665944348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E5BA4C-6F9D-4DEC-94F3-80E039CBC536}" type="pres">
      <dgm:prSet presAssocID="{D2906780-30F4-4274-BDB6-033665944348}" presName="negativeSpace" presStyleCnt="0"/>
      <dgm:spPr/>
    </dgm:pt>
    <dgm:pt modelId="{4B004BBC-E639-4379-A05C-C1FE12EE2899}" type="pres">
      <dgm:prSet presAssocID="{D2906780-30F4-4274-BDB6-033665944348}" presName="childText" presStyleLbl="conFgAcc1" presStyleIdx="0" presStyleCnt="3">
        <dgm:presLayoutVars>
          <dgm:bulletEnabled val="1"/>
        </dgm:presLayoutVars>
      </dgm:prSet>
      <dgm:spPr/>
    </dgm:pt>
    <dgm:pt modelId="{71E1D014-CDAD-4275-AC22-98C266C70B8C}" type="pres">
      <dgm:prSet presAssocID="{B34DDE05-A872-49E5-8932-BE723BF4A960}" presName="spaceBetweenRectangles" presStyleCnt="0"/>
      <dgm:spPr/>
    </dgm:pt>
    <dgm:pt modelId="{F7AD7988-CF7E-4A34-A0C3-4223E42C8CC1}" type="pres">
      <dgm:prSet presAssocID="{13897A11-190E-4C32-AC87-57B4648F1B8C}" presName="parentLin" presStyleCnt="0"/>
      <dgm:spPr/>
    </dgm:pt>
    <dgm:pt modelId="{7A3889EB-D3BD-4D0F-AAB8-135F45931EC5}" type="pres">
      <dgm:prSet presAssocID="{13897A11-190E-4C32-AC87-57B4648F1B8C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CCC92226-669D-4D43-A2DB-E42CFE117DAB}" type="pres">
      <dgm:prSet presAssocID="{13897A11-190E-4C32-AC87-57B4648F1B8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0292F9-FF46-400F-BFCF-72365ADC770C}" type="pres">
      <dgm:prSet presAssocID="{13897A11-190E-4C32-AC87-57B4648F1B8C}" presName="negativeSpace" presStyleCnt="0"/>
      <dgm:spPr/>
    </dgm:pt>
    <dgm:pt modelId="{ED274391-03E3-49A8-846E-7471BC4F2962}" type="pres">
      <dgm:prSet presAssocID="{13897A11-190E-4C32-AC87-57B4648F1B8C}" presName="childText" presStyleLbl="conFgAcc1" presStyleIdx="1" presStyleCnt="3">
        <dgm:presLayoutVars>
          <dgm:bulletEnabled val="1"/>
        </dgm:presLayoutVars>
      </dgm:prSet>
      <dgm:spPr/>
    </dgm:pt>
    <dgm:pt modelId="{4E2EC184-BE8E-4A86-A2B6-643B6D3780B7}" type="pres">
      <dgm:prSet presAssocID="{B6F41DA5-516E-4C36-B68A-0497EB157F82}" presName="spaceBetweenRectangles" presStyleCnt="0"/>
      <dgm:spPr/>
    </dgm:pt>
    <dgm:pt modelId="{D841AA01-F0B3-4CF7-A6F1-BD11FA6DA7AC}" type="pres">
      <dgm:prSet presAssocID="{FEE83AE1-C2E1-40BD-908C-76BA33ED6BDC}" presName="parentLin" presStyleCnt="0"/>
      <dgm:spPr/>
    </dgm:pt>
    <dgm:pt modelId="{5880B1ED-4B9C-4458-8568-FC61E65624C2}" type="pres">
      <dgm:prSet presAssocID="{FEE83AE1-C2E1-40BD-908C-76BA33ED6BDC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64BFDB28-7E29-4E81-8849-BCF628E99EBE}" type="pres">
      <dgm:prSet presAssocID="{FEE83AE1-C2E1-40BD-908C-76BA33ED6BD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6BB583-C916-450F-A373-F742E7FB7AFF}" type="pres">
      <dgm:prSet presAssocID="{FEE83AE1-C2E1-40BD-908C-76BA33ED6BDC}" presName="negativeSpace" presStyleCnt="0"/>
      <dgm:spPr/>
    </dgm:pt>
    <dgm:pt modelId="{E86D6829-747E-4DC8-B6D1-DDA40C56B366}" type="pres">
      <dgm:prSet presAssocID="{FEE83AE1-C2E1-40BD-908C-76BA33ED6BD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A11A1F1-1C62-4521-83DE-66E9BB315C6A}" type="presOf" srcId="{13897A11-190E-4C32-AC87-57B4648F1B8C}" destId="{7A3889EB-D3BD-4D0F-AAB8-135F45931EC5}" srcOrd="0" destOrd="0" presId="urn:microsoft.com/office/officeart/2005/8/layout/list1"/>
    <dgm:cxn modelId="{7F786B41-B886-4815-8652-E870C05A7CD2}" srcId="{81E2A8E9-CAA3-4E26-83A9-3B06BD12D6E5}" destId="{FEE83AE1-C2E1-40BD-908C-76BA33ED6BDC}" srcOrd="2" destOrd="0" parTransId="{9B7C4CF7-D4C6-4869-A8E1-1B883D7FB19A}" sibTransId="{2857C5E7-C16A-47B9-937A-625AA96E76C9}"/>
    <dgm:cxn modelId="{7AE13CFD-642E-43AB-9B75-46B385C39F3E}" type="presOf" srcId="{D2906780-30F4-4274-BDB6-033665944348}" destId="{6172A878-E738-455E-9541-EE7331C44463}" srcOrd="1" destOrd="0" presId="urn:microsoft.com/office/officeart/2005/8/layout/list1"/>
    <dgm:cxn modelId="{49804E1F-BD91-45DB-9FA1-7BB8B35BBA18}" type="presOf" srcId="{FEE83AE1-C2E1-40BD-908C-76BA33ED6BDC}" destId="{64BFDB28-7E29-4E81-8849-BCF628E99EBE}" srcOrd="1" destOrd="0" presId="urn:microsoft.com/office/officeart/2005/8/layout/list1"/>
    <dgm:cxn modelId="{3A3E7C60-5657-40A7-82DF-6A07C0B27207}" srcId="{81E2A8E9-CAA3-4E26-83A9-3B06BD12D6E5}" destId="{D2906780-30F4-4274-BDB6-033665944348}" srcOrd="0" destOrd="0" parTransId="{1B5B30B0-E780-4F60-AB26-1247635154A9}" sibTransId="{B34DDE05-A872-49E5-8932-BE723BF4A960}"/>
    <dgm:cxn modelId="{81ACB885-B08A-45C2-AF35-ADA0E932381D}" type="presOf" srcId="{81E2A8E9-CAA3-4E26-83A9-3B06BD12D6E5}" destId="{0FF463E1-6A9A-42FB-9F20-2CF8802C858B}" srcOrd="0" destOrd="0" presId="urn:microsoft.com/office/officeart/2005/8/layout/list1"/>
    <dgm:cxn modelId="{EE7F54D6-97E2-4FED-9BBE-B019AD54BA90}" type="presOf" srcId="{FEE83AE1-C2E1-40BD-908C-76BA33ED6BDC}" destId="{5880B1ED-4B9C-4458-8568-FC61E65624C2}" srcOrd="0" destOrd="0" presId="urn:microsoft.com/office/officeart/2005/8/layout/list1"/>
    <dgm:cxn modelId="{EE17ECF6-6096-481B-8C36-9CBDA4CFCFA4}" srcId="{81E2A8E9-CAA3-4E26-83A9-3B06BD12D6E5}" destId="{13897A11-190E-4C32-AC87-57B4648F1B8C}" srcOrd="1" destOrd="0" parTransId="{AEDFE0D8-BB90-44A3-80E8-F0E9A5585A44}" sibTransId="{B6F41DA5-516E-4C36-B68A-0497EB157F82}"/>
    <dgm:cxn modelId="{68C2C359-5075-4D36-8706-497D26A75078}" type="presOf" srcId="{D2906780-30F4-4274-BDB6-033665944348}" destId="{7F3E6819-6AB4-4B59-AD24-1F23571E2AE3}" srcOrd="0" destOrd="0" presId="urn:microsoft.com/office/officeart/2005/8/layout/list1"/>
    <dgm:cxn modelId="{8DD44399-E977-4375-85CB-4DD48DD88820}" type="presOf" srcId="{13897A11-190E-4C32-AC87-57B4648F1B8C}" destId="{CCC92226-669D-4D43-A2DB-E42CFE117DAB}" srcOrd="1" destOrd="0" presId="urn:microsoft.com/office/officeart/2005/8/layout/list1"/>
    <dgm:cxn modelId="{BC08B2A4-79AE-40FC-B0BE-AD0B698A4588}" type="presParOf" srcId="{0FF463E1-6A9A-42FB-9F20-2CF8802C858B}" destId="{52240915-5216-4B3B-A28D-25B916D06A3F}" srcOrd="0" destOrd="0" presId="urn:microsoft.com/office/officeart/2005/8/layout/list1"/>
    <dgm:cxn modelId="{D1332941-6FC8-47D1-8512-A35324F3BE00}" type="presParOf" srcId="{52240915-5216-4B3B-A28D-25B916D06A3F}" destId="{7F3E6819-6AB4-4B59-AD24-1F23571E2AE3}" srcOrd="0" destOrd="0" presId="urn:microsoft.com/office/officeart/2005/8/layout/list1"/>
    <dgm:cxn modelId="{7A5BEA8B-9165-47AD-AD38-F28F7A408238}" type="presParOf" srcId="{52240915-5216-4B3B-A28D-25B916D06A3F}" destId="{6172A878-E738-455E-9541-EE7331C44463}" srcOrd="1" destOrd="0" presId="urn:microsoft.com/office/officeart/2005/8/layout/list1"/>
    <dgm:cxn modelId="{DAB71139-B1EA-4C9C-9FBF-BC270FCBF330}" type="presParOf" srcId="{0FF463E1-6A9A-42FB-9F20-2CF8802C858B}" destId="{02E5BA4C-6F9D-4DEC-94F3-80E039CBC536}" srcOrd="1" destOrd="0" presId="urn:microsoft.com/office/officeart/2005/8/layout/list1"/>
    <dgm:cxn modelId="{95A79083-1277-4B95-A519-AF1284066FB9}" type="presParOf" srcId="{0FF463E1-6A9A-42FB-9F20-2CF8802C858B}" destId="{4B004BBC-E639-4379-A05C-C1FE12EE2899}" srcOrd="2" destOrd="0" presId="urn:microsoft.com/office/officeart/2005/8/layout/list1"/>
    <dgm:cxn modelId="{6ECA9A37-2410-48B4-80C9-D821C3AF3919}" type="presParOf" srcId="{0FF463E1-6A9A-42FB-9F20-2CF8802C858B}" destId="{71E1D014-CDAD-4275-AC22-98C266C70B8C}" srcOrd="3" destOrd="0" presId="urn:microsoft.com/office/officeart/2005/8/layout/list1"/>
    <dgm:cxn modelId="{1BEC055D-D12D-4696-8253-AE86AA629176}" type="presParOf" srcId="{0FF463E1-6A9A-42FB-9F20-2CF8802C858B}" destId="{F7AD7988-CF7E-4A34-A0C3-4223E42C8CC1}" srcOrd="4" destOrd="0" presId="urn:microsoft.com/office/officeart/2005/8/layout/list1"/>
    <dgm:cxn modelId="{85404FE9-7440-4E04-84B1-E2668CF20A8C}" type="presParOf" srcId="{F7AD7988-CF7E-4A34-A0C3-4223E42C8CC1}" destId="{7A3889EB-D3BD-4D0F-AAB8-135F45931EC5}" srcOrd="0" destOrd="0" presId="urn:microsoft.com/office/officeart/2005/8/layout/list1"/>
    <dgm:cxn modelId="{CFE14B98-7F04-4838-B432-6B6CE9E9CD66}" type="presParOf" srcId="{F7AD7988-CF7E-4A34-A0C3-4223E42C8CC1}" destId="{CCC92226-669D-4D43-A2DB-E42CFE117DAB}" srcOrd="1" destOrd="0" presId="urn:microsoft.com/office/officeart/2005/8/layout/list1"/>
    <dgm:cxn modelId="{93F8E707-517E-4120-B77A-7FAA5ADE32A0}" type="presParOf" srcId="{0FF463E1-6A9A-42FB-9F20-2CF8802C858B}" destId="{850292F9-FF46-400F-BFCF-72365ADC770C}" srcOrd="5" destOrd="0" presId="urn:microsoft.com/office/officeart/2005/8/layout/list1"/>
    <dgm:cxn modelId="{9E3D4B67-EF5F-4137-A587-CB5D1F5FEE55}" type="presParOf" srcId="{0FF463E1-6A9A-42FB-9F20-2CF8802C858B}" destId="{ED274391-03E3-49A8-846E-7471BC4F2962}" srcOrd="6" destOrd="0" presId="urn:microsoft.com/office/officeart/2005/8/layout/list1"/>
    <dgm:cxn modelId="{DFD6C9A8-9CA7-4C1F-888E-A8359E302925}" type="presParOf" srcId="{0FF463E1-6A9A-42FB-9F20-2CF8802C858B}" destId="{4E2EC184-BE8E-4A86-A2B6-643B6D3780B7}" srcOrd="7" destOrd="0" presId="urn:microsoft.com/office/officeart/2005/8/layout/list1"/>
    <dgm:cxn modelId="{A4D3A015-D49E-4573-ABC0-6DD30A2A988B}" type="presParOf" srcId="{0FF463E1-6A9A-42FB-9F20-2CF8802C858B}" destId="{D841AA01-F0B3-4CF7-A6F1-BD11FA6DA7AC}" srcOrd="8" destOrd="0" presId="urn:microsoft.com/office/officeart/2005/8/layout/list1"/>
    <dgm:cxn modelId="{6CE83547-4F12-4B2E-ABBE-8B630C027F07}" type="presParOf" srcId="{D841AA01-F0B3-4CF7-A6F1-BD11FA6DA7AC}" destId="{5880B1ED-4B9C-4458-8568-FC61E65624C2}" srcOrd="0" destOrd="0" presId="urn:microsoft.com/office/officeart/2005/8/layout/list1"/>
    <dgm:cxn modelId="{229A62A8-3AF9-42EC-BA65-F798042C1B61}" type="presParOf" srcId="{D841AA01-F0B3-4CF7-A6F1-BD11FA6DA7AC}" destId="{64BFDB28-7E29-4E81-8849-BCF628E99EBE}" srcOrd="1" destOrd="0" presId="urn:microsoft.com/office/officeart/2005/8/layout/list1"/>
    <dgm:cxn modelId="{35FC9D3A-3F3E-429F-9147-BEC2C5289AEF}" type="presParOf" srcId="{0FF463E1-6A9A-42FB-9F20-2CF8802C858B}" destId="{206BB583-C916-450F-A373-F742E7FB7AFF}" srcOrd="9" destOrd="0" presId="urn:microsoft.com/office/officeart/2005/8/layout/list1"/>
    <dgm:cxn modelId="{EEF79CE0-A54B-47B0-A71C-E3D5793BBB48}" type="presParOf" srcId="{0FF463E1-6A9A-42FB-9F20-2CF8802C858B}" destId="{E86D6829-747E-4DC8-B6D1-DDA40C56B36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1CD937-D4E0-4127-B62B-689C8FCEDB8E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CDFD2B8-3A6A-4136-A8F3-9163A56CAA9C}">
      <dgm:prSet phldrT="[Текст]"/>
      <dgm:spPr/>
      <dgm:t>
        <a:bodyPr/>
        <a:lstStyle/>
        <a:p>
          <a:r>
            <a:rPr lang="ru-RU" smtClean="0"/>
            <a:t>Игры с предметами</a:t>
          </a:r>
          <a:endParaRPr lang="ru-RU" dirty="0"/>
        </a:p>
      </dgm:t>
    </dgm:pt>
    <dgm:pt modelId="{08C5203D-80CA-4CF3-B209-D916DF6B9684}" type="parTrans" cxnId="{0DE82C68-2B15-450E-93AC-C71A6A72AFE6}">
      <dgm:prSet/>
      <dgm:spPr/>
      <dgm:t>
        <a:bodyPr/>
        <a:lstStyle/>
        <a:p>
          <a:endParaRPr lang="ru-RU"/>
        </a:p>
      </dgm:t>
    </dgm:pt>
    <dgm:pt modelId="{CCAB5BBA-3743-4A4A-A25B-5F19FA5F67DC}" type="sibTrans" cxnId="{0DE82C68-2B15-450E-93AC-C71A6A72AFE6}">
      <dgm:prSet/>
      <dgm:spPr/>
      <dgm:t>
        <a:bodyPr/>
        <a:lstStyle/>
        <a:p>
          <a:endParaRPr lang="ru-RU"/>
        </a:p>
      </dgm:t>
    </dgm:pt>
    <dgm:pt modelId="{7587B886-54C1-4B13-B9F2-A99D2B4C69F9}">
      <dgm:prSet phldrT="[Текст]"/>
      <dgm:spPr/>
      <dgm:t>
        <a:bodyPr/>
        <a:lstStyle/>
        <a:p>
          <a:r>
            <a:rPr lang="ru-RU" dirty="0" smtClean="0"/>
            <a:t>Дидактические игры с использованием нестандартного оборудования</a:t>
          </a:r>
          <a:endParaRPr lang="ru-RU" dirty="0"/>
        </a:p>
      </dgm:t>
    </dgm:pt>
    <dgm:pt modelId="{A76BAC47-FA9E-426C-A9AB-6E4413FC8622}" type="parTrans" cxnId="{31256BDC-796A-4263-B20B-FCB2CDE92B4A}">
      <dgm:prSet/>
      <dgm:spPr/>
      <dgm:t>
        <a:bodyPr/>
        <a:lstStyle/>
        <a:p>
          <a:endParaRPr lang="ru-RU"/>
        </a:p>
      </dgm:t>
    </dgm:pt>
    <dgm:pt modelId="{EE6751F8-EA04-42D3-9D6E-38699B57BFE3}" type="sibTrans" cxnId="{31256BDC-796A-4263-B20B-FCB2CDE92B4A}">
      <dgm:prSet/>
      <dgm:spPr/>
      <dgm:t>
        <a:bodyPr/>
        <a:lstStyle/>
        <a:p>
          <a:endParaRPr lang="ru-RU"/>
        </a:p>
      </dgm:t>
    </dgm:pt>
    <dgm:pt modelId="{07723E83-EEC9-45B4-851F-09DD736D6B59}">
      <dgm:prSet phldrT="[Текст]"/>
      <dgm:spPr/>
      <dgm:t>
        <a:bodyPr/>
        <a:lstStyle/>
        <a:p>
          <a:r>
            <a:rPr lang="ru-RU" smtClean="0"/>
            <a:t>Пальчиковые игры</a:t>
          </a:r>
          <a:endParaRPr lang="ru-RU" dirty="0"/>
        </a:p>
      </dgm:t>
    </dgm:pt>
    <dgm:pt modelId="{E016A74F-814D-410C-A694-4D00E8273B02}" type="sibTrans" cxnId="{01AAEF18-91AA-4E05-8EB6-56C96F1D813D}">
      <dgm:prSet/>
      <dgm:spPr/>
      <dgm:t>
        <a:bodyPr/>
        <a:lstStyle/>
        <a:p>
          <a:endParaRPr lang="ru-RU"/>
        </a:p>
      </dgm:t>
    </dgm:pt>
    <dgm:pt modelId="{E4E2D60B-5A28-413C-803C-DC33892AEF21}" type="parTrans" cxnId="{01AAEF18-91AA-4E05-8EB6-56C96F1D813D}">
      <dgm:prSet/>
      <dgm:spPr/>
      <dgm:t>
        <a:bodyPr/>
        <a:lstStyle/>
        <a:p>
          <a:endParaRPr lang="ru-RU"/>
        </a:p>
      </dgm:t>
    </dgm:pt>
    <dgm:pt modelId="{B03002F6-7487-485D-98A2-235CB983065E}" type="pres">
      <dgm:prSet presAssocID="{ED1CD937-D4E0-4127-B62B-689C8FCEDB8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D8330D-5F49-4E7A-BBBC-6FEF9D883777}" type="pres">
      <dgm:prSet presAssocID="{07723E83-EEC9-45B4-851F-09DD736D6B59}" presName="composite" presStyleCnt="0"/>
      <dgm:spPr/>
    </dgm:pt>
    <dgm:pt modelId="{379B3063-9AA3-46DC-829B-9D9720FB5FA8}" type="pres">
      <dgm:prSet presAssocID="{07723E83-EEC9-45B4-851F-09DD736D6B59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5C4916-E274-4455-BB81-77CFB0A90B1E}" type="pres">
      <dgm:prSet presAssocID="{07723E83-EEC9-45B4-851F-09DD736D6B59}" presName="rect2" presStyleLbl="fgImgPlace1" presStyleIdx="0" presStyleCnt="3"/>
      <dgm:spPr/>
    </dgm:pt>
    <dgm:pt modelId="{4570CD72-FAE9-4ED0-A62A-BF516E2CAB8D}" type="pres">
      <dgm:prSet presAssocID="{E016A74F-814D-410C-A694-4D00E8273B02}" presName="sibTrans" presStyleCnt="0"/>
      <dgm:spPr/>
    </dgm:pt>
    <dgm:pt modelId="{699EF3B9-970A-456C-B58D-5E205320B581}" type="pres">
      <dgm:prSet presAssocID="{FCDFD2B8-3A6A-4136-A8F3-9163A56CAA9C}" presName="composite" presStyleCnt="0"/>
      <dgm:spPr/>
    </dgm:pt>
    <dgm:pt modelId="{EF1EB255-62FA-416C-996D-AA53610B15D3}" type="pres">
      <dgm:prSet presAssocID="{FCDFD2B8-3A6A-4136-A8F3-9163A56CAA9C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F67CE4-E13E-4AA0-AAA0-2B9316590096}" type="pres">
      <dgm:prSet presAssocID="{FCDFD2B8-3A6A-4136-A8F3-9163A56CAA9C}" presName="rect2" presStyleLbl="fgImgPlace1" presStyleIdx="1" presStyleCnt="3"/>
      <dgm:spPr/>
    </dgm:pt>
    <dgm:pt modelId="{3124C421-1072-4FE0-A4F5-61E56779699D}" type="pres">
      <dgm:prSet presAssocID="{CCAB5BBA-3743-4A4A-A25B-5F19FA5F67DC}" presName="sibTrans" presStyleCnt="0"/>
      <dgm:spPr/>
    </dgm:pt>
    <dgm:pt modelId="{85738151-C697-4A72-B5CA-7DE0636CBCB8}" type="pres">
      <dgm:prSet presAssocID="{7587B886-54C1-4B13-B9F2-A99D2B4C69F9}" presName="composite" presStyleCnt="0"/>
      <dgm:spPr/>
    </dgm:pt>
    <dgm:pt modelId="{389D5568-2CEE-4E3C-AFC0-52E0AD824769}" type="pres">
      <dgm:prSet presAssocID="{7587B886-54C1-4B13-B9F2-A99D2B4C69F9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02877F-2E30-46C1-B6E0-28B8D1333FC1}" type="pres">
      <dgm:prSet presAssocID="{7587B886-54C1-4B13-B9F2-A99D2B4C69F9}" presName="rect2" presStyleLbl="fgImgPlace1" presStyleIdx="2" presStyleCnt="3"/>
      <dgm:spPr/>
    </dgm:pt>
  </dgm:ptLst>
  <dgm:cxnLst>
    <dgm:cxn modelId="{01AAEF18-91AA-4E05-8EB6-56C96F1D813D}" srcId="{ED1CD937-D4E0-4127-B62B-689C8FCEDB8E}" destId="{07723E83-EEC9-45B4-851F-09DD736D6B59}" srcOrd="0" destOrd="0" parTransId="{E4E2D60B-5A28-413C-803C-DC33892AEF21}" sibTransId="{E016A74F-814D-410C-A694-4D00E8273B02}"/>
    <dgm:cxn modelId="{14F99A5A-B293-4471-9802-559A821F7879}" type="presOf" srcId="{7587B886-54C1-4B13-B9F2-A99D2B4C69F9}" destId="{389D5568-2CEE-4E3C-AFC0-52E0AD824769}" srcOrd="0" destOrd="0" presId="urn:microsoft.com/office/officeart/2008/layout/PictureStrips"/>
    <dgm:cxn modelId="{31256BDC-796A-4263-B20B-FCB2CDE92B4A}" srcId="{ED1CD937-D4E0-4127-B62B-689C8FCEDB8E}" destId="{7587B886-54C1-4B13-B9F2-A99D2B4C69F9}" srcOrd="2" destOrd="0" parTransId="{A76BAC47-FA9E-426C-A9AB-6E4413FC8622}" sibTransId="{EE6751F8-EA04-42D3-9D6E-38699B57BFE3}"/>
    <dgm:cxn modelId="{0DE82C68-2B15-450E-93AC-C71A6A72AFE6}" srcId="{ED1CD937-D4E0-4127-B62B-689C8FCEDB8E}" destId="{FCDFD2B8-3A6A-4136-A8F3-9163A56CAA9C}" srcOrd="1" destOrd="0" parTransId="{08C5203D-80CA-4CF3-B209-D916DF6B9684}" sibTransId="{CCAB5BBA-3743-4A4A-A25B-5F19FA5F67DC}"/>
    <dgm:cxn modelId="{18FC503B-46F9-41CB-93E1-9CC5A1A5BFF0}" type="presOf" srcId="{ED1CD937-D4E0-4127-B62B-689C8FCEDB8E}" destId="{B03002F6-7487-485D-98A2-235CB983065E}" srcOrd="0" destOrd="0" presId="urn:microsoft.com/office/officeart/2008/layout/PictureStrips"/>
    <dgm:cxn modelId="{45317513-CC5D-406F-8C92-3EDFE595BA3E}" type="presOf" srcId="{07723E83-EEC9-45B4-851F-09DD736D6B59}" destId="{379B3063-9AA3-46DC-829B-9D9720FB5FA8}" srcOrd="0" destOrd="0" presId="urn:microsoft.com/office/officeart/2008/layout/PictureStrips"/>
    <dgm:cxn modelId="{5CF0F9BB-BBA4-4CE9-99BD-71C6D0FACD10}" type="presOf" srcId="{FCDFD2B8-3A6A-4136-A8F3-9163A56CAA9C}" destId="{EF1EB255-62FA-416C-996D-AA53610B15D3}" srcOrd="0" destOrd="0" presId="urn:microsoft.com/office/officeart/2008/layout/PictureStrips"/>
    <dgm:cxn modelId="{AE8500EB-08B6-4CF9-BAA2-7E4BD45F82DE}" type="presParOf" srcId="{B03002F6-7487-485D-98A2-235CB983065E}" destId="{AFD8330D-5F49-4E7A-BBBC-6FEF9D883777}" srcOrd="0" destOrd="0" presId="urn:microsoft.com/office/officeart/2008/layout/PictureStrips"/>
    <dgm:cxn modelId="{15357363-AE2D-433D-A672-9099D310CE5E}" type="presParOf" srcId="{AFD8330D-5F49-4E7A-BBBC-6FEF9D883777}" destId="{379B3063-9AA3-46DC-829B-9D9720FB5FA8}" srcOrd="0" destOrd="0" presId="urn:microsoft.com/office/officeart/2008/layout/PictureStrips"/>
    <dgm:cxn modelId="{C76DCCCD-3BB7-48AD-B2DA-38FE0F67F514}" type="presParOf" srcId="{AFD8330D-5F49-4E7A-BBBC-6FEF9D883777}" destId="{3D5C4916-E274-4455-BB81-77CFB0A90B1E}" srcOrd="1" destOrd="0" presId="urn:microsoft.com/office/officeart/2008/layout/PictureStrips"/>
    <dgm:cxn modelId="{826A7462-D1D6-4E8E-8179-D76A693BFBF6}" type="presParOf" srcId="{B03002F6-7487-485D-98A2-235CB983065E}" destId="{4570CD72-FAE9-4ED0-A62A-BF516E2CAB8D}" srcOrd="1" destOrd="0" presId="urn:microsoft.com/office/officeart/2008/layout/PictureStrips"/>
    <dgm:cxn modelId="{3C4C5D74-D080-42B9-B501-BD23B3F6F0E6}" type="presParOf" srcId="{B03002F6-7487-485D-98A2-235CB983065E}" destId="{699EF3B9-970A-456C-B58D-5E205320B581}" srcOrd="2" destOrd="0" presId="urn:microsoft.com/office/officeart/2008/layout/PictureStrips"/>
    <dgm:cxn modelId="{1D48A32A-7C9B-4C33-82DB-36D3C61BE651}" type="presParOf" srcId="{699EF3B9-970A-456C-B58D-5E205320B581}" destId="{EF1EB255-62FA-416C-996D-AA53610B15D3}" srcOrd="0" destOrd="0" presId="urn:microsoft.com/office/officeart/2008/layout/PictureStrips"/>
    <dgm:cxn modelId="{E3BD4327-2BD2-410F-A379-C2E20DC3620B}" type="presParOf" srcId="{699EF3B9-970A-456C-B58D-5E205320B581}" destId="{6BF67CE4-E13E-4AA0-AAA0-2B9316590096}" srcOrd="1" destOrd="0" presId="urn:microsoft.com/office/officeart/2008/layout/PictureStrips"/>
    <dgm:cxn modelId="{3F5163A0-D542-479E-B4C0-2A9BCCDBE8EE}" type="presParOf" srcId="{B03002F6-7487-485D-98A2-235CB983065E}" destId="{3124C421-1072-4FE0-A4F5-61E56779699D}" srcOrd="3" destOrd="0" presId="urn:microsoft.com/office/officeart/2008/layout/PictureStrips"/>
    <dgm:cxn modelId="{F237B7F7-D3F5-40EE-89AE-6BF85BC548CB}" type="presParOf" srcId="{B03002F6-7487-485D-98A2-235CB983065E}" destId="{85738151-C697-4A72-B5CA-7DE0636CBCB8}" srcOrd="4" destOrd="0" presId="urn:microsoft.com/office/officeart/2008/layout/PictureStrips"/>
    <dgm:cxn modelId="{917ABED5-5A6A-4BEF-8C6D-77CC2BF7234E}" type="presParOf" srcId="{85738151-C697-4A72-B5CA-7DE0636CBCB8}" destId="{389D5568-2CEE-4E3C-AFC0-52E0AD824769}" srcOrd="0" destOrd="0" presId="urn:microsoft.com/office/officeart/2008/layout/PictureStrips"/>
    <dgm:cxn modelId="{53794D07-3A79-4A8D-8996-6ADA97E1E4DA}" type="presParOf" srcId="{85738151-C697-4A72-B5CA-7DE0636CBCB8}" destId="{AC02877F-2E30-46C1-B6E0-28B8D1333FC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5FD329F-7C5F-4E9F-8548-BF8660885DF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F8B61D5-A5AA-4B3D-8444-F5B14C12212A}">
      <dgm:prSet phldrT="[Текст]" custT="1"/>
      <dgm:spPr/>
      <dgm:t>
        <a:bodyPr/>
        <a:lstStyle/>
        <a:p>
          <a:r>
            <a:rPr lang="ru-RU" sz="1800" dirty="0" smtClean="0"/>
            <a:t>Высокий уровень: точное воспроизведение движения</a:t>
          </a:r>
          <a:endParaRPr lang="ru-RU" sz="1800" dirty="0"/>
        </a:p>
      </dgm:t>
    </dgm:pt>
    <dgm:pt modelId="{3A53EA5A-3588-4A22-A3F7-EE46FA7F7685}" type="parTrans" cxnId="{F840F8BE-D0CC-4759-A1FA-BEA8DDA45685}">
      <dgm:prSet/>
      <dgm:spPr/>
      <dgm:t>
        <a:bodyPr/>
        <a:lstStyle/>
        <a:p>
          <a:endParaRPr lang="ru-RU"/>
        </a:p>
      </dgm:t>
    </dgm:pt>
    <dgm:pt modelId="{A1AFD45B-2583-4EBD-9752-8E4CAF248E6C}" type="sibTrans" cxnId="{F840F8BE-D0CC-4759-A1FA-BEA8DDA45685}">
      <dgm:prSet/>
      <dgm:spPr/>
      <dgm:t>
        <a:bodyPr/>
        <a:lstStyle/>
        <a:p>
          <a:endParaRPr lang="ru-RU"/>
        </a:p>
      </dgm:t>
    </dgm:pt>
    <dgm:pt modelId="{3667C112-7A1A-484E-B9C1-86CF305B961D}">
      <dgm:prSet phldrT="[Текст]" custT="1"/>
      <dgm:spPr/>
      <dgm:t>
        <a:bodyPr/>
        <a:lstStyle/>
        <a:p>
          <a:r>
            <a:rPr lang="ru-RU" sz="1800" dirty="0" smtClean="0"/>
            <a:t>Средний уровень: основные элементы движения выполнены, но присутствуют неточности выполнения</a:t>
          </a:r>
          <a:endParaRPr lang="ru-RU" sz="1800" dirty="0"/>
        </a:p>
      </dgm:t>
    </dgm:pt>
    <dgm:pt modelId="{37BF679E-C90B-4943-8453-AF21A1D9EC79}" type="parTrans" cxnId="{966F770F-57DA-467B-9B27-575C87C24F1A}">
      <dgm:prSet/>
      <dgm:spPr/>
      <dgm:t>
        <a:bodyPr/>
        <a:lstStyle/>
        <a:p>
          <a:endParaRPr lang="ru-RU"/>
        </a:p>
      </dgm:t>
    </dgm:pt>
    <dgm:pt modelId="{E5FD7B9B-39F7-419B-8B43-F6C117910FFD}" type="sibTrans" cxnId="{966F770F-57DA-467B-9B27-575C87C24F1A}">
      <dgm:prSet/>
      <dgm:spPr/>
      <dgm:t>
        <a:bodyPr/>
        <a:lstStyle/>
        <a:p>
          <a:endParaRPr lang="ru-RU"/>
        </a:p>
      </dgm:t>
    </dgm:pt>
    <dgm:pt modelId="{686E00A7-A235-4324-ACDF-1DE9532757ED}">
      <dgm:prSet phldrT="[Текст]" custT="1"/>
      <dgm:spPr/>
      <dgm:t>
        <a:bodyPr/>
        <a:lstStyle/>
        <a:p>
          <a:r>
            <a:rPr lang="ru-RU" sz="1800" dirty="0" smtClean="0"/>
            <a:t>Низкий уровень: отсутствие основных </a:t>
          </a:r>
          <a:r>
            <a:rPr lang="ru-RU" sz="1800" dirty="0" err="1" smtClean="0"/>
            <a:t>эдементов</a:t>
          </a:r>
          <a:r>
            <a:rPr lang="ru-RU" sz="1800" dirty="0" smtClean="0"/>
            <a:t> в структуре движения</a:t>
          </a:r>
          <a:endParaRPr lang="ru-RU" sz="1800" dirty="0"/>
        </a:p>
      </dgm:t>
    </dgm:pt>
    <dgm:pt modelId="{1EC75BD0-CAD0-4D98-876B-05DFFE5B71B4}" type="parTrans" cxnId="{BF558D3C-5D9D-4B2E-BF7D-7C2E89740EB6}">
      <dgm:prSet/>
      <dgm:spPr/>
      <dgm:t>
        <a:bodyPr/>
        <a:lstStyle/>
        <a:p>
          <a:endParaRPr lang="ru-RU"/>
        </a:p>
      </dgm:t>
    </dgm:pt>
    <dgm:pt modelId="{1436A996-7789-4726-8213-A7BE2878E302}" type="sibTrans" cxnId="{BF558D3C-5D9D-4B2E-BF7D-7C2E89740EB6}">
      <dgm:prSet/>
      <dgm:spPr/>
      <dgm:t>
        <a:bodyPr/>
        <a:lstStyle/>
        <a:p>
          <a:endParaRPr lang="ru-RU"/>
        </a:p>
      </dgm:t>
    </dgm:pt>
    <dgm:pt modelId="{43E000D7-032B-41F4-8205-AFD02C85E27F}" type="pres">
      <dgm:prSet presAssocID="{B5FD329F-7C5F-4E9F-8548-BF8660885DF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472D4D-16AD-4145-981E-C23B28DE1B5B}" type="pres">
      <dgm:prSet presAssocID="{9F8B61D5-A5AA-4B3D-8444-F5B14C12212A}" presName="parentLin" presStyleCnt="0"/>
      <dgm:spPr/>
    </dgm:pt>
    <dgm:pt modelId="{D6C906E6-CF77-488E-8392-C66528880365}" type="pres">
      <dgm:prSet presAssocID="{9F8B61D5-A5AA-4B3D-8444-F5B14C12212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34E5916C-8FDA-488E-9948-43639DDCD86D}" type="pres">
      <dgm:prSet presAssocID="{9F8B61D5-A5AA-4B3D-8444-F5B14C12212A}" presName="parentText" presStyleLbl="node1" presStyleIdx="0" presStyleCnt="3" custScaleY="125166" custLinFactNeighborX="-5501" custLinFactNeighborY="-793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34F584-B012-45B1-92E4-85E4B7E289F2}" type="pres">
      <dgm:prSet presAssocID="{9F8B61D5-A5AA-4B3D-8444-F5B14C12212A}" presName="negativeSpace" presStyleCnt="0"/>
      <dgm:spPr/>
    </dgm:pt>
    <dgm:pt modelId="{4849A0AA-C849-454E-BAEA-F7C3C8985454}" type="pres">
      <dgm:prSet presAssocID="{9F8B61D5-A5AA-4B3D-8444-F5B14C12212A}" presName="childText" presStyleLbl="conFgAcc1" presStyleIdx="0" presStyleCnt="3">
        <dgm:presLayoutVars>
          <dgm:bulletEnabled val="1"/>
        </dgm:presLayoutVars>
      </dgm:prSet>
      <dgm:spPr/>
    </dgm:pt>
    <dgm:pt modelId="{6F3F8726-5397-4716-996A-F7A3EF815A1C}" type="pres">
      <dgm:prSet presAssocID="{A1AFD45B-2583-4EBD-9752-8E4CAF248E6C}" presName="spaceBetweenRectangles" presStyleCnt="0"/>
      <dgm:spPr/>
    </dgm:pt>
    <dgm:pt modelId="{09186A90-6D44-4888-AB34-BA07ACA1772C}" type="pres">
      <dgm:prSet presAssocID="{3667C112-7A1A-484E-B9C1-86CF305B961D}" presName="parentLin" presStyleCnt="0"/>
      <dgm:spPr/>
    </dgm:pt>
    <dgm:pt modelId="{02AA9BEF-481B-401C-BC5D-337F48D18380}" type="pres">
      <dgm:prSet presAssocID="{3667C112-7A1A-484E-B9C1-86CF305B961D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FE14E7B2-C856-466F-9636-8E9F6C837C35}" type="pres">
      <dgm:prSet presAssocID="{3667C112-7A1A-484E-B9C1-86CF305B961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67F4EC-55F7-4DC6-A495-11FD813DFCA3}" type="pres">
      <dgm:prSet presAssocID="{3667C112-7A1A-484E-B9C1-86CF305B961D}" presName="negativeSpace" presStyleCnt="0"/>
      <dgm:spPr/>
    </dgm:pt>
    <dgm:pt modelId="{4EE84DF4-ADF8-4C8B-BA00-40CC6622F5C8}" type="pres">
      <dgm:prSet presAssocID="{3667C112-7A1A-484E-B9C1-86CF305B961D}" presName="childText" presStyleLbl="conFgAcc1" presStyleIdx="1" presStyleCnt="3">
        <dgm:presLayoutVars>
          <dgm:bulletEnabled val="1"/>
        </dgm:presLayoutVars>
      </dgm:prSet>
      <dgm:spPr/>
    </dgm:pt>
    <dgm:pt modelId="{765AD958-5FEE-4319-929B-BC6F49E23774}" type="pres">
      <dgm:prSet presAssocID="{E5FD7B9B-39F7-419B-8B43-F6C117910FFD}" presName="spaceBetweenRectangles" presStyleCnt="0"/>
      <dgm:spPr/>
    </dgm:pt>
    <dgm:pt modelId="{C5702DAF-B919-447C-A77E-6C497E45CB1C}" type="pres">
      <dgm:prSet presAssocID="{686E00A7-A235-4324-ACDF-1DE9532757ED}" presName="parentLin" presStyleCnt="0"/>
      <dgm:spPr/>
    </dgm:pt>
    <dgm:pt modelId="{16343AB1-596B-4808-A198-E4D4D59F89F8}" type="pres">
      <dgm:prSet presAssocID="{686E00A7-A235-4324-ACDF-1DE9532757ED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B3528BF2-B0E0-483E-8069-6C09EE9C5A41}" type="pres">
      <dgm:prSet presAssocID="{686E00A7-A235-4324-ACDF-1DE9532757E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BEEA0C-3D1B-453B-9C47-77C099395646}" type="pres">
      <dgm:prSet presAssocID="{686E00A7-A235-4324-ACDF-1DE9532757ED}" presName="negativeSpace" presStyleCnt="0"/>
      <dgm:spPr/>
    </dgm:pt>
    <dgm:pt modelId="{3366B91E-0A5D-4EBD-B6F1-4C9A2A403883}" type="pres">
      <dgm:prSet presAssocID="{686E00A7-A235-4324-ACDF-1DE9532757E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840F8BE-D0CC-4759-A1FA-BEA8DDA45685}" srcId="{B5FD329F-7C5F-4E9F-8548-BF8660885DF6}" destId="{9F8B61D5-A5AA-4B3D-8444-F5B14C12212A}" srcOrd="0" destOrd="0" parTransId="{3A53EA5A-3588-4A22-A3F7-EE46FA7F7685}" sibTransId="{A1AFD45B-2583-4EBD-9752-8E4CAF248E6C}"/>
    <dgm:cxn modelId="{BF053A4F-E67D-490B-BE95-330D7DCEC6BA}" type="presOf" srcId="{686E00A7-A235-4324-ACDF-1DE9532757ED}" destId="{16343AB1-596B-4808-A198-E4D4D59F89F8}" srcOrd="0" destOrd="0" presId="urn:microsoft.com/office/officeart/2005/8/layout/list1"/>
    <dgm:cxn modelId="{A27B1850-2A7A-46ED-94B6-46856E8CBE0D}" type="presOf" srcId="{686E00A7-A235-4324-ACDF-1DE9532757ED}" destId="{B3528BF2-B0E0-483E-8069-6C09EE9C5A41}" srcOrd="1" destOrd="0" presId="urn:microsoft.com/office/officeart/2005/8/layout/list1"/>
    <dgm:cxn modelId="{BD1D8398-C4CE-46A6-8E78-C33292B0FD8A}" type="presOf" srcId="{3667C112-7A1A-484E-B9C1-86CF305B961D}" destId="{FE14E7B2-C856-466F-9636-8E9F6C837C35}" srcOrd="1" destOrd="0" presId="urn:microsoft.com/office/officeart/2005/8/layout/list1"/>
    <dgm:cxn modelId="{86755400-733E-405A-90E7-1C79BA85D6E8}" type="presOf" srcId="{9F8B61D5-A5AA-4B3D-8444-F5B14C12212A}" destId="{34E5916C-8FDA-488E-9948-43639DDCD86D}" srcOrd="1" destOrd="0" presId="urn:microsoft.com/office/officeart/2005/8/layout/list1"/>
    <dgm:cxn modelId="{966F770F-57DA-467B-9B27-575C87C24F1A}" srcId="{B5FD329F-7C5F-4E9F-8548-BF8660885DF6}" destId="{3667C112-7A1A-484E-B9C1-86CF305B961D}" srcOrd="1" destOrd="0" parTransId="{37BF679E-C90B-4943-8453-AF21A1D9EC79}" sibTransId="{E5FD7B9B-39F7-419B-8B43-F6C117910FFD}"/>
    <dgm:cxn modelId="{F5008AD2-6E89-449C-A51D-EC9D2C6BD749}" type="presOf" srcId="{3667C112-7A1A-484E-B9C1-86CF305B961D}" destId="{02AA9BEF-481B-401C-BC5D-337F48D18380}" srcOrd="0" destOrd="0" presId="urn:microsoft.com/office/officeart/2005/8/layout/list1"/>
    <dgm:cxn modelId="{4641FDA7-9FCD-4E3D-9071-0614AEE26B57}" type="presOf" srcId="{9F8B61D5-A5AA-4B3D-8444-F5B14C12212A}" destId="{D6C906E6-CF77-488E-8392-C66528880365}" srcOrd="0" destOrd="0" presId="urn:microsoft.com/office/officeart/2005/8/layout/list1"/>
    <dgm:cxn modelId="{DA15AD88-122D-4FFF-9F08-BDB9EB676466}" type="presOf" srcId="{B5FD329F-7C5F-4E9F-8548-BF8660885DF6}" destId="{43E000D7-032B-41F4-8205-AFD02C85E27F}" srcOrd="0" destOrd="0" presId="urn:microsoft.com/office/officeart/2005/8/layout/list1"/>
    <dgm:cxn modelId="{BF558D3C-5D9D-4B2E-BF7D-7C2E89740EB6}" srcId="{B5FD329F-7C5F-4E9F-8548-BF8660885DF6}" destId="{686E00A7-A235-4324-ACDF-1DE9532757ED}" srcOrd="2" destOrd="0" parTransId="{1EC75BD0-CAD0-4D98-876B-05DFFE5B71B4}" sibTransId="{1436A996-7789-4726-8213-A7BE2878E302}"/>
    <dgm:cxn modelId="{A99DEEF4-B473-4610-AE61-46AB2268D483}" type="presParOf" srcId="{43E000D7-032B-41F4-8205-AFD02C85E27F}" destId="{61472D4D-16AD-4145-981E-C23B28DE1B5B}" srcOrd="0" destOrd="0" presId="urn:microsoft.com/office/officeart/2005/8/layout/list1"/>
    <dgm:cxn modelId="{F17845D2-5C6B-4706-888F-D5747C9CEA86}" type="presParOf" srcId="{61472D4D-16AD-4145-981E-C23B28DE1B5B}" destId="{D6C906E6-CF77-488E-8392-C66528880365}" srcOrd="0" destOrd="0" presId="urn:microsoft.com/office/officeart/2005/8/layout/list1"/>
    <dgm:cxn modelId="{919C2F97-52FB-4A65-BBD1-C8E70347E5D2}" type="presParOf" srcId="{61472D4D-16AD-4145-981E-C23B28DE1B5B}" destId="{34E5916C-8FDA-488E-9948-43639DDCD86D}" srcOrd="1" destOrd="0" presId="urn:microsoft.com/office/officeart/2005/8/layout/list1"/>
    <dgm:cxn modelId="{F5BBEA6F-05D8-4EA5-8DE6-DFE84D5860B4}" type="presParOf" srcId="{43E000D7-032B-41F4-8205-AFD02C85E27F}" destId="{2634F584-B012-45B1-92E4-85E4B7E289F2}" srcOrd="1" destOrd="0" presId="urn:microsoft.com/office/officeart/2005/8/layout/list1"/>
    <dgm:cxn modelId="{985D7819-CBEF-4A64-B426-A9F259161F50}" type="presParOf" srcId="{43E000D7-032B-41F4-8205-AFD02C85E27F}" destId="{4849A0AA-C849-454E-BAEA-F7C3C8985454}" srcOrd="2" destOrd="0" presId="urn:microsoft.com/office/officeart/2005/8/layout/list1"/>
    <dgm:cxn modelId="{EDC2099C-0984-4228-8CC7-D955166036F8}" type="presParOf" srcId="{43E000D7-032B-41F4-8205-AFD02C85E27F}" destId="{6F3F8726-5397-4716-996A-F7A3EF815A1C}" srcOrd="3" destOrd="0" presId="urn:microsoft.com/office/officeart/2005/8/layout/list1"/>
    <dgm:cxn modelId="{A70E32C5-8F9F-43B9-85CE-F4B78A26CD32}" type="presParOf" srcId="{43E000D7-032B-41F4-8205-AFD02C85E27F}" destId="{09186A90-6D44-4888-AB34-BA07ACA1772C}" srcOrd="4" destOrd="0" presId="urn:microsoft.com/office/officeart/2005/8/layout/list1"/>
    <dgm:cxn modelId="{6DDB9ED0-48F6-45B5-BF49-6E524BD709DF}" type="presParOf" srcId="{09186A90-6D44-4888-AB34-BA07ACA1772C}" destId="{02AA9BEF-481B-401C-BC5D-337F48D18380}" srcOrd="0" destOrd="0" presId="urn:microsoft.com/office/officeart/2005/8/layout/list1"/>
    <dgm:cxn modelId="{BA2A467F-4F2F-4ADF-BE33-0BFCD25CADBA}" type="presParOf" srcId="{09186A90-6D44-4888-AB34-BA07ACA1772C}" destId="{FE14E7B2-C856-466F-9636-8E9F6C837C35}" srcOrd="1" destOrd="0" presId="urn:microsoft.com/office/officeart/2005/8/layout/list1"/>
    <dgm:cxn modelId="{F3EED20D-7528-4702-8A3A-EBB730530AEE}" type="presParOf" srcId="{43E000D7-032B-41F4-8205-AFD02C85E27F}" destId="{C667F4EC-55F7-4DC6-A495-11FD813DFCA3}" srcOrd="5" destOrd="0" presId="urn:microsoft.com/office/officeart/2005/8/layout/list1"/>
    <dgm:cxn modelId="{B71AFF31-32C2-4649-8FF6-B9F428B7078E}" type="presParOf" srcId="{43E000D7-032B-41F4-8205-AFD02C85E27F}" destId="{4EE84DF4-ADF8-4C8B-BA00-40CC6622F5C8}" srcOrd="6" destOrd="0" presId="urn:microsoft.com/office/officeart/2005/8/layout/list1"/>
    <dgm:cxn modelId="{D9B5649D-49AB-41E2-9FA4-5CBCE8171F3B}" type="presParOf" srcId="{43E000D7-032B-41F4-8205-AFD02C85E27F}" destId="{765AD958-5FEE-4319-929B-BC6F49E23774}" srcOrd="7" destOrd="0" presId="urn:microsoft.com/office/officeart/2005/8/layout/list1"/>
    <dgm:cxn modelId="{316F2020-BA5E-4BA7-8349-0E54D804C182}" type="presParOf" srcId="{43E000D7-032B-41F4-8205-AFD02C85E27F}" destId="{C5702DAF-B919-447C-A77E-6C497E45CB1C}" srcOrd="8" destOrd="0" presId="urn:microsoft.com/office/officeart/2005/8/layout/list1"/>
    <dgm:cxn modelId="{EA66A142-57B7-47C2-80D4-3A5C64E089E1}" type="presParOf" srcId="{C5702DAF-B919-447C-A77E-6C497E45CB1C}" destId="{16343AB1-596B-4808-A198-E4D4D59F89F8}" srcOrd="0" destOrd="0" presId="urn:microsoft.com/office/officeart/2005/8/layout/list1"/>
    <dgm:cxn modelId="{0BAE7ED4-D682-40B0-BBC9-2F2E5C19BA03}" type="presParOf" srcId="{C5702DAF-B919-447C-A77E-6C497E45CB1C}" destId="{B3528BF2-B0E0-483E-8069-6C09EE9C5A41}" srcOrd="1" destOrd="0" presId="urn:microsoft.com/office/officeart/2005/8/layout/list1"/>
    <dgm:cxn modelId="{E813B9B5-E5A2-412F-A8E6-7EDDA0614DAE}" type="presParOf" srcId="{43E000D7-032B-41F4-8205-AFD02C85E27F}" destId="{95BEEA0C-3D1B-453B-9C47-77C099395646}" srcOrd="9" destOrd="0" presId="urn:microsoft.com/office/officeart/2005/8/layout/list1"/>
    <dgm:cxn modelId="{E45D135B-879E-4FC2-AB60-B1FE70405792}" type="presParOf" srcId="{43E000D7-032B-41F4-8205-AFD02C85E27F}" destId="{3366B91E-0A5D-4EBD-B6F1-4C9A2A40388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004BBC-E639-4379-A05C-C1FE12EE2899}">
      <dsp:nvSpPr>
        <dsp:cNvPr id="0" name=""/>
        <dsp:cNvSpPr/>
      </dsp:nvSpPr>
      <dsp:spPr>
        <a:xfrm>
          <a:off x="0" y="1273299"/>
          <a:ext cx="6096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72A878-E738-455E-9541-EE7331C44463}">
      <dsp:nvSpPr>
        <dsp:cNvPr id="0" name=""/>
        <dsp:cNvSpPr/>
      </dsp:nvSpPr>
      <dsp:spPr>
        <a:xfrm>
          <a:off x="304800" y="1051899"/>
          <a:ext cx="426720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Интегрировать пальчиковые игры, упражнения в речевой деятельности детей</a:t>
          </a:r>
          <a:endParaRPr lang="ru-RU" sz="1500" kern="1200" dirty="0"/>
        </a:p>
      </dsp:txBody>
      <dsp:txXfrm>
        <a:off x="326416" y="1073515"/>
        <a:ext cx="4223968" cy="399568"/>
      </dsp:txXfrm>
    </dsp:sp>
    <dsp:sp modelId="{ED274391-03E3-49A8-846E-7471BC4F2962}">
      <dsp:nvSpPr>
        <dsp:cNvPr id="0" name=""/>
        <dsp:cNvSpPr/>
      </dsp:nvSpPr>
      <dsp:spPr>
        <a:xfrm>
          <a:off x="0" y="1953700"/>
          <a:ext cx="6096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C92226-669D-4D43-A2DB-E42CFE117DAB}">
      <dsp:nvSpPr>
        <dsp:cNvPr id="0" name=""/>
        <dsp:cNvSpPr/>
      </dsp:nvSpPr>
      <dsp:spPr>
        <a:xfrm>
          <a:off x="304800" y="1732300"/>
          <a:ext cx="426720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Совершенствовать мелкую моторику детей через пальчиковые игры</a:t>
          </a:r>
          <a:endParaRPr lang="ru-RU" sz="1500" kern="1200" dirty="0"/>
        </a:p>
      </dsp:txBody>
      <dsp:txXfrm>
        <a:off x="326416" y="1753916"/>
        <a:ext cx="4223968" cy="399568"/>
      </dsp:txXfrm>
    </dsp:sp>
    <dsp:sp modelId="{E86D6829-747E-4DC8-B6D1-DDA40C56B366}">
      <dsp:nvSpPr>
        <dsp:cNvPr id="0" name=""/>
        <dsp:cNvSpPr/>
      </dsp:nvSpPr>
      <dsp:spPr>
        <a:xfrm>
          <a:off x="0" y="2634100"/>
          <a:ext cx="6096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FDB28-7E29-4E81-8849-BCF628E99EBE}">
      <dsp:nvSpPr>
        <dsp:cNvPr id="0" name=""/>
        <dsp:cNvSpPr/>
      </dsp:nvSpPr>
      <dsp:spPr>
        <a:xfrm>
          <a:off x="304800" y="2412700"/>
          <a:ext cx="4267200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Систематизировать работу по совершенствованию пальчиковой моторики</a:t>
          </a:r>
          <a:endParaRPr lang="ru-RU" sz="1500" kern="1200" dirty="0"/>
        </a:p>
      </dsp:txBody>
      <dsp:txXfrm>
        <a:off x="326416" y="2434316"/>
        <a:ext cx="4223968" cy="3995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762874-2E18-46D5-A408-73A7FB483B62}" type="datetimeFigureOut">
              <a:rPr lang="ru-RU" smtClean="0"/>
              <a:t>16.04.2018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FCC4B-ED96-49FB-8DE7-9C2B6051B7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86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16.04.2018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16.04.2018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16.04.2018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16.04.2018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16.04.2018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16.04.2018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16.04.2018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 dir="d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30000"/>
                <a:satMod val="455000"/>
              </a:schemeClr>
              <a:schemeClr val="bg2">
                <a:tint val="95000"/>
                <a:satMod val="120000"/>
              </a:schemeClr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43" y="333633"/>
            <a:ext cx="8812593" cy="61247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spc="50" dirty="0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itchFamily="34" charset="0"/>
                <a:cs typeface="Arial" pitchFamily="34" charset="0"/>
              </a:rPr>
              <a:t>МУНИЦИПАЛЬНОЕ КАЗЕННОЕ ДОШКОЛЬНОЕ ОБРАЗОВАТЕЛЬНОЕ УЧРЕЖДЕНИЕ НОВОСИБИРСКОГО РАЙОНА НОВОСИБИРСКОЙ ОБЛАСТИ – ДЕТСКИЙ САД КОМБИНТРОВАННОГО ВИДА «ЛУЧИК»</a:t>
            </a:r>
          </a:p>
          <a:p>
            <a:pPr algn="ctr"/>
            <a:endParaRPr lang="ru-RU" b="1" spc="50" dirty="0">
              <a:ln w="12700" cmpd="sng">
                <a:solidFill>
                  <a:srgbClr val="002060"/>
                </a:solidFill>
                <a:prstDash val="solid"/>
              </a:ln>
              <a:solidFill>
                <a:srgbClr val="7030A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b="1" spc="50" dirty="0" smtClean="0">
              <a:ln w="12700" cmpd="sng">
                <a:solidFill>
                  <a:srgbClr val="002060"/>
                </a:solidFill>
                <a:prstDash val="solid"/>
              </a:ln>
              <a:solidFill>
                <a:srgbClr val="7030A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b="1" spc="50" dirty="0" smtClean="0">
              <a:ln w="12700" cmpd="sng">
                <a:solidFill>
                  <a:srgbClr val="002060"/>
                </a:solidFill>
                <a:prstDash val="solid"/>
              </a:ln>
              <a:solidFill>
                <a:srgbClr val="7030A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spc="50" dirty="0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itchFamily="34" charset="0"/>
                <a:cs typeface="Arial" pitchFamily="34" charset="0"/>
              </a:rPr>
              <a:t>Отчет </a:t>
            </a:r>
            <a:r>
              <a:rPr lang="ru-RU" sz="4000" b="1" spc="50" dirty="0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itchFamily="34" charset="0"/>
                <a:cs typeface="Arial" pitchFamily="34" charset="0"/>
              </a:rPr>
              <a:t>по самообразованию </a:t>
            </a:r>
            <a:r>
              <a:rPr lang="ru-RU" sz="4000" b="1" spc="50" dirty="0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itchFamily="34" charset="0"/>
                <a:cs typeface="Arial" pitchFamily="34" charset="0"/>
              </a:rPr>
              <a:t>:</a:t>
            </a:r>
            <a:endParaRPr lang="ru-RU" sz="4000" b="1" spc="50" dirty="0" smtClean="0">
              <a:ln w="12700" cmpd="sng">
                <a:solidFill>
                  <a:srgbClr val="002060"/>
                </a:solidFill>
                <a:prstDash val="solid"/>
              </a:ln>
              <a:solidFill>
                <a:srgbClr val="7030A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spc="50" dirty="0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itchFamily="34" charset="0"/>
                <a:cs typeface="Arial" pitchFamily="34" charset="0"/>
              </a:rPr>
              <a:t>«</a:t>
            </a:r>
            <a:r>
              <a:rPr lang="ru-RU" sz="4000" b="1" spc="50" dirty="0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itchFamily="34" charset="0"/>
                <a:cs typeface="Arial" pitchFamily="34" charset="0"/>
              </a:rPr>
              <a:t>Пальчиковые</a:t>
            </a:r>
            <a:r>
              <a:rPr lang="ru-RU" sz="4000" b="1" spc="50" dirty="0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4000" b="1" spc="50" dirty="0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игры для развития мелкой </a:t>
            </a:r>
          </a:p>
          <a:p>
            <a:pPr algn="ctr"/>
            <a:r>
              <a:rPr lang="ru-RU" sz="4000" b="1" spc="50" dirty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м</a:t>
            </a:r>
            <a:r>
              <a:rPr lang="ru-RU" sz="4000" b="1" spc="50" dirty="0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оторики рук</a:t>
            </a:r>
            <a:r>
              <a:rPr lang="ru-RU" sz="4000" b="1" spc="50" dirty="0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»</a:t>
            </a:r>
          </a:p>
          <a:p>
            <a:pPr algn="ctr"/>
            <a:endParaRPr lang="ru-RU" sz="4000" b="1" spc="50" dirty="0" smtClean="0">
              <a:ln w="12700" cmpd="sng">
                <a:solidFill>
                  <a:srgbClr val="002060"/>
                </a:solidFill>
                <a:prstDash val="solid"/>
              </a:ln>
              <a:solidFill>
                <a:srgbClr val="7030A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spc="50" dirty="0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    Выполнила</a:t>
            </a:r>
            <a:r>
              <a:rPr lang="ru-RU" sz="2800" b="1" spc="50" dirty="0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: Пасека </a:t>
            </a:r>
            <a:r>
              <a:rPr lang="ru-RU" sz="2800" b="1" spc="50" dirty="0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Татьяна С</a:t>
            </a:r>
            <a:r>
              <a:rPr lang="ru-RU" sz="2800" b="1" spc="50" dirty="0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ергеевна</a:t>
            </a:r>
            <a:r>
              <a:rPr lang="ru-RU" sz="2800" b="1" spc="50" dirty="0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                                                                                   1 </a:t>
            </a:r>
            <a:r>
              <a:rPr lang="ru-RU" sz="2800" b="1" spc="50" dirty="0" err="1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кв.категория</a:t>
            </a:r>
            <a:endParaRPr lang="ru-RU" sz="2800" b="1" spc="50" dirty="0" smtClean="0">
              <a:ln w="12700" cmpd="sng">
                <a:solidFill>
                  <a:srgbClr val="002060"/>
                </a:solidFill>
                <a:prstDash val="solid"/>
              </a:ln>
              <a:solidFill>
                <a:srgbClr val="7030A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spc="50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2017</a:t>
            </a:r>
            <a:endParaRPr lang="ru-RU" sz="2800" b="1" spc="50" dirty="0" smtClean="0">
              <a:ln w="12700" cmpd="sng">
                <a:solidFill>
                  <a:srgbClr val="002060"/>
                </a:solidFill>
                <a:prstDash val="solid"/>
              </a:ln>
              <a:solidFill>
                <a:srgbClr val="7030A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005064"/>
            <a:ext cx="3573016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6"/>
            <a:ext cx="3140968" cy="3645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76672"/>
            <a:ext cx="3356992" cy="2924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1148966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14290"/>
            <a:ext cx="8286808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990099"/>
                </a:solidFill>
                <a:latin typeface="Arial" pitchFamily="34" charset="0"/>
                <a:ea typeface="Times New Roman" pitchFamily="18" charset="0"/>
              </a:rPr>
              <a:t>Р</a:t>
            </a:r>
            <a:r>
              <a:rPr lang="ru-RU" b="1" dirty="0" smtClean="0">
                <a:solidFill>
                  <a:srgbClr val="990099"/>
                </a:solidFill>
                <a:latin typeface="Arial" pitchFamily="34" charset="0"/>
                <a:ea typeface="Times New Roman" pitchFamily="18" charset="0"/>
              </a:rPr>
              <a:t>аботу по развитию мелкой моторики рук, разделяю на: </a:t>
            </a:r>
            <a:endParaRPr lang="ru-RU" b="1" dirty="0" smtClean="0">
              <a:solidFill>
                <a:srgbClr val="990099"/>
              </a:solidFill>
              <a:latin typeface="Arial" pitchFamily="34" charset="0"/>
            </a:endParaRPr>
          </a:p>
          <a:p>
            <a:pPr lvl="0" indent="4572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i="1" u="sng" dirty="0" smtClean="0">
                <a:solidFill>
                  <a:srgbClr val="990099"/>
                </a:solidFill>
                <a:latin typeface="Arial" pitchFamily="34" charset="0"/>
                <a:ea typeface="Times New Roman" pitchFamily="18" charset="0"/>
              </a:rPr>
              <a:t>Традиционные: </a:t>
            </a:r>
            <a:endParaRPr lang="ru-RU" b="1" i="1" u="sng" dirty="0" smtClean="0">
              <a:solidFill>
                <a:srgbClr val="990099"/>
              </a:solidFill>
              <a:latin typeface="Arial" pitchFamily="34" charset="0"/>
            </a:endParaRPr>
          </a:p>
          <a:p>
            <a:pPr lvl="0" indent="4572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990099"/>
                </a:solidFill>
                <a:latin typeface="Arial" pitchFamily="34" charset="0"/>
                <a:ea typeface="Times New Roman" pitchFamily="18" charset="0"/>
              </a:rPr>
              <a:t>- самомассаж кистей и пальцев рук (поглаживание, разминание); </a:t>
            </a:r>
            <a:endParaRPr lang="ru-RU" dirty="0" smtClean="0">
              <a:solidFill>
                <a:srgbClr val="990099"/>
              </a:solidFill>
              <a:latin typeface="Arial" pitchFamily="34" charset="0"/>
            </a:endParaRPr>
          </a:p>
          <a:p>
            <a:pPr lvl="0" indent="4572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990099"/>
                </a:solidFill>
                <a:latin typeface="Arial" pitchFamily="34" charset="0"/>
                <a:ea typeface="Times New Roman" pitchFamily="18" charset="0"/>
              </a:rPr>
              <a:t>- игры с пальчиками с речевым сопровождением; </a:t>
            </a:r>
            <a:endParaRPr lang="ru-RU" dirty="0" smtClean="0">
              <a:solidFill>
                <a:srgbClr val="990099"/>
              </a:solidFill>
              <a:latin typeface="Arial" pitchFamily="34" charset="0"/>
            </a:endParaRPr>
          </a:p>
          <a:p>
            <a:pPr lvl="0" indent="4572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990099"/>
                </a:solidFill>
                <a:latin typeface="Arial" pitchFamily="34" charset="0"/>
                <a:ea typeface="Times New Roman" pitchFamily="18" charset="0"/>
              </a:rPr>
              <a:t>- пальчиковая гимнастика без речевого сопровождения; </a:t>
            </a:r>
            <a:endParaRPr lang="ru-RU" dirty="0" smtClean="0">
              <a:solidFill>
                <a:srgbClr val="990099"/>
              </a:solidFill>
              <a:latin typeface="Arial" pitchFamily="34" charset="0"/>
            </a:endParaRPr>
          </a:p>
          <a:p>
            <a:pPr lvl="0" indent="4572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990099"/>
                </a:solidFill>
                <a:latin typeface="Arial" pitchFamily="34" charset="0"/>
                <a:ea typeface="Times New Roman" pitchFamily="18" charset="0"/>
              </a:rPr>
              <a:t>- предметная деятельность: игры с бумагой, глиной, пластилином, песком, водой, рисование мелками; </a:t>
            </a:r>
            <a:endParaRPr lang="ru-RU" dirty="0" smtClean="0">
              <a:solidFill>
                <a:srgbClr val="990099"/>
              </a:solidFill>
              <a:latin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30610"/>
            <a:ext cx="3857625" cy="31837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630610"/>
            <a:ext cx="4104456" cy="31837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428604"/>
            <a:ext cx="81439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990099"/>
                </a:solidFill>
                <a:latin typeface="Arial" pitchFamily="34" charset="0"/>
                <a:ea typeface="Times New Roman" pitchFamily="18" charset="0"/>
              </a:rPr>
              <a:t>- игры: мозаика, конструкторы, шнуровка, складывание разрезных картинок, игры с вкладышами, складывание матрёшек; </a:t>
            </a:r>
            <a:endParaRPr lang="ru-RU" dirty="0" smtClean="0">
              <a:solidFill>
                <a:srgbClr val="990099"/>
              </a:solidFill>
              <a:latin typeface="Arial" pitchFamily="34" charset="0"/>
            </a:endParaRPr>
          </a:p>
          <a:p>
            <a:pPr lvl="0" indent="4572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990099"/>
                </a:solidFill>
                <a:latin typeface="Arial" pitchFamily="34" charset="0"/>
                <a:ea typeface="Times New Roman" pitchFamily="18" charset="0"/>
              </a:rPr>
              <a:t>- кукольные театры: пальчиковый, </a:t>
            </a:r>
            <a:r>
              <a:rPr lang="ru-RU" dirty="0" err="1" smtClean="0">
                <a:solidFill>
                  <a:srgbClr val="990099"/>
                </a:solidFill>
                <a:latin typeface="Arial" pitchFamily="34" charset="0"/>
                <a:ea typeface="Times New Roman" pitchFamily="18" charset="0"/>
              </a:rPr>
              <a:t>варежковый</a:t>
            </a:r>
            <a:r>
              <a:rPr lang="ru-RU" dirty="0" smtClean="0">
                <a:solidFill>
                  <a:srgbClr val="990099"/>
                </a:solidFill>
                <a:latin typeface="Arial" pitchFamily="34" charset="0"/>
                <a:ea typeface="Times New Roman" pitchFamily="18" charset="0"/>
              </a:rPr>
              <a:t>, перчаточный, театр теней; </a:t>
            </a:r>
            <a:endParaRPr lang="ru-RU" dirty="0" smtClean="0">
              <a:solidFill>
                <a:srgbClr val="990099"/>
              </a:solidFill>
              <a:latin typeface="Arial" pitchFamily="34" charset="0"/>
            </a:endParaRPr>
          </a:p>
          <a:p>
            <a:pPr lvl="0" indent="4572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990099"/>
                </a:solidFill>
                <a:latin typeface="Arial" pitchFamily="34" charset="0"/>
                <a:ea typeface="Times New Roman" pitchFamily="18" charset="0"/>
              </a:rPr>
              <a:t>- игры на развитие тактильного восприятия: «Гладкий – шершавый», «Найди такой же на ощупь», «Чудесный мешочек». </a:t>
            </a:r>
            <a:endParaRPr lang="ru-RU" dirty="0" smtClean="0">
              <a:solidFill>
                <a:srgbClr val="990099"/>
              </a:solidFill>
              <a:latin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12976"/>
            <a:ext cx="3960440" cy="33843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212976"/>
            <a:ext cx="4279404" cy="33843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142844" y="2649747"/>
            <a:ext cx="8572592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latin typeface="Arial" pitchFamily="34" charset="0"/>
              <a:ea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990099"/>
                </a:solidFill>
                <a:effectLst/>
                <a:latin typeface="Arial" pitchFamily="34" charset="0"/>
                <a:ea typeface="Times New Roman" pitchFamily="18" charset="0"/>
              </a:rPr>
              <a:t>Нетрадиционные: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990099"/>
              </a:solidFill>
              <a:effectLst/>
              <a:latin typeface="Arial" pitchFamily="34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990099"/>
                </a:solidFill>
                <a:effectLst/>
                <a:latin typeface="Arial" pitchFamily="34" charset="0"/>
                <a:ea typeface="Times New Roman" pitchFamily="18" charset="0"/>
              </a:rPr>
              <a:t>самомассаж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990099"/>
                </a:solidFill>
                <a:effectLst/>
                <a:latin typeface="Arial" pitchFamily="34" charset="0"/>
                <a:ea typeface="Times New Roman" pitchFamily="18" charset="0"/>
              </a:rPr>
              <a:t> кистей и пальцев рук с</a:t>
            </a:r>
          </a:p>
          <a:p>
            <a:pPr marL="0" marR="0" lvl="0" indent="4572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990099"/>
                </a:solidFill>
                <a:effectLst/>
                <a:latin typeface="Arial" pitchFamily="34" charset="0"/>
                <a:ea typeface="Times New Roman" pitchFamily="18" charset="0"/>
              </a:rPr>
              <a:t> грецкими орехами, карандашами,</a:t>
            </a:r>
          </a:p>
          <a:p>
            <a:pPr marL="0" marR="0" lvl="0" indent="4572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990099"/>
                </a:solidFill>
                <a:effectLst/>
                <a:latin typeface="Arial" pitchFamily="34" charset="0"/>
                <a:ea typeface="Times New Roman" pitchFamily="18" charset="0"/>
              </a:rPr>
              <a:t>игры с пальчиками, с использованием</a:t>
            </a:r>
          </a:p>
          <a:p>
            <a:pPr marL="0" marR="0" lvl="0" indent="4572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990099"/>
                </a:solidFill>
                <a:effectLst/>
                <a:latin typeface="Arial" pitchFamily="34" charset="0"/>
                <a:ea typeface="Times New Roman" pitchFamily="18" charset="0"/>
              </a:rPr>
              <a:t>разнообразного материала: бросовый, </a:t>
            </a:r>
          </a:p>
          <a:p>
            <a:pPr marL="0" marR="0" lvl="0" indent="4572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990099"/>
                </a:solidFill>
                <a:effectLst/>
                <a:latin typeface="Arial" pitchFamily="34" charset="0"/>
                <a:ea typeface="Times New Roman" pitchFamily="18" charset="0"/>
              </a:rPr>
              <a:t>природный, хозяйственно-бытовой.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990099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Picture 3" descr="C:\Users\111\Desktop\пальчиковая гимнастика\P12105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2028"/>
            <a:ext cx="3672408" cy="267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111\Desktop\пальчиковая гимнастика\P12105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01008"/>
            <a:ext cx="4066409" cy="304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2028"/>
            <a:ext cx="4037467" cy="31049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214282" y="1169079"/>
            <a:ext cx="871543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990099"/>
                </a:solidFill>
                <a:effectLst/>
                <a:latin typeface="Arial" pitchFamily="34" charset="0"/>
                <a:ea typeface="Times New Roman" pitchFamily="18" charset="0"/>
              </a:rPr>
              <a:t>Игровые упражнения делю  на небольшие группы: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990099"/>
              </a:solidFill>
              <a:effectLst/>
              <a:latin typeface="Arial" pitchFamily="34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990099"/>
                </a:solidFill>
                <a:effectLst/>
                <a:latin typeface="Arial" pitchFamily="34" charset="0"/>
                <a:ea typeface="Times New Roman" pitchFamily="18" charset="0"/>
              </a:rPr>
              <a:t>• Упражнения для массажа (или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990099"/>
                </a:solidFill>
                <a:effectLst/>
                <a:latin typeface="Arial" pitchFamily="34" charset="0"/>
                <a:ea typeface="Times New Roman" pitchFamily="18" charset="0"/>
              </a:rPr>
              <a:t>самомассажа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990099"/>
                </a:solidFill>
                <a:effectLst/>
                <a:latin typeface="Arial" pitchFamily="34" charset="0"/>
                <a:ea typeface="Times New Roman" pitchFamily="18" charset="0"/>
              </a:rPr>
              <a:t>) рук: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990099"/>
              </a:solidFill>
              <a:effectLst/>
              <a:latin typeface="Arial" pitchFamily="34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990099"/>
                </a:solidFill>
                <a:effectLst/>
                <a:latin typeface="Arial" pitchFamily="34" charset="0"/>
                <a:ea typeface="Times New Roman" pitchFamily="18" charset="0"/>
              </a:rPr>
              <a:t>«Массаж подушечек пальцев рук»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990099"/>
              </a:solidFill>
              <a:effectLst/>
              <a:latin typeface="Arial" pitchFamily="34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990099"/>
                </a:solidFill>
                <a:effectLst/>
                <a:latin typeface="Arial" pitchFamily="34" charset="0"/>
                <a:ea typeface="Times New Roman" pitchFamily="18" charset="0"/>
              </a:rPr>
              <a:t>«Массаж фаланг пальцев»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990099"/>
              </a:solidFill>
              <a:effectLst/>
              <a:latin typeface="Arial" pitchFamily="34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990099"/>
                </a:solidFill>
                <a:effectLst/>
                <a:latin typeface="Arial" pitchFamily="34" charset="0"/>
                <a:ea typeface="Times New Roman" pitchFamily="18" charset="0"/>
              </a:rPr>
              <a:t>«Массаж прижимающий»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990099"/>
              </a:solidFill>
              <a:effectLst/>
              <a:latin typeface="Arial" pitchFamily="34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990099"/>
                </a:solidFill>
                <a:effectLst/>
                <a:latin typeface="Arial" pitchFamily="34" charset="0"/>
                <a:ea typeface="Times New Roman" pitchFamily="18" charset="0"/>
              </a:rPr>
              <a:t>«Упражнение с мячом-ёжиком»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990099"/>
              </a:solidFill>
              <a:effectLst/>
              <a:latin typeface="Arial" pitchFamily="34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990099"/>
                </a:solidFill>
                <a:effectLst/>
                <a:latin typeface="Arial" pitchFamily="34" charset="0"/>
                <a:ea typeface="Times New Roman" pitchFamily="18" charset="0"/>
              </a:rPr>
              <a:t>«Упражнение с прищепками»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990099"/>
              </a:solidFill>
              <a:effectLst/>
              <a:latin typeface="Arial" pitchFamily="34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990099"/>
                </a:solidFill>
                <a:effectLst/>
                <a:latin typeface="Arial" pitchFamily="34" charset="0"/>
                <a:ea typeface="Times New Roman" pitchFamily="18" charset="0"/>
              </a:rPr>
              <a:t>«Горох и фасоль»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990099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132856"/>
            <a:ext cx="4572000" cy="45365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68989"/>
            <a:ext cx="83582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990099"/>
                </a:solidFill>
                <a:latin typeface="Arial" pitchFamily="34" charset="0"/>
                <a:ea typeface="Times New Roman" pitchFamily="18" charset="0"/>
              </a:rPr>
              <a:t>• Делаем упражнения, развивающие координацию движений пальцев рук: </a:t>
            </a:r>
            <a:endParaRPr lang="ru-RU" b="1" dirty="0" smtClean="0">
              <a:solidFill>
                <a:srgbClr val="990099"/>
              </a:solidFill>
              <a:latin typeface="Arial" pitchFamily="34" charset="0"/>
            </a:endParaRPr>
          </a:p>
          <a:p>
            <a:pPr marL="285750" lvl="0" indent="-28575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990099"/>
                </a:solidFill>
                <a:latin typeface="Arial" pitchFamily="34" charset="0"/>
                <a:ea typeface="Times New Roman" pitchFamily="18" charset="0"/>
              </a:rPr>
              <a:t>«Поочерёдное соединение всех пальцев» </a:t>
            </a:r>
            <a:endParaRPr lang="ru-RU" dirty="0" smtClean="0">
              <a:solidFill>
                <a:srgbClr val="990099"/>
              </a:solidFill>
              <a:latin typeface="Arial" pitchFamily="34" charset="0"/>
            </a:endParaRPr>
          </a:p>
          <a:p>
            <a:pPr marL="285750" lvl="0" indent="-28575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990099"/>
                </a:solidFill>
                <a:latin typeface="Arial" pitchFamily="34" charset="0"/>
                <a:ea typeface="Times New Roman" pitchFamily="18" charset="0"/>
              </a:rPr>
              <a:t>«Соединение одноимённых пальцев» </a:t>
            </a:r>
            <a:endParaRPr lang="ru-RU" dirty="0" smtClean="0">
              <a:solidFill>
                <a:srgbClr val="990099"/>
              </a:solidFill>
              <a:latin typeface="Arial" pitchFamily="34" charset="0"/>
            </a:endParaRPr>
          </a:p>
          <a:p>
            <a:pPr marL="285750" lvl="0" indent="-28575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990099"/>
                </a:solidFill>
                <a:latin typeface="Arial" pitchFamily="34" charset="0"/>
                <a:ea typeface="Times New Roman" pitchFamily="18" charset="0"/>
              </a:rPr>
              <a:t>«Пианист» </a:t>
            </a:r>
            <a:endParaRPr lang="ru-RU" dirty="0" smtClean="0">
              <a:solidFill>
                <a:srgbClr val="990099"/>
              </a:solidFill>
              <a:latin typeface="Arial" pitchFamily="34" charset="0"/>
            </a:endParaRPr>
          </a:p>
          <a:p>
            <a:pPr marL="285750" lvl="0" indent="-28575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990099"/>
                </a:solidFill>
                <a:latin typeface="Arial" pitchFamily="34" charset="0"/>
                <a:ea typeface="Times New Roman" pitchFamily="18" charset="0"/>
              </a:rPr>
              <a:t>«Пальчики кивают» </a:t>
            </a:r>
            <a:endParaRPr lang="ru-RU" dirty="0" smtClean="0">
              <a:solidFill>
                <a:srgbClr val="990099"/>
              </a:solidFill>
              <a:latin typeface="Arial" pitchFamily="34" charset="0"/>
            </a:endParaRPr>
          </a:p>
          <a:p>
            <a:pPr marL="285750" lvl="0" indent="-28575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990099"/>
                </a:solidFill>
                <a:latin typeface="Arial" pitchFamily="34" charset="0"/>
                <a:ea typeface="Times New Roman" pitchFamily="18" charset="0"/>
              </a:rPr>
              <a:t>«Упражнение с пробками» </a:t>
            </a:r>
            <a:endParaRPr lang="ru-RU" dirty="0" smtClean="0">
              <a:solidFill>
                <a:srgbClr val="990099"/>
              </a:solidFill>
              <a:latin typeface="Arial" pitchFamily="34" charset="0"/>
            </a:endParaRPr>
          </a:p>
          <a:p>
            <a:pPr marL="285750" lvl="0" indent="-28575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990099"/>
                </a:solidFill>
                <a:latin typeface="Arial" pitchFamily="34" charset="0"/>
                <a:ea typeface="Times New Roman" pitchFamily="18" charset="0"/>
              </a:rPr>
              <a:t>«Упражнение со счётными палочками» </a:t>
            </a:r>
            <a:endParaRPr lang="ru-RU" dirty="0" smtClean="0">
              <a:solidFill>
                <a:srgbClr val="990099"/>
              </a:solidFill>
              <a:latin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836712"/>
            <a:ext cx="3312368" cy="33123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416306"/>
            <a:ext cx="3775348" cy="24416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642918"/>
            <a:ext cx="814393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990099"/>
                </a:solidFill>
                <a:latin typeface="Arial" pitchFamily="34" charset="0"/>
                <a:ea typeface="Times New Roman" pitchFamily="18" charset="0"/>
              </a:rPr>
              <a:t>• Упражнения, развивающие взаимодействие между полушариями мозга: </a:t>
            </a:r>
            <a:endParaRPr lang="ru-RU" dirty="0" smtClean="0">
              <a:solidFill>
                <a:srgbClr val="990099"/>
              </a:solidFill>
              <a:latin typeface="Arial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990099"/>
                </a:solidFill>
                <a:latin typeface="Arial" pitchFamily="34" charset="0"/>
                <a:ea typeface="Times New Roman" pitchFamily="18" charset="0"/>
              </a:rPr>
              <a:t>«Ладонь – кулак» </a:t>
            </a:r>
            <a:endParaRPr lang="ru-RU" dirty="0" smtClean="0">
              <a:solidFill>
                <a:srgbClr val="990099"/>
              </a:solidFill>
              <a:latin typeface="Arial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990099"/>
                </a:solidFill>
                <a:latin typeface="Arial" pitchFamily="34" charset="0"/>
                <a:ea typeface="Times New Roman" pitchFamily="18" charset="0"/>
              </a:rPr>
              <a:t>«Поочерёдное соединение всех пальцев» </a:t>
            </a:r>
            <a:endParaRPr lang="ru-RU" dirty="0" smtClean="0">
              <a:solidFill>
                <a:srgbClr val="990099"/>
              </a:solidFill>
              <a:latin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97244"/>
            <a:ext cx="4104456" cy="42721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490" y="2397244"/>
            <a:ext cx="3927950" cy="42721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85728"/>
            <a:ext cx="864399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990099"/>
                </a:solidFill>
              </a:rPr>
              <a:t>•Использую </a:t>
            </a:r>
            <a:r>
              <a:rPr lang="ru-RU" b="1" dirty="0">
                <a:solidFill>
                  <a:srgbClr val="990099"/>
                </a:solidFill>
              </a:rPr>
              <a:t>у</a:t>
            </a:r>
            <a:r>
              <a:rPr lang="ru-RU" b="1" dirty="0" smtClean="0">
                <a:solidFill>
                  <a:srgbClr val="990099"/>
                </a:solidFill>
              </a:rPr>
              <a:t>пражнения с различными предметами:</a:t>
            </a:r>
          </a:p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srgbClr val="990099"/>
                </a:solidFill>
              </a:rPr>
              <a:t>«Упражнение с мячом-ёжиком» 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990099"/>
                </a:solidFill>
              </a:rPr>
              <a:t>«Упражнение с прищепками»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57752" y="4071942"/>
            <a:ext cx="410163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990099"/>
                </a:solidFill>
              </a:rPr>
              <a:t>«Упражнение с пробками» 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990099"/>
                </a:solidFill>
              </a:rPr>
              <a:t>«Упражнение с чётками» 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990099"/>
                </a:solidFill>
              </a:rPr>
              <a:t>«Упражнение с бусами» 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990099"/>
                </a:solidFill>
              </a:rPr>
              <a:t>«Упражнение со счётными палочками»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868" y="1480097"/>
            <a:ext cx="4680520" cy="27363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55" y="2455553"/>
            <a:ext cx="3342133" cy="42138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Кружок «Чудеса на полянке»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4005064"/>
            <a:ext cx="3797681" cy="25202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59860"/>
            <a:ext cx="4320480" cy="24571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44" y="4005064"/>
            <a:ext cx="4296139" cy="25202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1295400"/>
            <a:ext cx="3797682" cy="242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0628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76672"/>
            <a:ext cx="7632848" cy="59046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620688"/>
            <a:ext cx="8686800" cy="5459437"/>
          </a:xfrm>
        </p:spPr>
        <p:txBody>
          <a:bodyPr>
            <a:normAutofit/>
          </a:bodyPr>
          <a:lstStyle/>
          <a:p>
            <a:r>
              <a:rPr lang="ru-RU" sz="2800" u="sng" dirty="0" smtClean="0"/>
              <a:t>Дата начала работы над темой</a:t>
            </a:r>
            <a:r>
              <a:rPr lang="ru-RU" sz="2800" dirty="0" smtClean="0"/>
              <a:t>: сентябрь 2016г.</a:t>
            </a:r>
          </a:p>
          <a:p>
            <a:r>
              <a:rPr lang="ru-RU" sz="2800" u="sng" dirty="0" smtClean="0"/>
              <a:t>Дата окончания работы над темой</a:t>
            </a:r>
            <a:r>
              <a:rPr lang="ru-RU" sz="2800" dirty="0" smtClean="0"/>
              <a:t>: май 2017г.</a:t>
            </a:r>
          </a:p>
          <a:p>
            <a:r>
              <a:rPr lang="ru-RU" sz="2800" u="sng" dirty="0" smtClean="0"/>
              <a:t>Цель</a:t>
            </a:r>
            <a:r>
              <a:rPr lang="ru-RU" sz="2800" dirty="0" smtClean="0"/>
              <a:t>: повышение своего теоретического уровня, профессионального мастерства и компетентности.</a:t>
            </a:r>
          </a:p>
          <a:p>
            <a:r>
              <a:rPr lang="ru-RU" sz="2800" u="sng" dirty="0" smtClean="0"/>
              <a:t>Задачи:</a:t>
            </a:r>
          </a:p>
          <a:p>
            <a:pPr marL="0" indent="0">
              <a:buNone/>
            </a:pPr>
            <a:endParaRPr lang="ru-RU" sz="2400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230800876"/>
              </p:ext>
            </p:extLst>
          </p:nvPr>
        </p:nvGraphicFramePr>
        <p:xfrm>
          <a:off x="467544" y="234888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704762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208912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09911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8208912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0767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340768"/>
            <a:ext cx="850112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dirty="0" smtClean="0">
                <a:solidFill>
                  <a:srgbClr val="990099"/>
                </a:solidFill>
                <a:latin typeface="Arial" pitchFamily="34" charset="0"/>
                <a:cs typeface="Arial" pitchFamily="34" charset="0"/>
              </a:rPr>
              <a:t>В заключение хотелось бы отметить, что степень увлечения детей пальчиковыми играми целиком и полностью зависит от взрослого. Поэтому с детками следует быть ласковыми и спокойными, а прикосновения  должны отличаться осторожностью,   для </a:t>
            </a:r>
            <a:r>
              <a:rPr lang="ru-RU" smtClean="0">
                <a:solidFill>
                  <a:srgbClr val="990099"/>
                </a:solidFill>
                <a:latin typeface="Arial" pitchFamily="34" charset="0"/>
                <a:cs typeface="Arial" pitchFamily="34" charset="0"/>
              </a:rPr>
              <a:t>малышей очень </a:t>
            </a:r>
            <a:r>
              <a:rPr lang="ru-RU" dirty="0" smtClean="0">
                <a:solidFill>
                  <a:srgbClr val="990099"/>
                </a:solidFill>
                <a:latin typeface="Arial" pitchFamily="34" charset="0"/>
                <a:cs typeface="Arial" pitchFamily="34" charset="0"/>
              </a:rPr>
              <a:t>важным аспектом является выразительная мимика и интересная речь взрослого, поэтому, работая с этой возрастной категорией, стихи лучше заучивать наизусть.</a:t>
            </a:r>
            <a:endParaRPr lang="ru-RU" dirty="0">
              <a:solidFill>
                <a:srgbClr val="99009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502920"/>
            <a:ext cx="8686800" cy="5577206"/>
          </a:xfrm>
        </p:spPr>
        <p:txBody>
          <a:bodyPr>
            <a:normAutofit/>
          </a:bodyPr>
          <a:lstStyle/>
          <a:p>
            <a:r>
              <a:rPr lang="ru-RU" dirty="0" smtClean="0"/>
              <a:t>Работу организовывала через совместную и индивидуальную работу с детьми.</a:t>
            </a:r>
          </a:p>
          <a:p>
            <a:r>
              <a:rPr lang="ru-RU" dirty="0" smtClean="0"/>
              <a:t>Работу проводила по следующим направлениям: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Игре предаю большое значение, как средству создания эмоционального подъема, положительных эмоций и радости.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921786506"/>
              </p:ext>
            </p:extLst>
          </p:nvPr>
        </p:nvGraphicFramePr>
        <p:xfrm>
          <a:off x="395536" y="2852936"/>
          <a:ext cx="7224464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4702342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686800" cy="136815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В начале своей работы провела диагностическое обследование состояния мелкой моторики у детей с целью – выявить уровень развития мелкой моторики рук.</a:t>
            </a:r>
            <a:endParaRPr lang="ru-RU" sz="2000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199526551"/>
              </p:ext>
            </p:extLst>
          </p:nvPr>
        </p:nvGraphicFramePr>
        <p:xfrm>
          <a:off x="1043608" y="206084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546106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42844" y="792359"/>
            <a:ext cx="878684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990099"/>
                </a:solidFill>
                <a:effectLst/>
                <a:latin typeface="Arial" pitchFamily="34" charset="0"/>
                <a:ea typeface="Times New Roman" pitchFamily="18" charset="0"/>
              </a:rPr>
              <a:t>Этапы разучивания игр: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990099"/>
              </a:solidFill>
              <a:effectLst/>
              <a:latin typeface="Arial" pitchFamily="34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990099"/>
                </a:solidFill>
                <a:effectLst/>
                <a:latin typeface="Arial" pitchFamily="34" charset="0"/>
                <a:ea typeface="Times New Roman" pitchFamily="18" charset="0"/>
              </a:rPr>
              <a:t>1.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990099"/>
                </a:solidFill>
                <a:effectLst/>
                <a:latin typeface="Arial" pitchFamily="34" charset="0"/>
                <a:ea typeface="Times New Roman" pitchFamily="18" charset="0"/>
              </a:rPr>
              <a:t> Я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990099"/>
                </a:solidFill>
                <a:effectLst/>
                <a:latin typeface="Arial" pitchFamily="34" charset="0"/>
                <a:ea typeface="Times New Roman" pitchFamily="18" charset="0"/>
              </a:rPr>
              <a:t>сначала показываю игру детям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990099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990099"/>
                </a:solidFill>
                <a:effectLst/>
                <a:latin typeface="Arial" pitchFamily="34" charset="0"/>
                <a:ea typeface="Times New Roman" pitchFamily="18" charset="0"/>
              </a:rPr>
              <a:t>сама.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990099"/>
              </a:solidFill>
              <a:effectLst/>
              <a:latin typeface="Arial" pitchFamily="34" charset="0"/>
            </a:endParaRPr>
          </a:p>
          <a:p>
            <a:pPr lvl="0" indent="4572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990099"/>
                </a:solidFill>
                <a:effectLst/>
                <a:latin typeface="Arial" pitchFamily="34" charset="0"/>
                <a:ea typeface="Times New Roman" pitchFamily="18" charset="0"/>
              </a:rPr>
              <a:t>2. </a:t>
            </a:r>
            <a:r>
              <a:rPr lang="ru-RU" dirty="0" smtClean="0">
                <a:solidFill>
                  <a:srgbClr val="990099"/>
                </a:solidFill>
                <a:latin typeface="Arial" pitchFamily="34" charset="0"/>
                <a:ea typeface="Times New Roman" pitchFamily="18" charset="0"/>
              </a:rPr>
              <a:t>П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990099"/>
                </a:solidFill>
                <a:effectLst/>
                <a:latin typeface="Arial" pitchFamily="34" charset="0"/>
                <a:ea typeface="Times New Roman" pitchFamily="18" charset="0"/>
              </a:rPr>
              <a:t>оказываю игру, манипулируя пальцами и рукой ребёнка.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990099"/>
              </a:solidFill>
              <a:effectLst/>
              <a:latin typeface="Arial" pitchFamily="34" charset="0"/>
            </a:endParaRPr>
          </a:p>
          <a:p>
            <a:pPr lvl="0" indent="4572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990099"/>
                </a:solidFill>
                <a:effectLst/>
                <a:latin typeface="Arial" pitchFamily="34" charset="0"/>
                <a:ea typeface="Times New Roman" pitchFamily="18" charset="0"/>
              </a:rPr>
              <a:t>3. </a:t>
            </a:r>
            <a:r>
              <a:rPr lang="ru-RU" dirty="0" smtClean="0">
                <a:solidFill>
                  <a:srgbClr val="990099"/>
                </a:solidFill>
                <a:latin typeface="Arial" pitchFamily="34" charset="0"/>
                <a:ea typeface="Times New Roman" pitchFamily="18" charset="0"/>
              </a:rPr>
              <a:t>Я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990099"/>
                </a:solidFill>
                <a:effectLst/>
                <a:latin typeface="Arial" pitchFamily="34" charset="0"/>
                <a:ea typeface="Times New Roman" pitchFamily="18" charset="0"/>
              </a:rPr>
              <a:t>и </a:t>
            </a:r>
            <a:r>
              <a:rPr lang="ru-RU" dirty="0" smtClean="0">
                <a:solidFill>
                  <a:srgbClr val="990099"/>
                </a:solidFill>
                <a:latin typeface="Arial" pitchFamily="34" charset="0"/>
                <a:ea typeface="Times New Roman" pitchFamily="18" charset="0"/>
              </a:rPr>
              <a:t>дети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990099"/>
                </a:solidFill>
                <a:effectLst/>
                <a:latin typeface="Arial" pitchFamily="34" charset="0"/>
                <a:ea typeface="Times New Roman" pitchFamily="18" charset="0"/>
              </a:rPr>
              <a:t> выполняем движения одновременно,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990099"/>
              </a:solidFill>
              <a:effectLst/>
              <a:latin typeface="Arial" pitchFamily="34" charset="0"/>
            </a:endParaRPr>
          </a:p>
          <a:p>
            <a:pPr lvl="0" indent="4572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990099"/>
                </a:solidFill>
                <a:latin typeface="Arial" pitchFamily="34" charset="0"/>
                <a:ea typeface="Times New Roman" pitchFamily="18" charset="0"/>
              </a:rPr>
              <a:t>    я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990099"/>
                </a:solidFill>
                <a:effectLst/>
                <a:latin typeface="Arial" pitchFamily="34" charset="0"/>
                <a:ea typeface="Times New Roman" pitchFamily="18" charset="0"/>
              </a:rPr>
              <a:t>проговариваю текст.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990099"/>
              </a:solidFill>
              <a:effectLst/>
              <a:latin typeface="Arial" pitchFamily="34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990099"/>
                </a:solidFill>
                <a:effectLst/>
                <a:latin typeface="Arial" pitchFamily="34" charset="0"/>
                <a:ea typeface="Times New Roman" pitchFamily="18" charset="0"/>
              </a:rPr>
              <a:t>4. Ребёнок выполняет движения с необходимой  моей помощью,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990099"/>
              </a:solidFill>
              <a:effectLst/>
              <a:latin typeface="Arial" pitchFamily="34" charset="0"/>
            </a:endParaRPr>
          </a:p>
          <a:p>
            <a:pPr lvl="0" indent="4572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990099"/>
                </a:solidFill>
                <a:effectLst/>
                <a:latin typeface="Arial" pitchFamily="34" charset="0"/>
                <a:ea typeface="Times New Roman" pitchFamily="18" charset="0"/>
              </a:rPr>
              <a:t> при этом я произношу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990099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990099"/>
                </a:solidFill>
                <a:effectLst/>
                <a:latin typeface="Arial" pitchFamily="34" charset="0"/>
                <a:ea typeface="Times New Roman" pitchFamily="18" charset="0"/>
              </a:rPr>
              <a:t> текст.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990099"/>
              </a:solidFill>
              <a:effectLst/>
              <a:latin typeface="Arial" pitchFamily="34" charset="0"/>
            </a:endParaRPr>
          </a:p>
          <a:p>
            <a:pPr lvl="0" indent="4572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990099"/>
                </a:solidFill>
                <a:effectLst/>
                <a:latin typeface="Arial" pitchFamily="34" charset="0"/>
                <a:ea typeface="Times New Roman" pitchFamily="18" charset="0"/>
              </a:rPr>
              <a:t>5. Ребёнок выполняет движения и проговаривает текст, а </a:t>
            </a:r>
            <a:r>
              <a:rPr lang="ru-RU" dirty="0" smtClean="0">
                <a:solidFill>
                  <a:srgbClr val="990099"/>
                </a:solidFill>
                <a:latin typeface="Arial" pitchFamily="34" charset="0"/>
                <a:ea typeface="Times New Roman" pitchFamily="18" charset="0"/>
              </a:rPr>
              <a:t>я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990099"/>
                </a:solidFill>
                <a:effectLst/>
                <a:latin typeface="Arial" pitchFamily="34" charset="0"/>
                <a:ea typeface="Times New Roman" pitchFamily="18" charset="0"/>
              </a:rPr>
              <a:t>подсказываю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990099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990099"/>
                </a:solidFill>
                <a:effectLst/>
                <a:latin typeface="Arial" pitchFamily="34" charset="0"/>
                <a:ea typeface="Times New Roman" pitchFamily="18" charset="0"/>
              </a:rPr>
              <a:t> и помогаю.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990099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357158" y="350601"/>
            <a:ext cx="83582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642918"/>
            <a:ext cx="8643998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dirty="0" smtClean="0">
                <a:solidFill>
                  <a:srgbClr val="990099"/>
                </a:solidFill>
                <a:latin typeface="Arial" pitchFamily="34" charset="0"/>
                <a:cs typeface="Arial" pitchFamily="34" charset="0"/>
              </a:rPr>
              <a:t>Чтобы пальчиковые игры для развития речи приносили пользу и были детям в радость, придерживаюсь следующих рекомендаций:</a:t>
            </a:r>
          </a:p>
          <a:p>
            <a:pPr indent="4572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 smtClean="0">
                <a:solidFill>
                  <a:srgbClr val="990099"/>
                </a:solidFill>
                <a:latin typeface="Arial" pitchFamily="34" charset="0"/>
                <a:cs typeface="Arial" pitchFamily="34" charset="0"/>
              </a:rPr>
              <a:t>если в задуманной игре присутствуют незнакомые ребенку персонажи или понятия, предварительно его знакомлю с ними с помощью игрушек или картинок;</a:t>
            </a:r>
          </a:p>
          <a:p>
            <a:pPr indent="4572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 smtClean="0">
                <a:solidFill>
                  <a:srgbClr val="990099"/>
                </a:solidFill>
                <a:latin typeface="Arial" pitchFamily="34" charset="0"/>
                <a:cs typeface="Arial" pitchFamily="34" charset="0"/>
              </a:rPr>
              <a:t>для успеха мероприятия провожу игру с крайне выразительной мимикой;</a:t>
            </a:r>
          </a:p>
          <a:p>
            <a:pPr indent="4572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 smtClean="0">
                <a:solidFill>
                  <a:srgbClr val="990099"/>
                </a:solidFill>
                <a:latin typeface="Arial" pitchFamily="34" charset="0"/>
                <a:cs typeface="Arial" pitchFamily="34" charset="0"/>
              </a:rPr>
              <a:t>чтобы детям было легче воспринимать информацию, делаю паузы в подходящих местах, а также комментирую движения с правильной интонацией;</a:t>
            </a:r>
          </a:p>
          <a:p>
            <a:pPr indent="4572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 smtClean="0">
                <a:solidFill>
                  <a:srgbClr val="990099"/>
                </a:solidFill>
                <a:latin typeface="Arial" pitchFamily="34" charset="0"/>
                <a:cs typeface="Arial" pitchFamily="34" charset="0"/>
              </a:rPr>
              <a:t>для начала останавливаюсь на двух-трех играх, а когда они освоены, перехожу к новым;</a:t>
            </a:r>
          </a:p>
          <a:p>
            <a:pPr indent="4572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 smtClean="0">
                <a:solidFill>
                  <a:srgbClr val="990099"/>
                </a:solidFill>
                <a:latin typeface="Arial" pitchFamily="34" charset="0"/>
                <a:cs typeface="Arial" pitchFamily="34" charset="0"/>
              </a:rPr>
              <a:t>чтобы пальчиковые игры для развития речи дарили позитив, не акцентирую внимание на промахах ребенка, а хвалю его за любой успех.</a:t>
            </a:r>
            <a:endParaRPr lang="ru-RU" dirty="0">
              <a:solidFill>
                <a:srgbClr val="99009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500042"/>
            <a:ext cx="78581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600" b="1" dirty="0" smtClean="0">
                <a:solidFill>
                  <a:srgbClr val="990099"/>
                </a:solidFill>
                <a:latin typeface="Arial" pitchFamily="34" charset="0"/>
                <a:cs typeface="Arial" pitchFamily="34" charset="0"/>
              </a:rPr>
              <a:t>"Пальчиковые игры" </a:t>
            </a:r>
            <a:r>
              <a:rPr lang="ru-RU" sz="1600" dirty="0" smtClean="0">
                <a:solidFill>
                  <a:srgbClr val="990099"/>
                </a:solidFill>
                <a:latin typeface="Arial" pitchFamily="34" charset="0"/>
                <a:cs typeface="Arial" pitchFamily="34" charset="0"/>
              </a:rPr>
              <a:t>- это инсценировка каких-либо рифмованных историй, сказок при помощи пальцев. В ходе "пальчиковых игр  я всегда стараюсь не просто проговорить и проделать с детками игру , а  придумать какую – либо интересную историю.</a:t>
            </a:r>
            <a:endParaRPr lang="ru-RU" sz="1600" dirty="0">
              <a:solidFill>
                <a:srgbClr val="99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Documents and Settings\Администратор\Рабочий стол\DSC04824_0.JPG"/>
          <p:cNvPicPr>
            <a:picLocks noChangeAspect="1" noChangeArrowheads="1"/>
          </p:cNvPicPr>
          <p:nvPr/>
        </p:nvPicPr>
        <p:blipFill>
          <a:blip r:embed="rId2" cstate="print"/>
          <a:srcRect r="5085"/>
          <a:stretch>
            <a:fillRect/>
          </a:stretch>
        </p:blipFill>
        <p:spPr bwMode="auto">
          <a:xfrm>
            <a:off x="2500298" y="2852936"/>
            <a:ext cx="4000527" cy="350043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260648"/>
            <a:ext cx="583264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u="sng" dirty="0">
                <a:solidFill>
                  <a:srgbClr val="990099"/>
                </a:solidFill>
              </a:rPr>
              <a:t>Дом и ворота</a:t>
            </a:r>
            <a:endParaRPr lang="ru-RU" sz="1100" dirty="0">
              <a:solidFill>
                <a:srgbClr val="990099"/>
              </a:solidFill>
            </a:endParaRPr>
          </a:p>
          <a:p>
            <a:r>
              <a:rPr lang="ru-RU" sz="1100" dirty="0">
                <a:solidFill>
                  <a:srgbClr val="990099"/>
                </a:solidFill>
              </a:rPr>
              <a:t>На поляне до стоит, </a:t>
            </a:r>
          </a:p>
          <a:p>
            <a:r>
              <a:rPr lang="ru-RU" sz="1100" b="1" i="1" dirty="0">
                <a:solidFill>
                  <a:srgbClr val="990099"/>
                </a:solidFill>
              </a:rPr>
              <a:t>Пальцы обеих рук делают «крышу».</a:t>
            </a:r>
            <a:endParaRPr lang="ru-RU" sz="1100" dirty="0">
              <a:solidFill>
                <a:srgbClr val="990099"/>
              </a:solidFill>
            </a:endParaRPr>
          </a:p>
          <a:p>
            <a:r>
              <a:rPr lang="ru-RU" sz="1100" dirty="0">
                <a:solidFill>
                  <a:srgbClr val="990099"/>
                </a:solidFill>
              </a:rPr>
              <a:t>Ну, а к дому путь закрыт.</a:t>
            </a:r>
          </a:p>
          <a:p>
            <a:r>
              <a:rPr lang="ru-RU" sz="1100" b="1" i="1" dirty="0">
                <a:solidFill>
                  <a:srgbClr val="990099"/>
                </a:solidFill>
              </a:rPr>
              <a:t>Руки повернуты ладонями  к груди,</a:t>
            </a:r>
            <a:endParaRPr lang="ru-RU" sz="1100" dirty="0">
              <a:solidFill>
                <a:srgbClr val="990099"/>
              </a:solidFill>
            </a:endParaRPr>
          </a:p>
          <a:p>
            <a:r>
              <a:rPr lang="ru-RU" sz="1100" b="1" i="1" dirty="0">
                <a:solidFill>
                  <a:srgbClr val="990099"/>
                </a:solidFill>
              </a:rPr>
              <a:t>Средние пальцы соприкасаются  большие – вверх – «ворота».</a:t>
            </a:r>
            <a:endParaRPr lang="ru-RU" sz="1100" dirty="0">
              <a:solidFill>
                <a:srgbClr val="990099"/>
              </a:solidFill>
            </a:endParaRPr>
          </a:p>
          <a:p>
            <a:r>
              <a:rPr lang="ru-RU" sz="1100" dirty="0">
                <a:solidFill>
                  <a:srgbClr val="990099"/>
                </a:solidFill>
              </a:rPr>
              <a:t>Мы ворота открываем,</a:t>
            </a:r>
          </a:p>
          <a:p>
            <a:r>
              <a:rPr lang="ru-RU" sz="1100" b="1" i="1" dirty="0">
                <a:solidFill>
                  <a:srgbClr val="990099"/>
                </a:solidFill>
              </a:rPr>
              <a:t>Ладони разворачиваются.</a:t>
            </a:r>
            <a:endParaRPr lang="ru-RU" sz="1100" dirty="0">
              <a:solidFill>
                <a:srgbClr val="990099"/>
              </a:solidFill>
            </a:endParaRPr>
          </a:p>
          <a:p>
            <a:r>
              <a:rPr lang="ru-RU" sz="1100" dirty="0">
                <a:solidFill>
                  <a:srgbClr val="990099"/>
                </a:solidFill>
              </a:rPr>
              <a:t>В этот домик приглашаем.</a:t>
            </a:r>
          </a:p>
          <a:p>
            <a:r>
              <a:rPr lang="ru-RU" sz="1100" b="1" i="1" dirty="0">
                <a:solidFill>
                  <a:srgbClr val="990099"/>
                </a:solidFill>
              </a:rPr>
              <a:t>«Крыша».</a:t>
            </a:r>
            <a:endParaRPr lang="ru-RU" sz="1100" dirty="0">
              <a:solidFill>
                <a:srgbClr val="990099"/>
              </a:solidFill>
            </a:endParaRPr>
          </a:p>
          <a:p>
            <a:r>
              <a:rPr lang="ru-RU" sz="1400" dirty="0"/>
              <a:t> 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348880"/>
            <a:ext cx="6048672" cy="40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5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9269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1" i="1" u="sng" dirty="0">
                <a:solidFill>
                  <a:srgbClr val="990099"/>
                </a:solidFill>
              </a:rPr>
              <a:t>Дружба</a:t>
            </a:r>
            <a:endParaRPr lang="ru-RU" sz="1200" dirty="0">
              <a:solidFill>
                <a:srgbClr val="990099"/>
              </a:solidFill>
            </a:endParaRPr>
          </a:p>
          <a:p>
            <a:r>
              <a:rPr lang="ru-RU" sz="1200" dirty="0">
                <a:solidFill>
                  <a:srgbClr val="990099"/>
                </a:solidFill>
              </a:rPr>
              <a:t>Дружат в нашей группе девочки и мальчики.</a:t>
            </a:r>
          </a:p>
          <a:p>
            <a:r>
              <a:rPr lang="ru-RU" sz="1200" b="1" i="1" dirty="0">
                <a:solidFill>
                  <a:srgbClr val="990099"/>
                </a:solidFill>
              </a:rPr>
              <a:t>Соединять пальцы в «замок».</a:t>
            </a:r>
            <a:endParaRPr lang="ru-RU" sz="1200" dirty="0">
              <a:solidFill>
                <a:srgbClr val="990099"/>
              </a:solidFill>
            </a:endParaRPr>
          </a:p>
          <a:p>
            <a:r>
              <a:rPr lang="ru-RU" sz="1200" dirty="0">
                <a:solidFill>
                  <a:srgbClr val="990099"/>
                </a:solidFill>
              </a:rPr>
              <a:t>С вами мы подружим маленькие пальчики.</a:t>
            </a:r>
          </a:p>
          <a:p>
            <a:r>
              <a:rPr lang="ru-RU" sz="1200" b="1" i="1" dirty="0">
                <a:solidFill>
                  <a:srgbClr val="990099"/>
                </a:solidFill>
              </a:rPr>
              <a:t>Касание кончиков пальцев обеих рук.</a:t>
            </a:r>
            <a:endParaRPr lang="ru-RU" sz="1200" dirty="0">
              <a:solidFill>
                <a:srgbClr val="990099"/>
              </a:solidFill>
            </a:endParaRPr>
          </a:p>
          <a:p>
            <a:r>
              <a:rPr lang="ru-RU" sz="1200" dirty="0">
                <a:solidFill>
                  <a:srgbClr val="990099"/>
                </a:solidFill>
              </a:rPr>
              <a:t>Раз, два, три, четыре, пять – начинай считать опять.</a:t>
            </a:r>
          </a:p>
          <a:p>
            <a:r>
              <a:rPr lang="ru-RU" sz="1200" b="1" i="1" dirty="0">
                <a:solidFill>
                  <a:srgbClr val="990099"/>
                </a:solidFill>
              </a:rPr>
              <a:t>Парное касание пальцев от мизинцев.</a:t>
            </a:r>
            <a:endParaRPr lang="ru-RU" sz="1200" dirty="0">
              <a:solidFill>
                <a:srgbClr val="990099"/>
              </a:solidFill>
            </a:endParaRPr>
          </a:p>
          <a:p>
            <a:r>
              <a:rPr lang="ru-RU" sz="1200" dirty="0">
                <a:solidFill>
                  <a:srgbClr val="990099"/>
                </a:solidFill>
              </a:rPr>
              <a:t>Раз, два, три, четыре, пять – мы закончили считать.</a:t>
            </a:r>
          </a:p>
          <a:p>
            <a:r>
              <a:rPr lang="ru-RU" sz="1200" b="1" i="1" dirty="0">
                <a:solidFill>
                  <a:srgbClr val="990099"/>
                </a:solidFill>
              </a:rPr>
              <a:t>Руки вниз, встряхнуть  кистями.</a:t>
            </a:r>
            <a:endParaRPr lang="ru-RU" sz="1200" dirty="0">
              <a:solidFill>
                <a:srgbClr val="990099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74753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1" i="1" u="sng" dirty="0">
                <a:solidFill>
                  <a:srgbClr val="990099"/>
                </a:solidFill>
              </a:rPr>
              <a:t>Засолка капусты</a:t>
            </a:r>
            <a:endParaRPr lang="ru-RU" sz="1200" dirty="0">
              <a:solidFill>
                <a:srgbClr val="990099"/>
              </a:solidFill>
            </a:endParaRPr>
          </a:p>
          <a:p>
            <a:r>
              <a:rPr lang="ru-RU" sz="1200" dirty="0">
                <a:solidFill>
                  <a:srgbClr val="990099"/>
                </a:solidFill>
              </a:rPr>
              <a:t>Мы капусту рубим, рубим</a:t>
            </a:r>
          </a:p>
          <a:p>
            <a:r>
              <a:rPr lang="ru-RU" sz="1200" b="1" i="1" dirty="0">
                <a:solidFill>
                  <a:srgbClr val="990099"/>
                </a:solidFill>
              </a:rPr>
              <a:t>Движения прямыми кистями вверх-вниз.</a:t>
            </a:r>
            <a:endParaRPr lang="ru-RU" sz="1200" dirty="0">
              <a:solidFill>
                <a:srgbClr val="990099"/>
              </a:solidFill>
            </a:endParaRPr>
          </a:p>
          <a:p>
            <a:r>
              <a:rPr lang="ru-RU" sz="1200" dirty="0">
                <a:solidFill>
                  <a:srgbClr val="990099"/>
                </a:solidFill>
              </a:rPr>
              <a:t>Мы морковку трем, трем</a:t>
            </a:r>
          </a:p>
          <a:p>
            <a:r>
              <a:rPr lang="ru-RU" sz="1200" b="1" i="1" dirty="0">
                <a:solidFill>
                  <a:srgbClr val="990099"/>
                </a:solidFill>
              </a:rPr>
              <a:t>Пальцы обеих рук сжаты в кулачки, движения кулаков к себе или от себя.</a:t>
            </a:r>
            <a:endParaRPr lang="ru-RU" sz="1200" dirty="0">
              <a:solidFill>
                <a:srgbClr val="990099"/>
              </a:solidFill>
            </a:endParaRPr>
          </a:p>
          <a:p>
            <a:r>
              <a:rPr lang="ru-RU" sz="1200" dirty="0">
                <a:solidFill>
                  <a:srgbClr val="990099"/>
                </a:solidFill>
              </a:rPr>
              <a:t>Мы капусту солим, солим,</a:t>
            </a:r>
          </a:p>
          <a:p>
            <a:r>
              <a:rPr lang="ru-RU" sz="1200" b="1" i="1" dirty="0">
                <a:solidFill>
                  <a:srgbClr val="990099"/>
                </a:solidFill>
              </a:rPr>
              <a:t>Имитировать посыпание солью из щепотки.</a:t>
            </a:r>
            <a:endParaRPr lang="ru-RU" sz="1200" dirty="0">
              <a:solidFill>
                <a:srgbClr val="990099"/>
              </a:solidFill>
            </a:endParaRPr>
          </a:p>
          <a:p>
            <a:r>
              <a:rPr lang="ru-RU" sz="1200" dirty="0">
                <a:solidFill>
                  <a:srgbClr val="990099"/>
                </a:solidFill>
              </a:rPr>
              <a:t>Мы капусту жмем, жмем,</a:t>
            </a:r>
          </a:p>
          <a:p>
            <a:r>
              <a:rPr lang="ru-RU" sz="1200" b="1" i="1" dirty="0">
                <a:solidFill>
                  <a:srgbClr val="990099"/>
                </a:solidFill>
              </a:rPr>
              <a:t>Сжимать и разжимать пальцы.</a:t>
            </a:r>
            <a:endParaRPr lang="ru-RU" sz="1200" dirty="0">
              <a:solidFill>
                <a:srgbClr val="990099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933056"/>
            <a:ext cx="3672408" cy="27210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520" y="209783"/>
            <a:ext cx="4104456" cy="307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0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630</TotalTime>
  <Words>905</Words>
  <Application>Microsoft Office PowerPoint</Application>
  <PresentationFormat>Экран (4:3)</PresentationFormat>
  <Paragraphs>119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Calibri</vt:lpstr>
      <vt:lpstr>Franklin Gothic Book</vt:lpstr>
      <vt:lpstr>Franklin Gothic Medium</vt:lpstr>
      <vt:lpstr>Times New Roman</vt:lpstr>
      <vt:lpstr>Wingdings</vt:lpstr>
      <vt:lpstr>Wingdings 2</vt:lpstr>
      <vt:lpstr>Трек</vt:lpstr>
      <vt:lpstr>Презентация PowerPoint</vt:lpstr>
      <vt:lpstr>Презентация PowerPoint</vt:lpstr>
      <vt:lpstr>Презентация PowerPoint</vt:lpstr>
      <vt:lpstr>В начале своей работы провела диагностическое обследование состояния мелкой моторики у детей с целью – выявить уровень развития мелкой моторики рук.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Кружок «Чудеса на полянке»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111</dc:creator>
  <cp:lastModifiedBy>Пользователь</cp:lastModifiedBy>
  <cp:revision>104</cp:revision>
  <cp:lastPrinted>2014-03-13T17:15:43Z</cp:lastPrinted>
  <dcterms:modified xsi:type="dcterms:W3CDTF">2018-04-16T11:32:24Z</dcterms:modified>
</cp:coreProperties>
</file>