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7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6" r:id="rId13"/>
    <p:sldId id="271" r:id="rId14"/>
    <p:sldId id="272" r:id="rId15"/>
    <p:sldId id="273" r:id="rId16"/>
    <p:sldId id="267" r:id="rId17"/>
    <p:sldId id="268" r:id="rId18"/>
    <p:sldId id="277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33F-D4A4-4F99-A9EC-DACBBF9CC4B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DFE1-9575-45D0-AC49-1C6AD859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0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33F-D4A4-4F99-A9EC-DACBBF9CC4B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DFE1-9575-45D0-AC49-1C6AD859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33F-D4A4-4F99-A9EC-DACBBF9CC4B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DFE1-9575-45D0-AC49-1C6AD859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0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33F-D4A4-4F99-A9EC-DACBBF9CC4B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DFE1-9575-45D0-AC49-1C6AD859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9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33F-D4A4-4F99-A9EC-DACBBF9CC4B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DFE1-9575-45D0-AC49-1C6AD859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5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33F-D4A4-4F99-A9EC-DACBBF9CC4B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DFE1-9575-45D0-AC49-1C6AD859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9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33F-D4A4-4F99-A9EC-DACBBF9CC4B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DFE1-9575-45D0-AC49-1C6AD859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4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33F-D4A4-4F99-A9EC-DACBBF9CC4B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DFE1-9575-45D0-AC49-1C6AD859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2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33F-D4A4-4F99-A9EC-DACBBF9CC4B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DFE1-9575-45D0-AC49-1C6AD859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7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33F-D4A4-4F99-A9EC-DACBBF9CC4B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DFE1-9575-45D0-AC49-1C6AD859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0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33F-D4A4-4F99-A9EC-DACBBF9CC4B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DFE1-9575-45D0-AC49-1C6AD859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033F-D4A4-4F99-A9EC-DACBBF9CC4B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DFE1-9575-45D0-AC49-1C6AD859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2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6354" y="203098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Алгоритмизация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программирование.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883826"/>
              </p:ext>
            </p:extLst>
          </p:nvPr>
        </p:nvGraphicFramePr>
        <p:xfrm>
          <a:off x="-441991" y="159611"/>
          <a:ext cx="8792241" cy="969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9246"/>
                <a:gridCol w="7692995"/>
              </a:tblGrid>
              <a:tr h="969732">
                <a:tc>
                  <a:txBody>
                    <a:bodyPr/>
                    <a:lstStyle/>
                    <a:p>
                      <a:pPr marL="269875" indent="-26987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здравоохранения Российской Федерации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федеральное бюджетное образовательное учреждение высшего образования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ОМСКИЙ ГОСУДАРСТВЕННЫЙ МЕДИЦИНСКИЙ УНИВЕРСИТЕТ, КОЛЛЕДЖ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1"/>
            <a:ext cx="1008112" cy="10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1835150" y="1181358"/>
            <a:ext cx="6515100" cy="0"/>
          </a:xfrm>
          <a:prstGeom prst="line">
            <a:avLst/>
          </a:prstGeom>
          <a:noFill/>
          <a:ln w="50800" cap="flat" cmpd="thinThick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072693" y="3501007"/>
            <a:ext cx="4071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Информатики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Тупышева Мария Валерьевна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2464" y="5903694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Омск, 2018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869160"/>
            <a:ext cx="8208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Информатике для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курса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на базе 9 классов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13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ветвления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языка программирования, обеспечивающая выполнение определённой команды (набора команд) только при условии истинности некоторого логического выражения, либо выполнение одной из нескольких команд (наборов команд) в зависимости от значения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t="8889" r="9416" b="28889"/>
          <a:stretch/>
        </p:blipFill>
        <p:spPr>
          <a:xfrm>
            <a:off x="1259632" y="2564904"/>
            <a:ext cx="6626134" cy="3812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6319439"/>
            <a:ext cx="2536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записать!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0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циклического алгоритма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t="9219" r="20897" b="2591"/>
          <a:stretch/>
        </p:blipFill>
        <p:spPr>
          <a:xfrm>
            <a:off x="2483768" y="836712"/>
            <a:ext cx="3744416" cy="4168883"/>
          </a:xfrm>
        </p:spPr>
      </p:pic>
    </p:spTree>
    <p:extLst>
      <p:ext uri="{BB962C8B-B14F-4D97-AF65-F5344CB8AC3E}">
        <p14:creationId xmlns:p14="http://schemas.microsoft.com/office/powerpoint/2010/main" val="1588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оператора Ветвления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184576" cy="5089736"/>
          </a:xfrm>
        </p:spPr>
      </p:pic>
    </p:spTree>
    <p:extLst>
      <p:ext uri="{BB962C8B-B14F-4D97-AF65-F5344CB8AC3E}">
        <p14:creationId xmlns:p14="http://schemas.microsoft.com/office/powerpoint/2010/main" val="40504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исполнитель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много учебных исполнителей, придуманных для занятий по информатике. У них разные, часто забавные названия: Черепашка, Робот, Чертежник, Кенгуренок,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Пылесосик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Муравей и др. Все эти исполнители управляются программным путем. Любому из них свойственна определенная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деятельности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команд управления, </a:t>
            </a:r>
            <a:r>
              <a:rPr lang="ru-RU" alt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работы.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568952" cy="482453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510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исполнитель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3799" y="620688"/>
            <a:ext cx="815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исполнитель или ГРИС </a:t>
            </a:r>
            <a:r>
              <a:rPr lang="ru-RU" alt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так назовем нашего исполнителя, который умеет рисовать.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898" y="1451685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Обстановка, в которой действует исполнитель, называется </a:t>
            </a:r>
            <a:r>
              <a:rPr lang="ru-RU" alt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средой исполнителя.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1600" y="3733800"/>
            <a:ext cx="4876800" cy="297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133600" y="3733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819400" y="3733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3429000" y="3733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114800" y="3733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3733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486400" y="3733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371600" y="42672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371600" y="4876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371600" y="6019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371600" y="54102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400800" y="6324600"/>
            <a:ext cx="2514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Среда исполнителя</a:t>
            </a:r>
          </a:p>
        </p:txBody>
      </p:sp>
      <p:pic>
        <p:nvPicPr>
          <p:cNvPr id="20" name="Picture 18" descr="MCj03266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381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2"/>
          <a:stretch/>
        </p:blipFill>
        <p:spPr>
          <a:xfrm>
            <a:off x="6762450" y="4012987"/>
            <a:ext cx="1791299" cy="21701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57898" y="2230542"/>
            <a:ext cx="79270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графического исполнителя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лист (страница экрана) для рисования. ГРИС может перемещаться в горизонтальном и вертикальном направлениях с постоянным шагом.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6256" y="3318301"/>
            <a:ext cx="170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записать!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0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3744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может двигаться только по линиям с постоянным шагом. Шаг – это длина периода сетки. ГРИС не может выходить за границы поля. Состояние исполнителя на поле определяется, во-первых, его местоположением (в какой точке он находится) и направлением (куда он смотрит: на север, на юг и т. д.)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8124" y="3866019"/>
            <a:ext cx="8208912" cy="2862322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alt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команд графического исполнителя:</a:t>
            </a:r>
            <a:endParaRPr lang="ru-RU" altLang="ru-RU" sz="2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alt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шаг – </a:t>
            </a:r>
            <a:r>
              <a:rPr lang="ru-RU" alt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ГРИС на один шаг вперед с рисованием линии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alt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– </a:t>
            </a:r>
            <a:r>
              <a:rPr lang="ru-RU" alt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на 90</a:t>
            </a:r>
            <a:r>
              <a:rPr lang="ru-RU" altLang="ru-RU" sz="24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 хода часовой стрелки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alt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Прыжок</a:t>
            </a:r>
            <a:r>
              <a:rPr lang="ru-RU" alt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перемещение на один шаг вперед без рисования </a:t>
            </a:r>
            <a:r>
              <a:rPr lang="ru-RU" alt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lang="ru-RU" altLang="ru-RU" dirty="0" smtClean="0">
                <a:solidFill>
                  <a:schemeClr val="hlink"/>
                </a:solidFill>
              </a:rPr>
              <a:t>  </a:t>
            </a:r>
            <a:endParaRPr lang="ru-RU" altLang="ru-RU" b="1" dirty="0">
              <a:solidFill>
                <a:schemeClr val="hlink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51253"/>
              </p:ext>
            </p:extLst>
          </p:nvPr>
        </p:nvGraphicFramePr>
        <p:xfrm>
          <a:off x="4355976" y="359385"/>
          <a:ext cx="4536505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01"/>
                <a:gridCol w="907301"/>
                <a:gridCol w="907301"/>
                <a:gridCol w="907301"/>
                <a:gridCol w="907301"/>
              </a:tblGrid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8" descr="MCj03266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81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5266556" y="853803"/>
            <a:ext cx="0" cy="55897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6056" y="4857151"/>
            <a:ext cx="2536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записать!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 для составления блок-схем алгоритмов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среднее арифметическое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 чисел, если a положительное и частное (a/b) в противном случае. Составить алгоритм в виде Блок-схемы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алгоритм нахождения суммы чисел в диапазоне от 1 до 10.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алгоритм в виде Блок-схемы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9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 на компьютере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ГРИС «Стрелочка» написать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программу, изображающую зигзаг с любого места экрана до границы поля. Высота зигзага – полный размер экрана.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2534597" y="3331084"/>
            <a:ext cx="3816424" cy="2929869"/>
            <a:chOff x="0" y="0"/>
            <a:chExt cx="1943100" cy="1257300"/>
          </a:xfrm>
        </p:grpSpPr>
        <p:cxnSp>
          <p:nvCxnSpPr>
            <p:cNvPr id="42" name="Прямая соединительная линия 41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0" cy="91440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Прямая соединительная линия 42"/>
            <p:cNvCxnSpPr>
              <a:cxnSpLocks noChangeShapeType="1"/>
            </p:cNvCxnSpPr>
            <p:nvPr/>
          </p:nvCxnSpPr>
          <p:spPr bwMode="auto">
            <a:xfrm>
              <a:off x="0" y="0"/>
              <a:ext cx="342900" cy="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Прямая соединительная линия 43"/>
            <p:cNvCxnSpPr>
              <a:cxnSpLocks noChangeShapeType="1"/>
            </p:cNvCxnSpPr>
            <p:nvPr/>
          </p:nvCxnSpPr>
          <p:spPr bwMode="auto">
            <a:xfrm>
              <a:off x="342900" y="0"/>
              <a:ext cx="0" cy="125730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Прямая соединительная линия 44"/>
            <p:cNvCxnSpPr>
              <a:cxnSpLocks noChangeShapeType="1"/>
            </p:cNvCxnSpPr>
            <p:nvPr/>
          </p:nvCxnSpPr>
          <p:spPr bwMode="auto">
            <a:xfrm>
              <a:off x="342900" y="1257300"/>
              <a:ext cx="342900" cy="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Прямая соединительная линия 45"/>
            <p:cNvCxnSpPr>
              <a:cxnSpLocks noChangeShapeType="1"/>
            </p:cNvCxnSpPr>
            <p:nvPr/>
          </p:nvCxnSpPr>
          <p:spPr bwMode="auto">
            <a:xfrm flipV="1">
              <a:off x="685800" y="0"/>
              <a:ext cx="0" cy="125730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Прямая соединительная линия 46"/>
            <p:cNvCxnSpPr>
              <a:cxnSpLocks noChangeShapeType="1"/>
            </p:cNvCxnSpPr>
            <p:nvPr/>
          </p:nvCxnSpPr>
          <p:spPr bwMode="auto">
            <a:xfrm>
              <a:off x="685800" y="0"/>
              <a:ext cx="342900" cy="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Прямая соединительная линия 47"/>
            <p:cNvCxnSpPr>
              <a:cxnSpLocks noChangeShapeType="1"/>
            </p:cNvCxnSpPr>
            <p:nvPr/>
          </p:nvCxnSpPr>
          <p:spPr bwMode="auto">
            <a:xfrm>
              <a:off x="1028700" y="0"/>
              <a:ext cx="0" cy="125730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Прямая соединительная линия 48"/>
            <p:cNvCxnSpPr>
              <a:cxnSpLocks noChangeShapeType="1"/>
            </p:cNvCxnSpPr>
            <p:nvPr/>
          </p:nvCxnSpPr>
          <p:spPr bwMode="auto">
            <a:xfrm>
              <a:off x="1028700" y="1257300"/>
              <a:ext cx="342900" cy="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Прямая соединительная линия 49"/>
            <p:cNvCxnSpPr>
              <a:cxnSpLocks noChangeShapeType="1"/>
            </p:cNvCxnSpPr>
            <p:nvPr/>
          </p:nvCxnSpPr>
          <p:spPr bwMode="auto">
            <a:xfrm flipV="1">
              <a:off x="1371600" y="0"/>
              <a:ext cx="0" cy="125730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Прямая соединительная линия 50"/>
            <p:cNvCxnSpPr>
              <a:cxnSpLocks noChangeShapeType="1"/>
            </p:cNvCxnSpPr>
            <p:nvPr/>
          </p:nvCxnSpPr>
          <p:spPr bwMode="auto">
            <a:xfrm>
              <a:off x="1371600" y="0"/>
              <a:ext cx="342900" cy="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Прямая соединительная линия 51"/>
            <p:cNvCxnSpPr>
              <a:cxnSpLocks noChangeShapeType="1"/>
            </p:cNvCxnSpPr>
            <p:nvPr/>
          </p:nvCxnSpPr>
          <p:spPr bwMode="auto">
            <a:xfrm>
              <a:off x="1714500" y="0"/>
              <a:ext cx="0" cy="125730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Прямая соединительная линия 52"/>
            <p:cNvCxnSpPr>
              <a:cxnSpLocks noChangeShapeType="1"/>
            </p:cNvCxnSpPr>
            <p:nvPr/>
          </p:nvCxnSpPr>
          <p:spPr bwMode="auto">
            <a:xfrm>
              <a:off x="1714500" y="1257300"/>
              <a:ext cx="228600" cy="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486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разлиновки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 на компьютере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835696" y="2420888"/>
            <a:ext cx="5112568" cy="3960440"/>
            <a:chOff x="5121" y="13264"/>
            <a:chExt cx="3960" cy="3240"/>
          </a:xfrm>
        </p:grpSpPr>
        <p:sp>
          <p:nvSpPr>
            <p:cNvPr id="6" name="Прямоугольник 75"/>
            <p:cNvSpPr>
              <a:spLocks noChangeArrowheads="1"/>
            </p:cNvSpPr>
            <p:nvPr/>
          </p:nvSpPr>
          <p:spPr bwMode="auto">
            <a:xfrm>
              <a:off x="5121" y="13264"/>
              <a:ext cx="3960" cy="3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Прямая соединительная линия 74"/>
            <p:cNvSpPr>
              <a:spLocks noChangeShapeType="1"/>
            </p:cNvSpPr>
            <p:nvPr/>
          </p:nvSpPr>
          <p:spPr bwMode="auto">
            <a:xfrm>
              <a:off x="5421" y="13755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Прямая соединительная линия 73"/>
            <p:cNvSpPr>
              <a:spLocks noChangeShapeType="1"/>
            </p:cNvSpPr>
            <p:nvPr/>
          </p:nvSpPr>
          <p:spPr bwMode="auto">
            <a:xfrm>
              <a:off x="5416" y="14235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Прямая соединительная линия 72"/>
            <p:cNvSpPr>
              <a:spLocks noChangeShapeType="1"/>
            </p:cNvSpPr>
            <p:nvPr/>
          </p:nvSpPr>
          <p:spPr bwMode="auto">
            <a:xfrm>
              <a:off x="5421" y="14625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Прямая соединительная линия 71"/>
            <p:cNvSpPr>
              <a:spLocks noChangeShapeType="1"/>
            </p:cNvSpPr>
            <p:nvPr/>
          </p:nvSpPr>
          <p:spPr bwMode="auto">
            <a:xfrm>
              <a:off x="5421" y="15060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Прямая соединительная линия 70"/>
            <p:cNvSpPr>
              <a:spLocks noChangeShapeType="1"/>
            </p:cNvSpPr>
            <p:nvPr/>
          </p:nvSpPr>
          <p:spPr bwMode="auto">
            <a:xfrm>
              <a:off x="5421" y="15585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Прямая соединительная линия 69"/>
            <p:cNvSpPr>
              <a:spLocks noChangeShapeType="1"/>
            </p:cNvSpPr>
            <p:nvPr/>
          </p:nvSpPr>
          <p:spPr bwMode="auto">
            <a:xfrm>
              <a:off x="5550" y="16065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685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075" y="30419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вывод о проделанной работе!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2565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вопросы: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определение алгоритма.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основные свойства алгоритмов и раскройте их сущность.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подразделяются алгоритмы по типу реализуемого вычислительного процесса?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способы описания алгоритмов вам известны?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понимается под графическим способом описания алгоритмов? В чем состоит преимущество данного способа перед словесным описанием алгоритма?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базовые алгоритмические структуры и поясните их назначение.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168355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знаний;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новой информации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практических заданий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домашнего задания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Поляков К.Ю., Еремин Е.А. Информатика.  Учебник для 10 класса. М.: 2013 — Ч.1 – 344 с., Ч.2 – 304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Поляков К.Ю., Еремин Е.А. Информатика.  Учебник для 11  класса. М.:  2013 — Ч.1 - 240с., Ч.2 - 304с.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Семакин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Г. Информатика и ИКТ. Учебник. 9 класса /  И.Г. Семакина, Л.А. Залоговой, С.В.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Русакова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Л.В. Шестаковой 5-е изд. - М.: 2012. – 341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Угринович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Н.Д. Информатика и ИКТ. Учебник для 9 класса, 6-е изд./Н.Д. Угринович – М.:БИНОМ, 2012. – 295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Угринович Н.Д. Информатика и ИКТ. Учебник для 11 класса. - М.: 2008. – 188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5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зашифровано?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4" t="27229" r="33233" b="16060"/>
          <a:stretch/>
        </p:blipFill>
        <p:spPr bwMode="auto">
          <a:xfrm>
            <a:off x="1043608" y="1340768"/>
            <a:ext cx="714071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8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/>
          </a:bodyPr>
          <a:lstStyle/>
          <a:p>
            <a:pPr marL="0" indent="363538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точный набор инструкций, описывающих порядок действий некоторого исполнителя для достижения результата, решения некоторой задачи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конечное время.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60575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060575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Дискретность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60575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Определенность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60575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 (конечность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60575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08912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6021288"/>
            <a:ext cx="71287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24602" y="6088607"/>
            <a:ext cx="2536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записать!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9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алгоритма на алгоритмическом языке(АЯ)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2420888"/>
            <a:ext cx="2952328" cy="18002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Алг </a:t>
            </a:r>
            <a:r>
              <a:rPr lang="ru-RU" altLang="ru-RU" sz="2400" dirty="0" smtClean="0">
                <a:solidFill>
                  <a:srgbClr val="FF0000"/>
                </a:solidFill>
              </a:rPr>
              <a:t> </a:t>
            </a:r>
            <a:r>
              <a:rPr lang="ru-RU" altLang="ru-RU" sz="1800" dirty="0" smtClean="0">
                <a:solidFill>
                  <a:srgbClr val="FF0000"/>
                </a:solidFill>
              </a:rPr>
              <a:t>имя алгоритма</a:t>
            </a:r>
          </a:p>
          <a:p>
            <a:pPr>
              <a:buFontTx/>
              <a:buNone/>
            </a:pPr>
            <a:r>
              <a:rPr lang="ru-RU" altLang="ru-RU" sz="1800" dirty="0" smtClean="0">
                <a:solidFill>
                  <a:srgbClr val="FF0000"/>
                </a:solidFill>
              </a:rPr>
              <a:t>    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нач</a:t>
            </a:r>
            <a:endParaRPr lang="ru-RU" altLang="ru-RU" sz="2800" b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</a:rPr>
              <a:t>          </a:t>
            </a:r>
            <a:r>
              <a:rPr lang="ru-RU" altLang="ru-RU" sz="1800" dirty="0" smtClean="0">
                <a:solidFill>
                  <a:srgbClr val="FF0000"/>
                </a:solidFill>
              </a:rPr>
              <a:t>тело алгоритма</a:t>
            </a:r>
          </a:p>
          <a:p>
            <a:pPr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   Кон</a:t>
            </a:r>
          </a:p>
          <a:p>
            <a:pPr>
              <a:buFontTx/>
              <a:buNone/>
            </a:pPr>
            <a:endParaRPr lang="ru-RU" alt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06025" y="2204864"/>
            <a:ext cx="5414448" cy="350865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например: </a:t>
            </a:r>
            <a:r>
              <a:rPr lang="ru-RU" altLang="ru-RU" sz="2400" b="1" dirty="0">
                <a:latin typeface="Times New Roman" pitchFamily="18" charset="0"/>
              </a:rPr>
              <a:t>Алг</a:t>
            </a:r>
            <a:r>
              <a:rPr lang="ru-RU" altLang="ru-RU" sz="1800" dirty="0">
                <a:latin typeface="Times New Roman" pitchFamily="18" charset="0"/>
              </a:rPr>
              <a:t> гипотенуза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 err="1">
                <a:latin typeface="Times New Roman" pitchFamily="18" charset="0"/>
              </a:rPr>
              <a:t>Нач</a:t>
            </a:r>
            <a:endParaRPr lang="ru-RU" altLang="ru-RU" sz="24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800" dirty="0">
                <a:latin typeface="Times New Roman" pitchFamily="18" charset="0"/>
              </a:rPr>
              <a:t>Возвести </a:t>
            </a:r>
            <a:r>
              <a:rPr lang="en-US" altLang="ru-RU" sz="1800" dirty="0">
                <a:latin typeface="Times New Roman" pitchFamily="18" charset="0"/>
              </a:rPr>
              <a:t>a</a:t>
            </a:r>
            <a:r>
              <a:rPr lang="ru-RU" altLang="ru-RU" sz="1800" dirty="0">
                <a:latin typeface="Times New Roman" pitchFamily="18" charset="0"/>
              </a:rPr>
              <a:t> в квадрат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2. Возвести </a:t>
            </a:r>
            <a:r>
              <a:rPr lang="en-US" altLang="ru-RU" sz="1800" dirty="0">
                <a:latin typeface="Times New Roman" pitchFamily="18" charset="0"/>
              </a:rPr>
              <a:t>b</a:t>
            </a:r>
            <a:r>
              <a:rPr lang="ru-RU" altLang="ru-RU" sz="1800" dirty="0">
                <a:latin typeface="Times New Roman" pitchFamily="18" charset="0"/>
              </a:rPr>
              <a:t> в квадрат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3. Сложить результаты действий 1 и 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4. Вычислить квадратный корень из результата 3 – его действия и принять его за значение с.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кон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34" y="4841278"/>
            <a:ext cx="1642369" cy="2016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252" y="4415763"/>
            <a:ext cx="2536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записать!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алгоритма в виде блок-схемы</a:t>
            </a:r>
            <a:r>
              <a:rPr lang="ru-RU" alt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77894"/>
            <a:ext cx="5976664" cy="62730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941168"/>
            <a:ext cx="1475907" cy="1778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2320" y="2708920"/>
            <a:ext cx="2006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записать!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1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91264" cy="6153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алгоритм (следование)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образуется командами, выполняемыми однократно в той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они записаны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7" y="1700808"/>
            <a:ext cx="8720235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5802" y="1556792"/>
            <a:ext cx="2536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записать!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разновидность управляющей конструкции в высокоуровневых языках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предназначенная для организации многократного исполнения набора инструкций.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4"/>
          <a:stretch/>
        </p:blipFill>
        <p:spPr>
          <a:xfrm>
            <a:off x="2627784" y="1988840"/>
            <a:ext cx="3744416" cy="40885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88" y="4033121"/>
            <a:ext cx="1724025" cy="2647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0065" y="1758007"/>
            <a:ext cx="2536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записать!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0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19256" cy="60095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с предусловием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цикл, который выполняется, пока истинно некоторое условие,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его началом. 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с постусловием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цикл, в котором условие проверяется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выполнения тела цикла. 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со счётчиком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цикл, в котором некоторая переменная изменяет своё значение от заданного начального значения до конечного значения с некоторым шагом, и для каждого значения этой переменной тело цикла выполняется один раз.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>
          <a:xfrm>
            <a:off x="611560" y="3732786"/>
            <a:ext cx="8063317" cy="2720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3271121"/>
            <a:ext cx="2536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записать!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2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593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Тема: Алгоритмизация и программирование. </vt:lpstr>
      <vt:lpstr>Содержание:</vt:lpstr>
      <vt:lpstr>Что зашифровано?</vt:lpstr>
      <vt:lpstr>Презентация PowerPoint</vt:lpstr>
      <vt:lpstr>Запись алгоритма на алгоритмическом языке(АЯ)</vt:lpstr>
      <vt:lpstr>Запись алгоритма в виде блок-схемы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циклического алгоритма</vt:lpstr>
      <vt:lpstr>Пример оператора Ветвления</vt:lpstr>
      <vt:lpstr>Графический исполнитель</vt:lpstr>
      <vt:lpstr>Графический исполнитель</vt:lpstr>
      <vt:lpstr>Презентация PowerPoint</vt:lpstr>
      <vt:lpstr>Задачи для составления блок-схем алгоритмов</vt:lpstr>
      <vt:lpstr>Практическое задание на компьютере</vt:lpstr>
      <vt:lpstr>Практическое задание на компьютере</vt:lpstr>
      <vt:lpstr>Сделайте вывод о проделанной работе!  Домашнее задание:</vt:lpstr>
      <vt:lpstr>Список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Омский Медицинский колледж</dc:creator>
  <cp:lastModifiedBy>Омский Медицинский колледж</cp:lastModifiedBy>
  <cp:revision>56</cp:revision>
  <dcterms:created xsi:type="dcterms:W3CDTF">2018-04-17T02:33:45Z</dcterms:created>
  <dcterms:modified xsi:type="dcterms:W3CDTF">2018-04-18T07:32:30Z</dcterms:modified>
</cp:coreProperties>
</file>