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7" r:id="rId30"/>
    <p:sldId id="288" r:id="rId31"/>
    <p:sldId id="289" r:id="rId32"/>
    <p:sldId id="290" r:id="rId33"/>
    <p:sldId id="291" r:id="rId34"/>
    <p:sldId id="285" r:id="rId35"/>
    <p:sldId id="286" r:id="rId36"/>
    <p:sldId id="292" r:id="rId37"/>
    <p:sldId id="295" r:id="rId38"/>
    <p:sldId id="293" r:id="rId39"/>
    <p:sldId id="294" r:id="rId40"/>
    <p:sldId id="296" r:id="rId41"/>
    <p:sldId id="297" r:id="rId4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EEC8C7"/>
    <a:srgbClr val="D46969"/>
    <a:srgbClr val="EFC7C7"/>
    <a:srgbClr val="2E0F00"/>
    <a:srgbClr val="3E1F00"/>
    <a:srgbClr val="1B311F"/>
    <a:srgbClr val="422C16"/>
    <a:srgbClr val="0C788E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3" autoAdjust="0"/>
    <p:restoredTop sz="94652" autoAdjust="0"/>
  </p:normalViewPr>
  <p:slideViewPr>
    <p:cSldViewPr>
      <p:cViewPr varScale="1">
        <p:scale>
          <a:sx n="105" d="100"/>
          <a:sy n="105" d="100"/>
        </p:scale>
        <p:origin x="169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B5F220-2261-4404-AB42-A9AAF4F76171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220471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7F062-8BFB-4675-8CBA-2C2530DF2919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211127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D0C977-9ED8-4045-966E-CDC25FBCF833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605472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EB0C93-9974-4151-A474-216396FB299F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549807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ADB9A2-D61A-4627-8369-D426B86E9A49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676650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649CD3-A579-4C51-B23D-30527CA76A84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375029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3E26C6-0084-4966-88D8-849EF7FCA97F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727766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D012CA-7951-4254-9F52-AE11BC7E40BB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09397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71F8E4-8F72-498B-8976-B433A4FCB431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062544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DC0076-40DF-47AE-99F6-EF726536F676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112762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DEA4F8-84F8-441F-8456-138C91FF0EE5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354802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69FEE0C-6B59-444E-A4AF-D35AEDE18A76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70"/>
          <p:cNvSpPr>
            <a:spLocks noGrp="1" noChangeArrowheads="1"/>
          </p:cNvSpPr>
          <p:nvPr>
            <p:ph type="ctrTitle"/>
          </p:nvPr>
        </p:nvSpPr>
        <p:spPr>
          <a:xfrm>
            <a:off x="251520" y="3784258"/>
            <a:ext cx="8575287" cy="1536954"/>
          </a:xfrm>
        </p:spPr>
        <p:txBody>
          <a:bodyPr/>
          <a:lstStyle/>
          <a:p>
            <a:pPr algn="l" eaLnBrk="1" hangingPunct="1"/>
            <a:r>
              <a:rPr lang="ru-RU" altLang="en-US" sz="3600" b="1" dirty="0" smtClean="0">
                <a:solidFill>
                  <a:srgbClr val="800000"/>
                </a:solidFill>
              </a:rPr>
              <a:t/>
            </a:r>
            <a:br>
              <a:rPr lang="ru-RU" altLang="en-US" sz="3600" b="1" dirty="0" smtClean="0">
                <a:solidFill>
                  <a:srgbClr val="800000"/>
                </a:solidFill>
              </a:rPr>
            </a:br>
            <a:r>
              <a:rPr lang="ru-RU" altLang="en-US" sz="3600" b="1" dirty="0">
                <a:solidFill>
                  <a:srgbClr val="800000"/>
                </a:solidFill>
              </a:rPr>
              <a:t/>
            </a:r>
            <a:br>
              <a:rPr lang="ru-RU" altLang="en-US" sz="3600" b="1" dirty="0">
                <a:solidFill>
                  <a:srgbClr val="800000"/>
                </a:solidFill>
              </a:rPr>
            </a:br>
            <a:r>
              <a:rPr lang="ru-RU" altLang="en-US" sz="3600" b="1" dirty="0" smtClean="0">
                <a:solidFill>
                  <a:srgbClr val="800000"/>
                </a:solidFill>
              </a:rPr>
              <a:t>«Острые и хронические лейкозы.»</a:t>
            </a:r>
            <a:br>
              <a:rPr lang="ru-RU" altLang="en-US" sz="3600" b="1" dirty="0" smtClean="0">
                <a:solidFill>
                  <a:srgbClr val="800000"/>
                </a:solidFill>
              </a:rPr>
            </a:br>
            <a:r>
              <a:rPr lang="ru-RU" altLang="en-US" sz="3600" b="1" dirty="0">
                <a:solidFill>
                  <a:srgbClr val="800000"/>
                </a:solidFill>
              </a:rPr>
              <a:t> </a:t>
            </a:r>
            <a:r>
              <a:rPr lang="ru-RU" altLang="en-US" sz="3600" b="1" dirty="0" smtClean="0">
                <a:solidFill>
                  <a:srgbClr val="800000"/>
                </a:solidFill>
              </a:rPr>
              <a:t>                     </a:t>
            </a:r>
            <a:r>
              <a:rPr lang="ru-RU" altLang="en-US" sz="1800" b="1" dirty="0" smtClean="0">
                <a:solidFill>
                  <a:srgbClr val="800000"/>
                </a:solidFill>
              </a:rPr>
              <a:t>для студентов цикла Лабораторная диагностика</a:t>
            </a:r>
            <a:r>
              <a:rPr lang="ru-RU" altLang="en-US" sz="3600" b="1" dirty="0" smtClean="0">
                <a:solidFill>
                  <a:srgbClr val="800000"/>
                </a:solidFill>
              </a:rPr>
              <a:t/>
            </a:r>
            <a:br>
              <a:rPr lang="ru-RU" altLang="en-US" sz="3600" b="1" dirty="0" smtClean="0">
                <a:solidFill>
                  <a:srgbClr val="800000"/>
                </a:solidFill>
              </a:rPr>
            </a:br>
            <a:r>
              <a:rPr lang="ru-RU" altLang="en-US" sz="3600" b="1" dirty="0">
                <a:solidFill>
                  <a:srgbClr val="800000"/>
                </a:solidFill>
              </a:rPr>
              <a:t> </a:t>
            </a:r>
            <a:r>
              <a:rPr lang="ru-RU" altLang="en-US" sz="3600" b="1" dirty="0" smtClean="0">
                <a:solidFill>
                  <a:srgbClr val="800000"/>
                </a:solidFill>
              </a:rPr>
              <a:t>             </a:t>
            </a:r>
            <a:endParaRPr lang="es-ES" altLang="en-US" sz="1800" b="1" dirty="0" smtClean="0">
              <a:solidFill>
                <a:srgbClr val="800000"/>
              </a:solidFill>
            </a:endParaRPr>
          </a:p>
        </p:txBody>
      </p:sp>
      <p:sp>
        <p:nvSpPr>
          <p:cNvPr id="2051" name="Rectangle 170"/>
          <p:cNvSpPr txBox="1">
            <a:spLocks noChangeArrowheads="1"/>
          </p:cNvSpPr>
          <p:nvPr/>
        </p:nvSpPr>
        <p:spPr bwMode="auto">
          <a:xfrm>
            <a:off x="251520" y="5013176"/>
            <a:ext cx="8895359" cy="1494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en-US" sz="2000" b="1" dirty="0" smtClean="0">
                <a:solidFill>
                  <a:srgbClr val="800000"/>
                </a:solidFill>
              </a:rPr>
              <a:t>выполнила  преп. высшей категории</a:t>
            </a:r>
            <a:r>
              <a:rPr lang="en-US" altLang="en-US" sz="2000" b="1" dirty="0" smtClean="0">
                <a:solidFill>
                  <a:srgbClr val="800000"/>
                </a:solidFill>
              </a:rPr>
              <a:t> </a:t>
            </a:r>
            <a:r>
              <a:rPr lang="ru-RU" altLang="en-US" sz="2000" b="1" smtClean="0">
                <a:solidFill>
                  <a:srgbClr val="800000"/>
                </a:solidFill>
              </a:rPr>
              <a:t>Фесенко Н.Г</a:t>
            </a:r>
          </a:p>
          <a:p>
            <a:pPr algn="r" eaLnBrk="1" hangingPunct="1"/>
            <a:r>
              <a:rPr lang="ru-RU" altLang="en-US" b="1" smtClean="0">
                <a:solidFill>
                  <a:srgbClr val="800000"/>
                </a:solidFill>
              </a:rPr>
              <a:t>Воронеж </a:t>
            </a:r>
            <a:r>
              <a:rPr lang="ru-RU" altLang="en-US" b="1" dirty="0" smtClean="0">
                <a:solidFill>
                  <a:srgbClr val="800000"/>
                </a:solidFill>
              </a:rPr>
              <a:t>2018 г.</a:t>
            </a:r>
            <a:r>
              <a:rPr lang="ru-RU" altLang="en-US" sz="2000" b="1" dirty="0" smtClean="0">
                <a:solidFill>
                  <a:srgbClr val="800000"/>
                </a:solidFill>
              </a:rPr>
              <a:t> </a:t>
            </a:r>
            <a:r>
              <a:rPr lang="ru-RU" altLang="en-US" b="1" dirty="0" smtClean="0">
                <a:solidFill>
                  <a:srgbClr val="800000"/>
                </a:solidFill>
              </a:rPr>
              <a:t> </a:t>
            </a:r>
            <a:r>
              <a:rPr lang="ru-RU" altLang="en-US" sz="2000" b="1" dirty="0" smtClean="0">
                <a:solidFill>
                  <a:srgbClr val="800000"/>
                </a:solidFill>
              </a:rPr>
              <a:t>  </a:t>
            </a:r>
            <a:endParaRPr lang="ru-RU" altLang="en-US" sz="2000" b="1" dirty="0">
              <a:solidFill>
                <a:srgbClr val="8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260648"/>
            <a:ext cx="8713977" cy="936104"/>
          </a:xfrm>
          <a:prstGeom prst="rect">
            <a:avLst/>
          </a:prstGeom>
          <a:gradFill flip="none" rotWithShape="1">
            <a:gsLst>
              <a:gs pos="0">
                <a:srgbClr val="D46969"/>
              </a:gs>
              <a:gs pos="50000">
                <a:srgbClr val="EEC8C7"/>
              </a:gs>
              <a:gs pos="100000">
                <a:srgbClr val="D46969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800000"/>
                </a:solidFill>
              </a:rPr>
              <a:t>БПОУ</a:t>
            </a:r>
            <a:r>
              <a:rPr lang="ru-RU" dirty="0" smtClean="0">
                <a:solidFill>
                  <a:srgbClr val="800000"/>
                </a:solidFill>
              </a:rPr>
              <a:t> </a:t>
            </a:r>
            <a:br>
              <a:rPr lang="ru-RU" dirty="0" smtClean="0">
                <a:solidFill>
                  <a:srgbClr val="800000"/>
                </a:solidFill>
              </a:rPr>
            </a:br>
            <a:r>
              <a:rPr lang="ru-RU" sz="1800" dirty="0" smtClean="0">
                <a:solidFill>
                  <a:srgbClr val="800000"/>
                </a:solidFill>
              </a:rPr>
              <a:t>«Воронежский базовый медицинский колледж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32696" y="3789040"/>
            <a:ext cx="3415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800000"/>
                </a:solidFill>
              </a:rPr>
              <a:t>Презентация  лекции на тему:</a:t>
            </a:r>
            <a:endParaRPr lang="en-US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1340768"/>
            <a:ext cx="57606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800000"/>
                </a:solidFill>
              </a:rPr>
              <a:t>Современная </a:t>
            </a:r>
            <a:r>
              <a:rPr lang="ru-RU" sz="2800" dirty="0" smtClean="0">
                <a:solidFill>
                  <a:srgbClr val="800000"/>
                </a:solidFill>
              </a:rPr>
              <a:t>теория </a:t>
            </a:r>
            <a:r>
              <a:rPr lang="ru-RU" sz="2800" dirty="0">
                <a:solidFill>
                  <a:srgbClr val="800000"/>
                </a:solidFill>
              </a:rPr>
              <a:t>кроветворения базируется на унитарной теории кроветворения </a:t>
            </a:r>
            <a:r>
              <a:rPr lang="ru-RU" sz="2800" i="1" dirty="0" smtClean="0">
                <a:solidFill>
                  <a:srgbClr val="800000"/>
                </a:solidFill>
              </a:rPr>
              <a:t>А.А</a:t>
            </a:r>
            <a:r>
              <a:rPr lang="ru-RU" sz="2800" i="1" dirty="0">
                <a:solidFill>
                  <a:srgbClr val="800000"/>
                </a:solidFill>
              </a:rPr>
              <a:t>. </a:t>
            </a:r>
            <a:r>
              <a:rPr lang="ru-RU" sz="2800" i="1" dirty="0" smtClean="0">
                <a:solidFill>
                  <a:srgbClr val="800000"/>
                </a:solidFill>
              </a:rPr>
              <a:t>Максимова</a:t>
            </a:r>
            <a:r>
              <a:rPr lang="ru-RU" sz="2800" dirty="0" smtClean="0">
                <a:solidFill>
                  <a:srgbClr val="800000"/>
                </a:solidFill>
              </a:rPr>
              <a:t>,</a:t>
            </a: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ru-RU" sz="2800" dirty="0" smtClean="0">
                <a:solidFill>
                  <a:srgbClr val="800000"/>
                </a:solidFill>
              </a:rPr>
              <a:t>согласно </a:t>
            </a:r>
            <a:r>
              <a:rPr lang="ru-RU" sz="2800" dirty="0">
                <a:solidFill>
                  <a:srgbClr val="800000"/>
                </a:solidFill>
              </a:rPr>
              <a:t>которой все клетки крови происходят из </a:t>
            </a:r>
            <a:r>
              <a:rPr lang="ru-RU" sz="2800" b="1" i="1" dirty="0">
                <a:solidFill>
                  <a:srgbClr val="800000"/>
                </a:solidFill>
              </a:rPr>
              <a:t>единой родоначальной клетки</a:t>
            </a:r>
            <a:r>
              <a:rPr lang="ru-RU" sz="2800" dirty="0">
                <a:solidFill>
                  <a:srgbClr val="800000"/>
                </a:solidFill>
              </a:rPr>
              <a:t>, морфологически напоминающей лимфоцит.</a:t>
            </a:r>
          </a:p>
        </p:txBody>
      </p:sp>
    </p:spTree>
    <p:extLst>
      <p:ext uri="{BB962C8B-B14F-4D97-AF65-F5344CB8AC3E}">
        <p14:creationId xmlns:p14="http://schemas.microsoft.com/office/powerpoint/2010/main" val="40760316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4" y="620688"/>
            <a:ext cx="8229600" cy="567531"/>
          </a:xfrm>
        </p:spPr>
        <p:txBody>
          <a:bodyPr/>
          <a:lstStyle/>
          <a:p>
            <a:pPr eaLnBrk="1" hangingPunct="1"/>
            <a:r>
              <a:rPr lang="ru-RU" sz="3200" b="1" dirty="0">
                <a:solidFill>
                  <a:srgbClr val="800000"/>
                </a:solidFill>
              </a:rPr>
              <a:t>А. А. </a:t>
            </a:r>
            <a:r>
              <a:rPr lang="ru-RU" sz="3200" b="1" dirty="0" smtClean="0">
                <a:solidFill>
                  <a:srgbClr val="800000"/>
                </a:solidFill>
              </a:rPr>
              <a:t>Максимов</a:t>
            </a:r>
            <a:endParaRPr lang="en-US" altLang="en-US" sz="3200" dirty="0" smtClean="0">
              <a:solidFill>
                <a:srgbClr val="800000"/>
              </a:solidFill>
            </a:endParaRPr>
          </a:p>
        </p:txBody>
      </p:sp>
      <p:pic>
        <p:nvPicPr>
          <p:cNvPr id="3" name="Объект 3" descr="Максимов Александр Александрович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4" y="1700808"/>
            <a:ext cx="2755861" cy="36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419872" y="1772816"/>
            <a:ext cx="51845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rgbClr val="800000"/>
                </a:solidFill>
              </a:rPr>
              <a:t>А. А. Максимов </a:t>
            </a:r>
            <a:r>
              <a:rPr lang="ru-RU" dirty="0">
                <a:solidFill>
                  <a:srgbClr val="800000"/>
                </a:solidFill>
              </a:rPr>
              <a:t>сформулировал гипотезу </a:t>
            </a:r>
            <a:r>
              <a:rPr lang="ru-RU" dirty="0" smtClean="0">
                <a:solidFill>
                  <a:srgbClr val="800000"/>
                </a:solidFill>
              </a:rPr>
              <a:t>о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ru-RU" dirty="0" smtClean="0">
                <a:solidFill>
                  <a:srgbClr val="800000"/>
                </a:solidFill>
              </a:rPr>
              <a:t>стволовой </a:t>
            </a:r>
            <a:r>
              <a:rPr lang="ru-RU" dirty="0">
                <a:solidFill>
                  <a:srgbClr val="800000"/>
                </a:solidFill>
              </a:rPr>
              <a:t>клетке в </a:t>
            </a:r>
            <a:r>
              <a:rPr lang="ru-RU" i="1" dirty="0">
                <a:solidFill>
                  <a:srgbClr val="800000"/>
                </a:solidFill>
              </a:rPr>
              <a:t>1909</a:t>
            </a:r>
            <a:r>
              <a:rPr lang="ru-RU" dirty="0">
                <a:solidFill>
                  <a:srgbClr val="800000"/>
                </a:solidFill>
              </a:rPr>
              <a:t> году в </a:t>
            </a:r>
            <a:r>
              <a:rPr lang="ru-RU" dirty="0" smtClean="0">
                <a:solidFill>
                  <a:srgbClr val="800000"/>
                </a:solidFill>
              </a:rPr>
              <a:t>статье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ru-RU" dirty="0" smtClean="0">
                <a:solidFill>
                  <a:srgbClr val="800000"/>
                </a:solidFill>
              </a:rPr>
              <a:t>«Лимфоцит </a:t>
            </a:r>
            <a:r>
              <a:rPr lang="ru-RU" dirty="0">
                <a:solidFill>
                  <a:srgbClr val="800000"/>
                </a:solidFill>
              </a:rPr>
              <a:t>как общая стволовая клетка разнообразных элементов крови </a:t>
            </a:r>
            <a:r>
              <a:rPr lang="ru-RU" dirty="0" smtClean="0">
                <a:solidFill>
                  <a:srgbClr val="800000"/>
                </a:solidFill>
              </a:rPr>
              <a:t>в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ru-RU" dirty="0" smtClean="0">
                <a:solidFill>
                  <a:srgbClr val="800000"/>
                </a:solidFill>
              </a:rPr>
              <a:t>эмбриональном </a:t>
            </a:r>
            <a:r>
              <a:rPr lang="ru-RU" dirty="0">
                <a:solidFill>
                  <a:srgbClr val="800000"/>
                </a:solidFill>
              </a:rPr>
              <a:t>развитии и постфетальной жизни </a:t>
            </a:r>
            <a:r>
              <a:rPr lang="ru-RU" dirty="0" smtClean="0">
                <a:solidFill>
                  <a:srgbClr val="800000"/>
                </a:solidFill>
              </a:rPr>
              <a:t>млекопитающих»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ru-RU" dirty="0" smtClean="0">
                <a:solidFill>
                  <a:srgbClr val="800000"/>
                </a:solidFill>
              </a:rPr>
              <a:t>и </a:t>
            </a:r>
            <a:r>
              <a:rPr lang="ru-RU" dirty="0">
                <a:solidFill>
                  <a:srgbClr val="800000"/>
                </a:solidFill>
              </a:rPr>
              <a:t>использовал  немецкий термин </a:t>
            </a:r>
            <a:r>
              <a:rPr lang="ru-RU" b="1" i="1" dirty="0">
                <a:solidFill>
                  <a:srgbClr val="800000"/>
                </a:solidFill>
              </a:rPr>
              <a:t>Stammzelle</a:t>
            </a:r>
            <a:r>
              <a:rPr lang="ru-RU" dirty="0">
                <a:solidFill>
                  <a:srgbClr val="800000"/>
                </a:solidFill>
              </a:rPr>
              <a:t> - порождающая клетка</a:t>
            </a:r>
            <a:r>
              <a:rPr lang="ru-RU" dirty="0" smtClean="0">
                <a:solidFill>
                  <a:srgbClr val="800000"/>
                </a:solidFill>
              </a:rPr>
              <a:t>.</a:t>
            </a:r>
            <a:endParaRPr lang="ru-RU" dirty="0">
              <a:solidFill>
                <a:srgbClr val="800000"/>
              </a:solidFill>
            </a:endParaRPr>
          </a:p>
          <a:p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3812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4" y="620688"/>
            <a:ext cx="8229600" cy="567531"/>
          </a:xfrm>
        </p:spPr>
        <p:txBody>
          <a:bodyPr/>
          <a:lstStyle/>
          <a:p>
            <a:pPr eaLnBrk="1" hangingPunct="1"/>
            <a:r>
              <a:rPr lang="ru-RU" sz="3200" b="1" dirty="0">
                <a:solidFill>
                  <a:srgbClr val="800000"/>
                </a:solidFill>
              </a:rPr>
              <a:t>Схема кроветворения.</a:t>
            </a:r>
            <a:endParaRPr lang="en-US" altLang="en-US" sz="3200" dirty="0" smtClean="0">
              <a:solidFill>
                <a:srgbClr val="800000"/>
              </a:solidFill>
            </a:endParaRPr>
          </a:p>
        </p:txBody>
      </p:sp>
      <p:pic>
        <p:nvPicPr>
          <p:cNvPr id="3" name="Рисунок 2" descr="Схема кроветворения - С - Медицинская библиотек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445" y="1188219"/>
            <a:ext cx="4331338" cy="5109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01887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1340768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800000"/>
                </a:solidFill>
              </a:rPr>
              <a:t>Процесс кроветворения представляет </a:t>
            </a:r>
            <a:r>
              <a:rPr lang="ru-RU" sz="2000" dirty="0" smtClean="0">
                <a:solidFill>
                  <a:srgbClr val="800000"/>
                </a:solidFill>
              </a:rPr>
              <a:t>собой</a:t>
            </a:r>
            <a:r>
              <a:rPr lang="en-US" sz="2000" dirty="0" smtClean="0">
                <a:solidFill>
                  <a:srgbClr val="800000"/>
                </a:solidFill>
              </a:rPr>
              <a:t> </a:t>
            </a:r>
            <a:r>
              <a:rPr lang="ru-RU" sz="2000" dirty="0" smtClean="0">
                <a:solidFill>
                  <a:srgbClr val="800000"/>
                </a:solidFill>
              </a:rPr>
              <a:t>постепенное </a:t>
            </a:r>
            <a:r>
              <a:rPr lang="ru-RU" sz="2000" dirty="0">
                <a:solidFill>
                  <a:srgbClr val="800000"/>
                </a:solidFill>
              </a:rPr>
              <a:t>образование зрелых </a:t>
            </a:r>
            <a:r>
              <a:rPr lang="ru-RU" sz="2000" dirty="0" smtClean="0">
                <a:solidFill>
                  <a:srgbClr val="800000"/>
                </a:solidFill>
              </a:rPr>
              <a:t>клеток</a:t>
            </a:r>
            <a:r>
              <a:rPr lang="en-US" sz="2000" dirty="0" smtClean="0">
                <a:solidFill>
                  <a:srgbClr val="800000"/>
                </a:solidFill>
              </a:rPr>
              <a:t> </a:t>
            </a:r>
            <a:r>
              <a:rPr lang="ru-RU" sz="2000" dirty="0" smtClean="0">
                <a:solidFill>
                  <a:srgbClr val="800000"/>
                </a:solidFill>
              </a:rPr>
              <a:t>из клеток</a:t>
            </a:r>
            <a:r>
              <a:rPr lang="en-US" sz="2000" dirty="0" smtClean="0">
                <a:solidFill>
                  <a:srgbClr val="800000"/>
                </a:solidFill>
              </a:rPr>
              <a:t>-</a:t>
            </a:r>
            <a:r>
              <a:rPr lang="ru-RU" sz="2000" dirty="0" smtClean="0">
                <a:solidFill>
                  <a:srgbClr val="800000"/>
                </a:solidFill>
              </a:rPr>
              <a:t>родоначальников</a:t>
            </a:r>
            <a:r>
              <a:rPr lang="en-US" sz="2000" dirty="0" smtClean="0">
                <a:solidFill>
                  <a:srgbClr val="800000"/>
                </a:solidFill>
              </a:rPr>
              <a:t> </a:t>
            </a:r>
            <a:r>
              <a:rPr lang="ru-RU" sz="2000" dirty="0">
                <a:solidFill>
                  <a:srgbClr val="800000"/>
                </a:solidFill>
              </a:rPr>
              <a:t>–</a:t>
            </a:r>
            <a:r>
              <a:rPr lang="ru-RU" sz="2000" dirty="0" smtClean="0">
                <a:solidFill>
                  <a:srgbClr val="800000"/>
                </a:solidFill>
              </a:rPr>
              <a:t> так</a:t>
            </a:r>
            <a:r>
              <a:rPr lang="en-US" sz="2000" dirty="0" smtClean="0">
                <a:solidFill>
                  <a:srgbClr val="800000"/>
                </a:solidFill>
              </a:rPr>
              <a:t> </a:t>
            </a:r>
            <a:r>
              <a:rPr lang="ru-RU" sz="2000" dirty="0" smtClean="0">
                <a:solidFill>
                  <a:srgbClr val="800000"/>
                </a:solidFill>
              </a:rPr>
              <a:t>называемых</a:t>
            </a:r>
            <a:r>
              <a:rPr lang="en-US" sz="2000" dirty="0" smtClean="0">
                <a:solidFill>
                  <a:srgbClr val="800000"/>
                </a:solidFill>
              </a:rPr>
              <a:t> </a:t>
            </a:r>
            <a:r>
              <a:rPr lang="ru-RU" sz="2000" i="1" dirty="0" smtClean="0">
                <a:solidFill>
                  <a:srgbClr val="800000"/>
                </a:solidFill>
              </a:rPr>
              <a:t>«стволовых </a:t>
            </a:r>
            <a:r>
              <a:rPr lang="ru-RU" sz="2000" i="1" dirty="0">
                <a:solidFill>
                  <a:srgbClr val="800000"/>
                </a:solidFill>
              </a:rPr>
              <a:t>клеток</a:t>
            </a:r>
            <a:r>
              <a:rPr lang="ru-RU" sz="2000" i="1" dirty="0" smtClean="0">
                <a:solidFill>
                  <a:srgbClr val="800000"/>
                </a:solidFill>
              </a:rPr>
              <a:t>».</a:t>
            </a:r>
            <a:endParaRPr lang="en-US" sz="2000" i="1" dirty="0" smtClean="0">
              <a:solidFill>
                <a:srgbClr val="8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1580" y="2852936"/>
            <a:ext cx="76328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sz="2000" dirty="0" smtClean="0">
                <a:solidFill>
                  <a:srgbClr val="800000"/>
                </a:solidFill>
              </a:rPr>
              <a:t>Клетки,</a:t>
            </a:r>
            <a:r>
              <a:rPr lang="en-US" sz="2000" dirty="0" smtClean="0">
                <a:solidFill>
                  <a:srgbClr val="800000"/>
                </a:solidFill>
              </a:rPr>
              <a:t> </a:t>
            </a:r>
            <a:r>
              <a:rPr lang="ru-RU" sz="2000" dirty="0" smtClean="0">
                <a:solidFill>
                  <a:srgbClr val="800000"/>
                </a:solidFill>
              </a:rPr>
              <a:t>способные восстанавливать гемопоэз после</a:t>
            </a:r>
            <a:r>
              <a:rPr lang="en-US" sz="2000" dirty="0" smtClean="0">
                <a:solidFill>
                  <a:srgbClr val="800000"/>
                </a:solidFill>
              </a:rPr>
              <a:t> </a:t>
            </a:r>
            <a:r>
              <a:rPr lang="ru-RU" sz="2000" dirty="0" smtClean="0">
                <a:solidFill>
                  <a:srgbClr val="800000"/>
                </a:solidFill>
              </a:rPr>
              <a:t>облучения или токсических воздействий, носят</a:t>
            </a:r>
            <a:r>
              <a:rPr lang="en-US" sz="2000" dirty="0" smtClean="0">
                <a:solidFill>
                  <a:srgbClr val="800000"/>
                </a:solidFill>
              </a:rPr>
              <a:t> </a:t>
            </a:r>
            <a:r>
              <a:rPr lang="ru-RU" sz="2000" dirty="0" smtClean="0">
                <a:solidFill>
                  <a:srgbClr val="800000"/>
                </a:solidFill>
              </a:rPr>
              <a:t>название</a:t>
            </a:r>
            <a:endParaRPr lang="en-US" sz="2000" dirty="0" smtClean="0">
              <a:solidFill>
                <a:srgbClr val="800000"/>
              </a:solidFill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800000"/>
                </a:solidFill>
              </a:rPr>
              <a:t>«</a:t>
            </a:r>
            <a:r>
              <a:rPr lang="ru-RU" sz="2400" b="1" i="1" dirty="0" smtClean="0">
                <a:solidFill>
                  <a:srgbClr val="800000"/>
                </a:solidFill>
              </a:rPr>
              <a:t>СТВОЛОВЫХ </a:t>
            </a:r>
            <a:r>
              <a:rPr lang="ru-RU" sz="2400" b="1" i="1" dirty="0">
                <a:solidFill>
                  <a:srgbClr val="800000"/>
                </a:solidFill>
              </a:rPr>
              <a:t>КЛЕТОК</a:t>
            </a:r>
            <a:r>
              <a:rPr lang="ru-RU" sz="2400" i="1" dirty="0">
                <a:solidFill>
                  <a:srgbClr val="800000"/>
                </a:solidFill>
              </a:rPr>
              <a:t>»</a:t>
            </a:r>
            <a:r>
              <a:rPr lang="ru-RU" sz="2000" i="1" dirty="0">
                <a:solidFill>
                  <a:srgbClr val="800000"/>
                </a:solidFill>
              </a:rPr>
              <a:t>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677164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1484784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800000"/>
                </a:solidFill>
              </a:rPr>
              <a:t>Выделяют 2 вида кроветворения</a:t>
            </a:r>
            <a:r>
              <a:rPr lang="ru-RU" sz="2800" dirty="0" smtClean="0">
                <a:solidFill>
                  <a:srgbClr val="800000"/>
                </a:solidFill>
              </a:rPr>
              <a:t>:</a:t>
            </a:r>
            <a:endParaRPr lang="ru-RU" sz="2800" dirty="0">
              <a:solidFill>
                <a:srgbClr val="8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2348880"/>
            <a:ext cx="80648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i="1" dirty="0" smtClean="0">
                <a:solidFill>
                  <a:srgbClr val="800000"/>
                </a:solidFill>
              </a:rPr>
              <a:t>миелопоэз</a:t>
            </a:r>
            <a:r>
              <a:rPr lang="ru-RU" sz="2000" dirty="0" smtClean="0">
                <a:solidFill>
                  <a:srgbClr val="800000"/>
                </a:solidFill>
              </a:rPr>
              <a:t> </a:t>
            </a:r>
            <a:r>
              <a:rPr lang="ru-RU" sz="2000" dirty="0">
                <a:solidFill>
                  <a:srgbClr val="800000"/>
                </a:solidFill>
              </a:rPr>
              <a:t>– образование всех форменных элементов крови, кроме лимфоцитов</a:t>
            </a:r>
            <a:r>
              <a:rPr lang="ru-RU" sz="2000" dirty="0" smtClean="0">
                <a:solidFill>
                  <a:srgbClr val="800000"/>
                </a:solidFill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800" dirty="0">
              <a:solidFill>
                <a:srgbClr val="8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i="1" dirty="0">
                <a:solidFill>
                  <a:srgbClr val="800000"/>
                </a:solidFill>
              </a:rPr>
              <a:t>лимфопоэз</a:t>
            </a:r>
            <a:r>
              <a:rPr lang="ru-RU" sz="2000" dirty="0">
                <a:solidFill>
                  <a:srgbClr val="800000"/>
                </a:solidFill>
              </a:rPr>
              <a:t> – образование лимфоцитов.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810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4" y="620688"/>
            <a:ext cx="8229600" cy="936104"/>
          </a:xfrm>
        </p:spPr>
        <p:txBody>
          <a:bodyPr/>
          <a:lstStyle/>
          <a:p>
            <a:pPr eaLnBrk="1" hangingPunct="1"/>
            <a:r>
              <a:rPr lang="ru-RU" sz="3200" b="1" dirty="0">
                <a:solidFill>
                  <a:srgbClr val="800000"/>
                </a:solidFill>
              </a:rPr>
              <a:t>Этиология острых и хронических лейкозов.</a:t>
            </a:r>
            <a:endParaRPr lang="en-US" altLang="en-US" sz="3200" dirty="0" smtClean="0">
              <a:solidFill>
                <a:srgbClr val="8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8314" y="1844824"/>
            <a:ext cx="82296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b="1" i="1" dirty="0" smtClean="0">
                <a:solidFill>
                  <a:srgbClr val="800000"/>
                </a:solidFill>
              </a:rPr>
              <a:t>Ионизирующая </a:t>
            </a:r>
            <a:r>
              <a:rPr lang="ru-RU" b="1" i="1" dirty="0">
                <a:solidFill>
                  <a:srgbClr val="800000"/>
                </a:solidFill>
              </a:rPr>
              <a:t>радиация</a:t>
            </a:r>
            <a:r>
              <a:rPr lang="ru-RU" dirty="0" smtClean="0">
                <a:solidFill>
                  <a:srgbClr val="800000"/>
                </a:solidFill>
              </a:rPr>
              <a:t>.</a:t>
            </a:r>
          </a:p>
          <a:p>
            <a:pPr marL="514350" indent="-514350">
              <a:buAutoNum type="arabicPeriod"/>
            </a:pPr>
            <a:endParaRPr lang="ru-RU" sz="800" dirty="0" smtClean="0">
              <a:solidFill>
                <a:srgbClr val="800000"/>
              </a:solidFill>
            </a:endParaRPr>
          </a:p>
          <a:p>
            <a:pPr marL="514350" indent="-514350">
              <a:buAutoNum type="arabicPeriod"/>
            </a:pPr>
            <a:r>
              <a:rPr lang="ru-RU" b="1" i="1" dirty="0" smtClean="0">
                <a:solidFill>
                  <a:srgbClr val="800000"/>
                </a:solidFill>
              </a:rPr>
              <a:t>Воздействие </a:t>
            </a:r>
            <a:r>
              <a:rPr lang="ru-RU" b="1" i="1" dirty="0">
                <a:solidFill>
                  <a:srgbClr val="800000"/>
                </a:solidFill>
              </a:rPr>
              <a:t>химических мутагенов </a:t>
            </a:r>
            <a:r>
              <a:rPr lang="ru-RU" dirty="0">
                <a:solidFill>
                  <a:srgbClr val="800000"/>
                </a:solidFill>
              </a:rPr>
              <a:t>(бензол; цитостатические препараты - азатиоприн, хлорбутин, миелосан; медикаменты, обладающие миелотоксическим действием - левомицетин, бутадион</a:t>
            </a:r>
            <a:r>
              <a:rPr lang="ru-RU" dirty="0" smtClean="0">
                <a:solidFill>
                  <a:srgbClr val="800000"/>
                </a:solidFill>
              </a:rPr>
              <a:t>).</a:t>
            </a:r>
          </a:p>
          <a:p>
            <a:pPr marL="514350" indent="-514350">
              <a:buAutoNum type="arabicPeriod"/>
            </a:pPr>
            <a:endParaRPr lang="ru-RU" sz="800" dirty="0" smtClean="0">
              <a:solidFill>
                <a:srgbClr val="800000"/>
              </a:solidFill>
            </a:endParaRPr>
          </a:p>
          <a:p>
            <a:pPr marL="514350" indent="-514350">
              <a:buAutoNum type="arabicPeriod"/>
            </a:pPr>
            <a:r>
              <a:rPr lang="ru-RU" b="1" i="1" dirty="0" smtClean="0">
                <a:solidFill>
                  <a:srgbClr val="800000"/>
                </a:solidFill>
              </a:rPr>
              <a:t>Вирусы </a:t>
            </a:r>
            <a:r>
              <a:rPr lang="ru-RU" b="1" i="1" dirty="0">
                <a:solidFill>
                  <a:srgbClr val="800000"/>
                </a:solidFill>
              </a:rPr>
              <a:t>(Эпштейна-</a:t>
            </a:r>
            <a:r>
              <a:rPr lang="ru-RU" b="1" i="1" dirty="0" err="1">
                <a:solidFill>
                  <a:srgbClr val="800000"/>
                </a:solidFill>
              </a:rPr>
              <a:t>Барр</a:t>
            </a:r>
            <a:r>
              <a:rPr lang="ru-RU" b="1" i="1" dirty="0">
                <a:solidFill>
                  <a:srgbClr val="800000"/>
                </a:solidFill>
              </a:rPr>
              <a:t>, HTLV-1)</a:t>
            </a:r>
            <a:r>
              <a:rPr lang="ru-RU" dirty="0">
                <a:solidFill>
                  <a:srgbClr val="800000"/>
                </a:solidFill>
              </a:rPr>
              <a:t>, способные вызвать повышенную пролиферацию лимфатических клеток</a:t>
            </a:r>
            <a:r>
              <a:rPr lang="ru-RU" dirty="0" smtClean="0">
                <a:solidFill>
                  <a:srgbClr val="800000"/>
                </a:solidFill>
              </a:rPr>
              <a:t>.</a:t>
            </a:r>
          </a:p>
          <a:p>
            <a:pPr marL="514350" indent="-514350">
              <a:buAutoNum type="arabicPeriod"/>
            </a:pPr>
            <a:endParaRPr lang="ru-RU" sz="800" dirty="0" smtClean="0">
              <a:solidFill>
                <a:srgbClr val="800000"/>
              </a:solidFill>
            </a:endParaRPr>
          </a:p>
          <a:p>
            <a:pPr marL="514350" indent="-514350">
              <a:buAutoNum type="arabicPeriod"/>
            </a:pPr>
            <a:r>
              <a:rPr lang="ru-RU" b="1" i="1" dirty="0" smtClean="0">
                <a:solidFill>
                  <a:srgbClr val="800000"/>
                </a:solidFill>
              </a:rPr>
              <a:t>Наследственные </a:t>
            </a:r>
            <a:r>
              <a:rPr lang="ru-RU" b="1" i="1" dirty="0">
                <a:solidFill>
                  <a:srgbClr val="800000"/>
                </a:solidFill>
              </a:rPr>
              <a:t>факторы</a:t>
            </a:r>
            <a:r>
              <a:rPr lang="ru-RU" dirty="0">
                <a:solidFill>
                  <a:srgbClr val="800000"/>
                </a:solidFill>
              </a:rPr>
              <a:t>. Острый лейкоз чаще возникает у лиц с наследственными хромосомными аномалиями</a:t>
            </a:r>
            <a:r>
              <a:rPr lang="ru-RU" dirty="0" smtClean="0">
                <a:solidFill>
                  <a:srgbClr val="800000"/>
                </a:solidFill>
              </a:rPr>
              <a:t>.</a:t>
            </a:r>
          </a:p>
          <a:p>
            <a:pPr marL="514350" indent="-514350">
              <a:buAutoNum type="arabicPeriod"/>
            </a:pPr>
            <a:endParaRPr lang="ru-RU" sz="800" dirty="0"/>
          </a:p>
          <a:p>
            <a:pPr marL="514350" indent="-514350">
              <a:buAutoNum type="arabicPeriod"/>
            </a:pPr>
            <a:r>
              <a:rPr lang="ru-RU" b="1" i="1" dirty="0" smtClean="0">
                <a:solidFill>
                  <a:srgbClr val="800000"/>
                </a:solidFill>
              </a:rPr>
              <a:t>Иммунные </a:t>
            </a:r>
            <a:r>
              <a:rPr lang="ru-RU" b="1" i="1" dirty="0">
                <a:solidFill>
                  <a:srgbClr val="800000"/>
                </a:solidFill>
              </a:rPr>
              <a:t>нарушения </a:t>
            </a:r>
            <a:r>
              <a:rPr lang="ru-RU" dirty="0">
                <a:solidFill>
                  <a:srgbClr val="800000"/>
                </a:solidFill>
              </a:rPr>
              <a:t>(наследственные и приобретенные).</a:t>
            </a:r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3108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452320" cy="5581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32411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4" y="620688"/>
            <a:ext cx="8229600" cy="567531"/>
          </a:xfrm>
        </p:spPr>
        <p:txBody>
          <a:bodyPr/>
          <a:lstStyle/>
          <a:p>
            <a:pPr eaLnBrk="1" hangingPunct="1"/>
            <a:r>
              <a:rPr lang="ru-RU" sz="3200" b="1" dirty="0">
                <a:solidFill>
                  <a:srgbClr val="800000"/>
                </a:solidFill>
              </a:rPr>
              <a:t>Клиническая картина.</a:t>
            </a:r>
            <a:endParaRPr lang="en-US" altLang="en-US" sz="3200" dirty="0" smtClean="0">
              <a:solidFill>
                <a:srgbClr val="8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8314" y="2060848"/>
            <a:ext cx="822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800000"/>
                </a:solidFill>
              </a:rPr>
              <a:t>Складывается из сочетания пяти основных </a:t>
            </a:r>
            <a:r>
              <a:rPr lang="ru-RU" sz="2000" dirty="0" smtClean="0">
                <a:solidFill>
                  <a:srgbClr val="800000"/>
                </a:solidFill>
              </a:rPr>
              <a:t>синдромов:</a:t>
            </a:r>
          </a:p>
          <a:p>
            <a:pPr marL="0" indent="0">
              <a:buNone/>
            </a:pPr>
            <a:endParaRPr lang="ru-RU" sz="20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ru-RU" sz="800" dirty="0">
              <a:solidFill>
                <a:srgbClr val="8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800000"/>
                </a:solidFill>
              </a:rPr>
              <a:t>интоксикационного,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800" dirty="0">
              <a:solidFill>
                <a:srgbClr val="8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800000"/>
                </a:solidFill>
              </a:rPr>
              <a:t>анемического</a:t>
            </a:r>
            <a:r>
              <a:rPr lang="ru-RU" sz="2000" dirty="0">
                <a:solidFill>
                  <a:srgbClr val="800000"/>
                </a:solidFill>
              </a:rPr>
              <a:t>, </a:t>
            </a:r>
            <a:endParaRPr lang="ru-RU" sz="2000" dirty="0" smtClean="0">
              <a:solidFill>
                <a:srgbClr val="8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800" dirty="0">
              <a:solidFill>
                <a:srgbClr val="8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800000"/>
                </a:solidFill>
              </a:rPr>
              <a:t>геморрагического,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800" dirty="0">
              <a:solidFill>
                <a:srgbClr val="8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800000"/>
                </a:solidFill>
              </a:rPr>
              <a:t>гиперпластического,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800" dirty="0">
              <a:solidFill>
                <a:srgbClr val="8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800000"/>
                </a:solidFill>
              </a:rPr>
              <a:t>инфекционных </a:t>
            </a:r>
            <a:r>
              <a:rPr lang="ru-RU" sz="2000" dirty="0">
                <a:solidFill>
                  <a:srgbClr val="800000"/>
                </a:solidFill>
              </a:rPr>
              <a:t>осложнений.</a:t>
            </a:r>
            <a:endParaRPr lang="en-US" sz="20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4288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4" y="620688"/>
            <a:ext cx="8229600" cy="567531"/>
          </a:xfrm>
        </p:spPr>
        <p:txBody>
          <a:bodyPr/>
          <a:lstStyle/>
          <a:p>
            <a:pPr eaLnBrk="1" hangingPunct="1"/>
            <a:r>
              <a:rPr lang="ru-RU" sz="3200" b="1" dirty="0">
                <a:solidFill>
                  <a:srgbClr val="800000"/>
                </a:solidFill>
              </a:rPr>
              <a:t>Гиперпластический синдром:</a:t>
            </a:r>
            <a:endParaRPr lang="en-US" altLang="en-US" sz="3200" dirty="0" smtClean="0">
              <a:solidFill>
                <a:srgbClr val="8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8314" y="2060848"/>
            <a:ext cx="82296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800000"/>
                </a:solidFill>
              </a:rPr>
              <a:t>увеличение лимфатических узлов, печени</a:t>
            </a:r>
            <a:r>
              <a:rPr lang="ru-RU" sz="2000" dirty="0">
                <a:solidFill>
                  <a:srgbClr val="800000"/>
                </a:solidFill>
              </a:rPr>
              <a:t>, селезенки, </a:t>
            </a:r>
            <a:r>
              <a:rPr lang="ru-RU" sz="2000" dirty="0" smtClean="0">
                <a:solidFill>
                  <a:srgbClr val="800000"/>
                </a:solidFill>
              </a:rPr>
              <a:t>миндалин;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800" dirty="0">
              <a:solidFill>
                <a:srgbClr val="8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800000"/>
                </a:solidFill>
              </a:rPr>
              <a:t>увеличение лимфоузлов </a:t>
            </a:r>
            <a:r>
              <a:rPr lang="ru-RU" sz="2000" dirty="0" smtClean="0">
                <a:solidFill>
                  <a:srgbClr val="800000"/>
                </a:solidFill>
              </a:rPr>
              <a:t>средостения;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800" dirty="0">
              <a:solidFill>
                <a:srgbClr val="8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800000"/>
                </a:solidFill>
              </a:rPr>
              <a:t>гиперплазия десен с развитием </a:t>
            </a:r>
            <a:r>
              <a:rPr lang="ru-RU" sz="2000" dirty="0" smtClean="0">
                <a:solidFill>
                  <a:srgbClr val="800000"/>
                </a:solidFill>
              </a:rPr>
              <a:t>язвенно-некротического </a:t>
            </a:r>
            <a:r>
              <a:rPr lang="ru-RU" sz="2000" dirty="0">
                <a:solidFill>
                  <a:srgbClr val="800000"/>
                </a:solidFill>
              </a:rPr>
              <a:t>стоматита</a:t>
            </a:r>
            <a:r>
              <a:rPr lang="ru-RU" sz="2000" dirty="0" smtClean="0">
                <a:solidFill>
                  <a:srgbClr val="800000"/>
                </a:solidFill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800" dirty="0">
              <a:solidFill>
                <a:srgbClr val="8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800000"/>
                </a:solidFill>
              </a:rPr>
              <a:t>выраженная болезненность при </a:t>
            </a:r>
            <a:r>
              <a:rPr lang="ru-RU" sz="2000" dirty="0" smtClean="0">
                <a:solidFill>
                  <a:srgbClr val="800000"/>
                </a:solidFill>
              </a:rPr>
              <a:t>поколачивании </a:t>
            </a:r>
            <a:r>
              <a:rPr lang="ru-RU" sz="2000" dirty="0">
                <a:solidFill>
                  <a:srgbClr val="800000"/>
                </a:solidFill>
              </a:rPr>
              <a:t>костей</a:t>
            </a:r>
            <a:r>
              <a:rPr lang="ru-RU" sz="2000" dirty="0" smtClean="0">
                <a:solidFill>
                  <a:srgbClr val="800000"/>
                </a:solidFill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800" dirty="0">
              <a:solidFill>
                <a:srgbClr val="8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800000"/>
                </a:solidFill>
              </a:rPr>
              <a:t>р</a:t>
            </a:r>
            <a:r>
              <a:rPr lang="ru-RU" sz="2000" dirty="0" smtClean="0">
                <a:solidFill>
                  <a:srgbClr val="800000"/>
                </a:solidFill>
              </a:rPr>
              <a:t>азвитие лейкозной </a:t>
            </a:r>
            <a:r>
              <a:rPr lang="ru-RU" sz="2000" dirty="0">
                <a:solidFill>
                  <a:srgbClr val="800000"/>
                </a:solidFill>
              </a:rPr>
              <a:t>инфильтрации кожи в виде </a:t>
            </a:r>
            <a:r>
              <a:rPr lang="ru-RU" sz="2000" dirty="0" smtClean="0">
                <a:solidFill>
                  <a:srgbClr val="800000"/>
                </a:solidFill>
              </a:rPr>
              <a:t>лейкемидов</a:t>
            </a:r>
            <a:r>
              <a:rPr lang="ru-RU" sz="2000" dirty="0">
                <a:solidFill>
                  <a:srgbClr val="8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87374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4" y="620688"/>
            <a:ext cx="8229600" cy="567531"/>
          </a:xfrm>
        </p:spPr>
        <p:txBody>
          <a:bodyPr/>
          <a:lstStyle/>
          <a:p>
            <a:pPr eaLnBrk="1" hangingPunct="1"/>
            <a:r>
              <a:rPr lang="ru-RU" sz="3200" b="1" dirty="0">
                <a:solidFill>
                  <a:srgbClr val="800000"/>
                </a:solidFill>
              </a:rPr>
              <a:t>История болезни №1</a:t>
            </a:r>
            <a:endParaRPr lang="en-US" altLang="en-US" sz="3200" dirty="0" smtClean="0">
              <a:solidFill>
                <a:srgbClr val="800000"/>
              </a:solidFill>
            </a:endParaRPr>
          </a:p>
        </p:txBody>
      </p:sp>
      <p:pic>
        <p:nvPicPr>
          <p:cNvPr id="3" name="Объект 3" descr="1896 Федор Иванович Панферов русский советский писатель. Родился в - 15 Декабря 2013 - Blog - Surrogac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2585094" cy="39604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131840" y="1628800"/>
            <a:ext cx="583264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i="1" dirty="0"/>
              <a:t>1937</a:t>
            </a:r>
            <a:r>
              <a:rPr lang="ru-RU" dirty="0"/>
              <a:t> </a:t>
            </a:r>
            <a:r>
              <a:rPr lang="ru-RU" dirty="0" smtClean="0"/>
              <a:t>году </a:t>
            </a:r>
            <a:r>
              <a:rPr lang="ru-RU" dirty="0"/>
              <a:t>замечательный </a:t>
            </a:r>
            <a:r>
              <a:rPr lang="ru-RU" dirty="0" smtClean="0"/>
              <a:t>русский певец </a:t>
            </a:r>
            <a:r>
              <a:rPr lang="ru-RU" i="1" dirty="0"/>
              <a:t>Фёдор Иванович </a:t>
            </a:r>
            <a:r>
              <a:rPr lang="ru-RU" i="1" dirty="0" smtClean="0"/>
              <a:t>Шаляпин </a:t>
            </a:r>
            <a:r>
              <a:rPr lang="ru-RU" dirty="0" smtClean="0"/>
              <a:t>заболел острым </a:t>
            </a:r>
            <a:r>
              <a:rPr lang="ru-RU" dirty="0"/>
              <a:t>лейкозом.</a:t>
            </a:r>
          </a:p>
          <a:p>
            <a:pPr marL="0" indent="0">
              <a:buNone/>
            </a:pPr>
            <a:r>
              <a:rPr lang="ru-RU" dirty="0"/>
              <a:t>Первым проявлением  </a:t>
            </a:r>
            <a:r>
              <a:rPr lang="ru-RU" dirty="0" smtClean="0"/>
              <a:t>заболевания была шишка    </a:t>
            </a:r>
            <a:r>
              <a:rPr lang="ru-RU" dirty="0"/>
              <a:t>голубоватого цвета </a:t>
            </a:r>
            <a:r>
              <a:rPr lang="ru-RU" dirty="0" smtClean="0"/>
              <a:t>на </a:t>
            </a:r>
            <a:r>
              <a:rPr lang="ru-RU" dirty="0"/>
              <a:t>лбу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sz="800" dirty="0"/>
          </a:p>
          <a:p>
            <a:pPr marL="0" indent="0">
              <a:buNone/>
            </a:pPr>
            <a:r>
              <a:rPr lang="ru-RU" b="1" i="1" dirty="0"/>
              <a:t>Лейкемиды кожи </a:t>
            </a:r>
            <a:r>
              <a:rPr lang="ru-RU" dirty="0"/>
              <a:t>– </a:t>
            </a:r>
            <a:r>
              <a:rPr lang="ru-RU" dirty="0" smtClean="0"/>
              <a:t>первая, </a:t>
            </a:r>
            <a:r>
              <a:rPr lang="ru-RU" dirty="0"/>
              <a:t>а </a:t>
            </a:r>
            <a:r>
              <a:rPr lang="ru-RU" dirty="0" smtClean="0"/>
              <a:t>порой единственная</a:t>
            </a:r>
            <a:r>
              <a:rPr lang="ru-RU" b="1" i="1" dirty="0" smtClean="0"/>
              <a:t> </a:t>
            </a:r>
            <a:r>
              <a:rPr lang="ru-RU" i="1" dirty="0"/>
              <a:t>манифестация </a:t>
            </a:r>
            <a:r>
              <a:rPr lang="ru-RU" i="1" dirty="0" smtClean="0"/>
              <a:t>острого </a:t>
            </a:r>
            <a:r>
              <a:rPr lang="ru-RU" i="1" dirty="0"/>
              <a:t>лейкоза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587610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4" y="620688"/>
            <a:ext cx="8229600" cy="567531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800000"/>
                </a:solidFill>
              </a:rPr>
              <a:t>Этапы лекционного занятия</a:t>
            </a:r>
            <a:r>
              <a:rPr lang="ru-RU" sz="3200" b="1" dirty="0">
                <a:solidFill>
                  <a:srgbClr val="800000"/>
                </a:solidFill>
              </a:rPr>
              <a:t>:</a:t>
            </a:r>
            <a:endParaRPr lang="en-US" altLang="en-US" sz="3200" dirty="0" smtClean="0">
              <a:solidFill>
                <a:srgbClr val="8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892170"/>
              </p:ext>
            </p:extLst>
          </p:nvPr>
        </p:nvGraphicFramePr>
        <p:xfrm>
          <a:off x="468314" y="1484784"/>
          <a:ext cx="8229600" cy="38989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21445">
                  <a:extLst>
                    <a:ext uri="{9D8B030D-6E8A-4147-A177-3AD203B41FA5}">
                      <a16:colId xmlns:a16="http://schemas.microsoft.com/office/drawing/2014/main" val="2650043722"/>
                    </a:ext>
                  </a:extLst>
                </a:gridCol>
                <a:gridCol w="1708155">
                  <a:extLst>
                    <a:ext uri="{9D8B030D-6E8A-4147-A177-3AD203B41FA5}">
                      <a16:colId xmlns:a16="http://schemas.microsoft.com/office/drawing/2014/main" val="3483923484"/>
                    </a:ext>
                  </a:extLst>
                </a:gridCol>
              </a:tblGrid>
              <a:tr h="64982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dirty="0" smtClean="0">
                          <a:solidFill>
                            <a:srgbClr val="800000"/>
                          </a:solidFill>
                        </a:rPr>
                        <a:t>1.</a:t>
                      </a:r>
                      <a:r>
                        <a:rPr lang="ru-RU" baseline="0" dirty="0" smtClean="0">
                          <a:solidFill>
                            <a:srgbClr val="800000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rgbClr val="800000"/>
                          </a:solidFill>
                        </a:rPr>
                        <a:t>ОРГАНИЗАЦИОННЫЙ МОМЕНТ</a:t>
                      </a:r>
                      <a:endParaRPr lang="en-US" dirty="0">
                        <a:solidFill>
                          <a:srgbClr val="8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800000"/>
                          </a:solidFill>
                        </a:rPr>
                        <a:t>5 мин.</a:t>
                      </a:r>
                      <a:endParaRPr lang="en-US" dirty="0">
                        <a:solidFill>
                          <a:srgbClr val="8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4609261"/>
                  </a:ext>
                </a:extLst>
              </a:tr>
              <a:tr h="64982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dirty="0" smtClean="0">
                          <a:solidFill>
                            <a:srgbClr val="800000"/>
                          </a:solidFill>
                        </a:rPr>
                        <a:t>2. СООБЩЕНИЕ  ТЕМЫ  И  ПЛАНА  ЛЕКЦИИ, ПОСТАНОВКА  ЦЕЛЕЙ,  НАЧАЛЬНАЯ  МОТИВАЦИЯ </a:t>
                      </a:r>
                      <a:endParaRPr lang="en-US" dirty="0">
                        <a:solidFill>
                          <a:srgbClr val="8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800000"/>
                          </a:solidFill>
                        </a:rPr>
                        <a:t>5 мин.</a:t>
                      </a:r>
                      <a:endParaRPr lang="en-US" dirty="0" smtClean="0">
                        <a:solidFill>
                          <a:srgbClr val="8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29171347"/>
                  </a:ext>
                </a:extLst>
              </a:tr>
              <a:tr h="649821">
                <a:tc>
                  <a:txBody>
                    <a:bodyPr/>
                    <a:lstStyle/>
                    <a:p>
                      <a:pPr eaLnBrk="1" hangingPunct="1"/>
                      <a:r>
                        <a:rPr lang="ru-RU" altLang="en-US" sz="1800" dirty="0" smtClean="0">
                          <a:solidFill>
                            <a:srgbClr val="800000"/>
                          </a:solidFill>
                        </a:rPr>
                        <a:t>3. ОРГАНИЗАЦИЯ  И  УПРАВЛЕНИЕ УЧЕБНО-ПОЗНАВАТЕЛЬНОЙ  ДЕЯТЕЛЬНОСТЬЮ </a:t>
                      </a:r>
                      <a:endParaRPr lang="en-US" dirty="0">
                        <a:solidFill>
                          <a:srgbClr val="8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800000"/>
                          </a:solidFill>
                        </a:rPr>
                        <a:t>70 мин.</a:t>
                      </a:r>
                      <a:endParaRPr lang="en-US" dirty="0">
                        <a:solidFill>
                          <a:srgbClr val="8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97478376"/>
                  </a:ext>
                </a:extLst>
              </a:tr>
              <a:tr h="649821">
                <a:tc>
                  <a:txBody>
                    <a:bodyPr/>
                    <a:lstStyle/>
                    <a:p>
                      <a:pPr eaLnBrk="1" hangingPunct="1"/>
                      <a:r>
                        <a:rPr lang="ru-RU" altLang="en-US" sz="1800" dirty="0" smtClean="0">
                          <a:solidFill>
                            <a:srgbClr val="800000"/>
                          </a:solidFill>
                        </a:rPr>
                        <a:t>4. ОБОБЩЕНИЕ  И СИСТЕМАТИЗАЦИЯ ИЗЛОЖЕНОГО  МАТЕРИАЛА </a:t>
                      </a:r>
                      <a:endParaRPr lang="en-US" dirty="0">
                        <a:solidFill>
                          <a:srgbClr val="8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800000"/>
                          </a:solidFill>
                        </a:rPr>
                        <a:t>5 мин.</a:t>
                      </a:r>
                      <a:endParaRPr lang="en-US" dirty="0">
                        <a:solidFill>
                          <a:srgbClr val="8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92299576"/>
                  </a:ext>
                </a:extLst>
              </a:tr>
              <a:tr h="64982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altLang="en-US" sz="1800" dirty="0" smtClean="0">
                          <a:solidFill>
                            <a:srgbClr val="800000"/>
                          </a:solidFill>
                        </a:rPr>
                        <a:t>5. ПОДВЕДЕНИЕ  ИТОГОВ, ЗАДАНИЕ  НА  ДОМ </a:t>
                      </a:r>
                      <a:endParaRPr lang="en-US" dirty="0">
                        <a:solidFill>
                          <a:srgbClr val="8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800000"/>
                          </a:solidFill>
                        </a:rPr>
                        <a:t>5 мин.</a:t>
                      </a:r>
                      <a:endParaRPr lang="en-US" dirty="0">
                        <a:solidFill>
                          <a:srgbClr val="8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9055425"/>
                  </a:ext>
                </a:extLst>
              </a:tr>
              <a:tr h="649821">
                <a:tc>
                  <a:txBody>
                    <a:bodyPr/>
                    <a:lstStyle/>
                    <a:p>
                      <a:pPr algn="r"/>
                      <a:r>
                        <a:rPr lang="ru-RU" altLang="en-US" sz="1800" b="0" dirty="0" smtClean="0">
                          <a:solidFill>
                            <a:srgbClr val="800000"/>
                          </a:solidFill>
                        </a:rPr>
                        <a:t>Продолжительность</a:t>
                      </a:r>
                      <a:endParaRPr lang="en-US" b="0" dirty="0">
                        <a:solidFill>
                          <a:srgbClr val="8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800000"/>
                          </a:solidFill>
                        </a:rPr>
                        <a:t>90 минут</a:t>
                      </a:r>
                      <a:endParaRPr lang="en-US" b="0" dirty="0">
                        <a:solidFill>
                          <a:srgbClr val="8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7517012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4" y="620688"/>
            <a:ext cx="8229600" cy="567531"/>
          </a:xfrm>
        </p:spPr>
        <p:txBody>
          <a:bodyPr/>
          <a:lstStyle/>
          <a:p>
            <a:pPr eaLnBrk="1" hangingPunct="1"/>
            <a:r>
              <a:rPr lang="ru-RU" sz="3200" b="1" dirty="0">
                <a:solidFill>
                  <a:srgbClr val="800000"/>
                </a:solidFill>
              </a:rPr>
              <a:t>Геморрагический синдром:</a:t>
            </a:r>
            <a:endParaRPr lang="en-US" altLang="en-US" sz="3200" dirty="0" smtClean="0">
              <a:solidFill>
                <a:srgbClr val="8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8314" y="2060848"/>
            <a:ext cx="82296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i="1" dirty="0" smtClean="0">
                <a:solidFill>
                  <a:srgbClr val="800000"/>
                </a:solidFill>
              </a:rPr>
              <a:t>синяки</a:t>
            </a:r>
            <a:r>
              <a:rPr lang="ru-RU" sz="2000" b="1" i="1" dirty="0">
                <a:solidFill>
                  <a:srgbClr val="800000"/>
                </a:solidFill>
              </a:rPr>
              <a:t>, кровоизлияния, геморрагическая </a:t>
            </a:r>
            <a:r>
              <a:rPr lang="ru-RU" sz="2000" b="1" i="1" dirty="0" smtClean="0">
                <a:solidFill>
                  <a:srgbClr val="800000"/>
                </a:solidFill>
              </a:rPr>
              <a:t>сыпь </a:t>
            </a:r>
            <a:r>
              <a:rPr lang="ru-RU" sz="2000" dirty="0" smtClean="0">
                <a:solidFill>
                  <a:srgbClr val="800000"/>
                </a:solidFill>
              </a:rPr>
              <a:t>в </a:t>
            </a:r>
            <a:r>
              <a:rPr lang="ru-RU" sz="2000" dirty="0">
                <a:solidFill>
                  <a:srgbClr val="800000"/>
                </a:solidFill>
              </a:rPr>
              <a:t>результате </a:t>
            </a:r>
            <a:r>
              <a:rPr lang="ru-RU" sz="2000" dirty="0" smtClean="0">
                <a:solidFill>
                  <a:srgbClr val="800000"/>
                </a:solidFill>
              </a:rPr>
              <a:t>повышенной </a:t>
            </a:r>
            <a:r>
              <a:rPr lang="ru-RU" sz="2000" dirty="0">
                <a:solidFill>
                  <a:srgbClr val="800000"/>
                </a:solidFill>
              </a:rPr>
              <a:t>проницаемости и ломкости </a:t>
            </a:r>
            <a:r>
              <a:rPr lang="ru-RU" sz="2000" dirty="0" smtClean="0">
                <a:solidFill>
                  <a:srgbClr val="800000"/>
                </a:solidFill>
              </a:rPr>
              <a:t>сосудов (тромбоцитопения);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800" dirty="0">
              <a:solidFill>
                <a:srgbClr val="8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i="1" dirty="0" smtClean="0">
                <a:solidFill>
                  <a:srgbClr val="800000"/>
                </a:solidFill>
              </a:rPr>
              <a:t>десневые, </a:t>
            </a:r>
            <a:r>
              <a:rPr lang="ru-RU" sz="2000" b="1" i="1" dirty="0">
                <a:solidFill>
                  <a:srgbClr val="800000"/>
                </a:solidFill>
              </a:rPr>
              <a:t>маточные, </a:t>
            </a:r>
            <a:r>
              <a:rPr lang="ru-RU" sz="2000" b="1" i="1" dirty="0" smtClean="0">
                <a:solidFill>
                  <a:srgbClr val="800000"/>
                </a:solidFill>
              </a:rPr>
              <a:t>кишечные </a:t>
            </a:r>
            <a:r>
              <a:rPr lang="ru-RU" sz="2000" b="1" i="1" dirty="0">
                <a:solidFill>
                  <a:srgbClr val="800000"/>
                </a:solidFill>
              </a:rPr>
              <a:t>кровотечения </a:t>
            </a:r>
            <a:r>
              <a:rPr lang="ru-RU" sz="2000" dirty="0" smtClean="0">
                <a:solidFill>
                  <a:srgbClr val="800000"/>
                </a:solidFill>
              </a:rPr>
              <a:t>(нарушение </a:t>
            </a:r>
            <a:r>
              <a:rPr lang="ru-RU" sz="2000" dirty="0">
                <a:solidFill>
                  <a:srgbClr val="800000"/>
                </a:solidFill>
              </a:rPr>
              <a:t>синтеза плазменных факторов свертывания крови).</a:t>
            </a:r>
          </a:p>
          <a:p>
            <a:endParaRPr lang="ru-RU" sz="2000" dirty="0" smtClean="0">
              <a:solidFill>
                <a:srgbClr val="800000"/>
              </a:solidFill>
            </a:endParaRPr>
          </a:p>
          <a:p>
            <a:r>
              <a:rPr lang="ru-RU" sz="2000" dirty="0" smtClean="0">
                <a:solidFill>
                  <a:srgbClr val="800000"/>
                </a:solidFill>
              </a:rPr>
              <a:t>В </a:t>
            </a:r>
            <a:r>
              <a:rPr lang="ru-RU" sz="2000" i="1" dirty="0">
                <a:solidFill>
                  <a:srgbClr val="800000"/>
                </a:solidFill>
              </a:rPr>
              <a:t>15-20%</a:t>
            </a:r>
            <a:r>
              <a:rPr lang="ru-RU" sz="2000" dirty="0">
                <a:solidFill>
                  <a:srgbClr val="800000"/>
                </a:solidFill>
              </a:rPr>
              <a:t> случаев является основной причиной смерти больных.</a:t>
            </a:r>
          </a:p>
        </p:txBody>
      </p:sp>
    </p:spTree>
    <p:extLst>
      <p:ext uri="{BB962C8B-B14F-4D97-AF65-F5344CB8AC3E}">
        <p14:creationId xmlns:p14="http://schemas.microsoft.com/office/powerpoint/2010/main" val="6710480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4" y="620688"/>
            <a:ext cx="8229600" cy="567531"/>
          </a:xfrm>
        </p:spPr>
        <p:txBody>
          <a:bodyPr/>
          <a:lstStyle/>
          <a:p>
            <a:pPr eaLnBrk="1" hangingPunct="1"/>
            <a:r>
              <a:rPr lang="ru-RU" sz="3200" b="1" dirty="0">
                <a:solidFill>
                  <a:srgbClr val="800000"/>
                </a:solidFill>
              </a:rPr>
              <a:t>Геморрагические проявления.</a:t>
            </a:r>
            <a:endParaRPr lang="en-US" altLang="en-US" sz="3200" dirty="0" smtClean="0">
              <a:solidFill>
                <a:srgbClr val="800000"/>
              </a:solidFill>
            </a:endParaRPr>
          </a:p>
        </p:txBody>
      </p:sp>
      <p:pic>
        <p:nvPicPr>
          <p:cNvPr id="3" name="Picture 4" descr="http://im0-tub-ru.yandex.net/i?id=b2d54724c9301a60f35c39c59bb2910f-73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16832"/>
            <a:ext cx="3765104" cy="38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0615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4" y="620688"/>
            <a:ext cx="8229600" cy="567531"/>
          </a:xfrm>
        </p:spPr>
        <p:txBody>
          <a:bodyPr/>
          <a:lstStyle/>
          <a:p>
            <a:pPr eaLnBrk="1" hangingPunct="1"/>
            <a:r>
              <a:rPr lang="ru-RU" sz="3200" b="1" dirty="0">
                <a:solidFill>
                  <a:srgbClr val="800000"/>
                </a:solidFill>
              </a:rPr>
              <a:t>Синдром инфекционных осложнений.</a:t>
            </a:r>
            <a:endParaRPr lang="en-US" altLang="en-US" sz="3200" dirty="0" smtClean="0">
              <a:solidFill>
                <a:srgbClr val="8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8314" y="2060848"/>
            <a:ext cx="813613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800000"/>
                </a:solidFill>
              </a:rPr>
              <a:t>Инфекции верхних дыхательных путей</a:t>
            </a:r>
            <a:r>
              <a:rPr lang="ru-RU" sz="2000" dirty="0" smtClean="0">
                <a:solidFill>
                  <a:srgbClr val="800000"/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800" dirty="0">
              <a:solidFill>
                <a:srgbClr val="8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800000"/>
                </a:solidFill>
              </a:rPr>
              <a:t>инфекции мочевого тракта</a:t>
            </a:r>
            <a:r>
              <a:rPr lang="ru-RU" sz="2000" dirty="0" smtClean="0">
                <a:solidFill>
                  <a:srgbClr val="800000"/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800" dirty="0">
              <a:solidFill>
                <a:srgbClr val="8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800000"/>
                </a:solidFill>
              </a:rPr>
              <a:t>пневмонии</a:t>
            </a:r>
            <a:r>
              <a:rPr lang="ru-RU" sz="2000" dirty="0" smtClean="0">
                <a:solidFill>
                  <a:srgbClr val="800000"/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800" dirty="0">
              <a:solidFill>
                <a:srgbClr val="8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800000"/>
                </a:solidFill>
              </a:rPr>
              <a:t>сепсис</a:t>
            </a:r>
            <a:r>
              <a:rPr lang="ru-RU" sz="2000" dirty="0" smtClean="0">
                <a:solidFill>
                  <a:srgbClr val="800000"/>
                </a:solidFill>
              </a:rPr>
              <a:t>.</a:t>
            </a:r>
            <a:endParaRPr lang="ru-RU" sz="20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2088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4" y="620688"/>
            <a:ext cx="8229600" cy="567531"/>
          </a:xfrm>
        </p:spPr>
        <p:txBody>
          <a:bodyPr/>
          <a:lstStyle/>
          <a:p>
            <a:pPr eaLnBrk="1" hangingPunct="1"/>
            <a:r>
              <a:rPr lang="ru-RU" sz="3200" b="1" dirty="0">
                <a:solidFill>
                  <a:srgbClr val="800000"/>
                </a:solidFill>
              </a:rPr>
              <a:t>История </a:t>
            </a:r>
            <a:r>
              <a:rPr lang="ru-RU" sz="3200" b="1" dirty="0" smtClean="0">
                <a:solidFill>
                  <a:srgbClr val="800000"/>
                </a:solidFill>
              </a:rPr>
              <a:t>болезни №</a:t>
            </a:r>
            <a:r>
              <a:rPr lang="ru-RU" sz="3200" b="1" dirty="0">
                <a:solidFill>
                  <a:srgbClr val="800000"/>
                </a:solidFill>
              </a:rPr>
              <a:t>2</a:t>
            </a:r>
            <a:endParaRPr lang="en-US" altLang="en-US" sz="3200" dirty="0" smtClean="0">
              <a:solidFill>
                <a:srgbClr val="800000"/>
              </a:solidFill>
            </a:endParaRPr>
          </a:p>
        </p:txBody>
      </p:sp>
      <p:pic>
        <p:nvPicPr>
          <p:cNvPr id="3" name="Объект 3" descr="Библиотека изображений &quot;РИА Новости&quot; :: Фото :: Историческое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72" y="1700808"/>
            <a:ext cx="4680000" cy="356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327576" y="1700808"/>
            <a:ext cx="337033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rgbClr val="800000"/>
                </a:solidFill>
              </a:rPr>
              <a:t>Р.М</a:t>
            </a:r>
            <a:r>
              <a:rPr lang="ru-RU" sz="2000" b="1" i="1" dirty="0" smtClean="0">
                <a:solidFill>
                  <a:srgbClr val="800000"/>
                </a:solidFill>
              </a:rPr>
              <a:t>. Горбачёва</a:t>
            </a:r>
            <a:r>
              <a:rPr lang="ru-RU" sz="2000" dirty="0">
                <a:solidFill>
                  <a:srgbClr val="800000"/>
                </a:solidFill>
              </a:rPr>
              <a:t>, </a:t>
            </a:r>
            <a:r>
              <a:rPr lang="ru-RU" sz="2000" dirty="0" smtClean="0">
                <a:solidFill>
                  <a:srgbClr val="800000"/>
                </a:solidFill>
              </a:rPr>
              <a:t>так много </a:t>
            </a:r>
            <a:r>
              <a:rPr lang="ru-RU" sz="2000" dirty="0">
                <a:solidFill>
                  <a:srgbClr val="800000"/>
                </a:solidFill>
              </a:rPr>
              <a:t>сделавшая для развития детской гематологии в России, заболела острым недифференцированным </a:t>
            </a:r>
            <a:r>
              <a:rPr lang="ru-RU" sz="2000" dirty="0" smtClean="0">
                <a:solidFill>
                  <a:srgbClr val="800000"/>
                </a:solidFill>
              </a:rPr>
              <a:t>лейкозом. Септический </a:t>
            </a:r>
            <a:r>
              <a:rPr lang="ru-RU" sz="2000" dirty="0">
                <a:solidFill>
                  <a:srgbClr val="800000"/>
                </a:solidFill>
              </a:rPr>
              <a:t>шок, от которого скончалась </a:t>
            </a:r>
            <a:r>
              <a:rPr lang="ru-RU" sz="2000" dirty="0" smtClean="0">
                <a:solidFill>
                  <a:srgbClr val="800000"/>
                </a:solidFill>
              </a:rPr>
              <a:t>больная - одна </a:t>
            </a:r>
            <a:r>
              <a:rPr lang="ru-RU" sz="2000" dirty="0">
                <a:solidFill>
                  <a:srgbClr val="800000"/>
                </a:solidFill>
              </a:rPr>
              <a:t>из самых </a:t>
            </a:r>
            <a:r>
              <a:rPr lang="ru-RU" sz="2000" dirty="0" smtClean="0">
                <a:solidFill>
                  <a:srgbClr val="800000"/>
                </a:solidFill>
              </a:rPr>
              <a:t>частых причин </a:t>
            </a:r>
            <a:r>
              <a:rPr lang="ru-RU" sz="2000" dirty="0">
                <a:solidFill>
                  <a:srgbClr val="800000"/>
                </a:solidFill>
              </a:rPr>
              <a:t>летального исхода.</a:t>
            </a:r>
            <a:endParaRPr lang="en-US" sz="20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0023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4" y="620688"/>
            <a:ext cx="8229600" cy="567531"/>
          </a:xfrm>
        </p:spPr>
        <p:txBody>
          <a:bodyPr/>
          <a:lstStyle/>
          <a:p>
            <a:pPr eaLnBrk="1" hangingPunct="1"/>
            <a:r>
              <a:rPr lang="ru-RU" sz="3200" b="1" dirty="0">
                <a:solidFill>
                  <a:srgbClr val="800000"/>
                </a:solidFill>
              </a:rPr>
              <a:t>Стадии острого лейкоза:</a:t>
            </a:r>
            <a:endParaRPr lang="en-US" altLang="en-US" sz="3200" dirty="0" smtClean="0">
              <a:solidFill>
                <a:srgbClr val="8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6670" y="1556792"/>
            <a:ext cx="799288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800000"/>
                </a:solidFill>
              </a:rPr>
              <a:t>начальная,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800" dirty="0">
              <a:solidFill>
                <a:srgbClr val="8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800000"/>
                </a:solidFill>
              </a:rPr>
              <a:t>развернутая,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800" dirty="0">
              <a:solidFill>
                <a:srgbClr val="8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800000"/>
                </a:solidFill>
              </a:rPr>
              <a:t>терминальная.</a:t>
            </a:r>
            <a:endParaRPr lang="ru-RU" sz="20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9941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4" y="620688"/>
            <a:ext cx="8229600" cy="567531"/>
          </a:xfrm>
        </p:spPr>
        <p:txBody>
          <a:bodyPr/>
          <a:lstStyle/>
          <a:p>
            <a:pPr eaLnBrk="1" hangingPunct="1"/>
            <a:r>
              <a:rPr lang="ru-RU" sz="3200" b="1" dirty="0">
                <a:solidFill>
                  <a:srgbClr val="800000"/>
                </a:solidFill>
              </a:rPr>
              <a:t>Возможные результаты терапии:</a:t>
            </a:r>
            <a:endParaRPr lang="en-US" altLang="en-US" sz="3200" dirty="0" smtClean="0">
              <a:solidFill>
                <a:srgbClr val="8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8314" y="1556792"/>
            <a:ext cx="806412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rgbClr val="800000"/>
                </a:solidFill>
              </a:rPr>
              <a:t>Полная </a:t>
            </a:r>
            <a:r>
              <a:rPr lang="ru-RU" b="1" i="1" dirty="0" smtClean="0">
                <a:solidFill>
                  <a:srgbClr val="800000"/>
                </a:solidFill>
              </a:rPr>
              <a:t>ремиссия</a:t>
            </a:r>
            <a:r>
              <a:rPr lang="ru-RU" dirty="0" smtClean="0">
                <a:solidFill>
                  <a:srgbClr val="800000"/>
                </a:solidFill>
              </a:rPr>
              <a:t>: бластные </a:t>
            </a:r>
            <a:r>
              <a:rPr lang="ru-RU" dirty="0">
                <a:solidFill>
                  <a:srgbClr val="800000"/>
                </a:solidFill>
              </a:rPr>
              <a:t>клетки в костном мозге </a:t>
            </a:r>
            <a:r>
              <a:rPr lang="ru-RU" i="1" dirty="0">
                <a:solidFill>
                  <a:srgbClr val="800000"/>
                </a:solidFill>
              </a:rPr>
              <a:t>не</a:t>
            </a:r>
            <a:r>
              <a:rPr lang="en-US" i="1" dirty="0">
                <a:solidFill>
                  <a:srgbClr val="800000"/>
                </a:solidFill>
              </a:rPr>
              <a:t> </a:t>
            </a:r>
            <a:r>
              <a:rPr lang="en-US" i="1" dirty="0" smtClean="0">
                <a:solidFill>
                  <a:srgbClr val="800000"/>
                </a:solidFill>
              </a:rPr>
              <a:t>&gt;</a:t>
            </a:r>
            <a:r>
              <a:rPr lang="ru-RU" i="1" dirty="0" smtClean="0">
                <a:solidFill>
                  <a:srgbClr val="800000"/>
                </a:solidFill>
              </a:rPr>
              <a:t>5%</a:t>
            </a:r>
            <a:r>
              <a:rPr lang="ru-RU" dirty="0" smtClean="0">
                <a:solidFill>
                  <a:srgbClr val="80000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800" dirty="0">
              <a:solidFill>
                <a:srgbClr val="8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rgbClr val="800000"/>
                </a:solidFill>
              </a:rPr>
              <a:t>Неполная ремиссия</a:t>
            </a:r>
            <a:r>
              <a:rPr lang="ru-RU" dirty="0">
                <a:solidFill>
                  <a:srgbClr val="800000"/>
                </a:solidFill>
              </a:rPr>
              <a:t>: бластные клетки в костном мозге </a:t>
            </a:r>
            <a:r>
              <a:rPr lang="en-US" i="1" dirty="0" smtClean="0">
                <a:solidFill>
                  <a:srgbClr val="800000"/>
                </a:solidFill>
              </a:rPr>
              <a:t>&gt;</a:t>
            </a:r>
            <a:r>
              <a:rPr lang="ru-RU" i="1" dirty="0" smtClean="0">
                <a:solidFill>
                  <a:srgbClr val="800000"/>
                </a:solidFill>
              </a:rPr>
              <a:t>5%</a:t>
            </a:r>
            <a:r>
              <a:rPr lang="ru-RU" dirty="0" smtClean="0">
                <a:solidFill>
                  <a:srgbClr val="80000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800" dirty="0">
              <a:solidFill>
                <a:srgbClr val="8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rgbClr val="800000"/>
                </a:solidFill>
              </a:rPr>
              <a:t>Минимальная остаточная болезнь</a:t>
            </a:r>
            <a:r>
              <a:rPr lang="ru-RU" dirty="0" smtClean="0">
                <a:solidFill>
                  <a:srgbClr val="80000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800" dirty="0">
              <a:solidFill>
                <a:srgbClr val="8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rgbClr val="800000"/>
                </a:solidFill>
              </a:rPr>
              <a:t>Молекулярная ремиссия</a:t>
            </a:r>
            <a:r>
              <a:rPr lang="ru-RU" dirty="0" smtClean="0">
                <a:solidFill>
                  <a:srgbClr val="80000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800" dirty="0">
              <a:solidFill>
                <a:srgbClr val="8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rgbClr val="800000"/>
                </a:solidFill>
              </a:rPr>
              <a:t>Выздоровление</a:t>
            </a:r>
            <a:r>
              <a:rPr lang="ru-RU" dirty="0">
                <a:solidFill>
                  <a:srgbClr val="800000"/>
                </a:solidFill>
              </a:rPr>
              <a:t> – полная ремиссия в течение 5 лет.</a:t>
            </a:r>
          </a:p>
        </p:txBody>
      </p:sp>
    </p:spTree>
    <p:extLst>
      <p:ext uri="{BB962C8B-B14F-4D97-AF65-F5344CB8AC3E}">
        <p14:creationId xmlns:p14="http://schemas.microsoft.com/office/powerpoint/2010/main" val="6274660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4" y="620688"/>
            <a:ext cx="8229600" cy="936104"/>
          </a:xfrm>
        </p:spPr>
        <p:txBody>
          <a:bodyPr/>
          <a:lstStyle/>
          <a:p>
            <a:pPr eaLnBrk="1" hangingPunct="1"/>
            <a:r>
              <a:rPr lang="ru-RU" sz="3200" b="1" dirty="0">
                <a:solidFill>
                  <a:srgbClr val="800000"/>
                </a:solidFill>
              </a:rPr>
              <a:t>Показатели общего анализа крови при остром лейкозе:</a:t>
            </a:r>
            <a:endParaRPr lang="en-US" altLang="en-US" sz="3200" dirty="0" smtClean="0">
              <a:solidFill>
                <a:srgbClr val="8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8314" y="1700808"/>
            <a:ext cx="806412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800000"/>
                </a:solidFill>
              </a:rPr>
              <a:t>• анемия</a:t>
            </a:r>
            <a:r>
              <a:rPr lang="ru-RU" dirty="0" smtClean="0">
                <a:solidFill>
                  <a:srgbClr val="800000"/>
                </a:solidFill>
              </a:rPr>
              <a:t>;</a:t>
            </a:r>
          </a:p>
          <a:p>
            <a:pPr marL="0" indent="0">
              <a:buNone/>
            </a:pPr>
            <a:endParaRPr lang="ru-RU" sz="800" dirty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800000"/>
                </a:solidFill>
              </a:rPr>
              <a:t>• ретикулоцитопения</a:t>
            </a:r>
            <a:r>
              <a:rPr lang="ru-RU" dirty="0" smtClean="0">
                <a:solidFill>
                  <a:srgbClr val="800000"/>
                </a:solidFill>
              </a:rPr>
              <a:t>;</a:t>
            </a:r>
          </a:p>
          <a:p>
            <a:pPr marL="0" indent="0">
              <a:buNone/>
            </a:pPr>
            <a:endParaRPr lang="ru-RU" sz="800" dirty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800000"/>
                </a:solidFill>
              </a:rPr>
              <a:t>• тромбоцитопения</a:t>
            </a:r>
            <a:r>
              <a:rPr lang="ru-RU" dirty="0" smtClean="0">
                <a:solidFill>
                  <a:srgbClr val="800000"/>
                </a:solidFill>
              </a:rPr>
              <a:t>;</a:t>
            </a:r>
          </a:p>
          <a:p>
            <a:pPr marL="0" indent="0">
              <a:buNone/>
            </a:pPr>
            <a:endParaRPr lang="ru-RU" sz="800" dirty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800000"/>
                </a:solidFill>
              </a:rPr>
              <a:t>• лейкоцитоз или лейкопения</a:t>
            </a:r>
            <a:r>
              <a:rPr lang="ru-RU" dirty="0" smtClean="0">
                <a:solidFill>
                  <a:srgbClr val="800000"/>
                </a:solidFill>
              </a:rPr>
              <a:t>;</a:t>
            </a:r>
          </a:p>
          <a:p>
            <a:pPr marL="0" indent="0">
              <a:buNone/>
            </a:pPr>
            <a:endParaRPr lang="ru-RU" sz="800" dirty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800000"/>
                </a:solidFill>
              </a:rPr>
              <a:t>• исчезновение базофилов и эозинофилов</a:t>
            </a:r>
            <a:r>
              <a:rPr lang="ru-RU" dirty="0" smtClean="0">
                <a:solidFill>
                  <a:srgbClr val="800000"/>
                </a:solidFill>
              </a:rPr>
              <a:t>;</a:t>
            </a:r>
          </a:p>
          <a:p>
            <a:pPr marL="0" indent="0">
              <a:buNone/>
            </a:pPr>
            <a:endParaRPr lang="ru-RU" sz="800" dirty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800000"/>
                </a:solidFill>
              </a:rPr>
              <a:t>• нейтропения</a:t>
            </a:r>
            <a:r>
              <a:rPr lang="ru-RU" dirty="0" smtClean="0">
                <a:solidFill>
                  <a:srgbClr val="800000"/>
                </a:solidFill>
              </a:rPr>
              <a:t>;</a:t>
            </a:r>
          </a:p>
          <a:p>
            <a:pPr marL="0" indent="0">
              <a:buNone/>
            </a:pPr>
            <a:endParaRPr lang="ru-RU" sz="800" dirty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800000"/>
                </a:solidFill>
              </a:rPr>
              <a:t>• бластемия</a:t>
            </a:r>
            <a:r>
              <a:rPr lang="ru-RU" dirty="0" smtClean="0">
                <a:solidFill>
                  <a:srgbClr val="800000"/>
                </a:solidFill>
              </a:rPr>
              <a:t>;</a:t>
            </a:r>
          </a:p>
          <a:p>
            <a:pPr marL="0" indent="0">
              <a:buNone/>
            </a:pPr>
            <a:endParaRPr lang="ru-RU" sz="800" dirty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800000"/>
                </a:solidFill>
              </a:rPr>
              <a:t>• феномен </a:t>
            </a:r>
            <a:r>
              <a:rPr lang="ru-RU" dirty="0" smtClean="0">
                <a:solidFill>
                  <a:srgbClr val="800000"/>
                </a:solidFill>
              </a:rPr>
              <a:t>«</a:t>
            </a:r>
            <a:r>
              <a:rPr lang="ru-RU" dirty="0">
                <a:solidFill>
                  <a:srgbClr val="800000"/>
                </a:solidFill>
              </a:rPr>
              <a:t>провала</a:t>
            </a:r>
            <a:r>
              <a:rPr lang="ru-RU" dirty="0" smtClean="0">
                <a:solidFill>
                  <a:srgbClr val="800000"/>
                </a:solidFill>
              </a:rPr>
              <a:t>» </a:t>
            </a:r>
            <a:r>
              <a:rPr lang="ru-RU" dirty="0">
                <a:solidFill>
                  <a:srgbClr val="800000"/>
                </a:solidFill>
              </a:rPr>
              <a:t>- </a:t>
            </a:r>
            <a:r>
              <a:rPr lang="ru-RU" dirty="0" smtClean="0">
                <a:solidFill>
                  <a:srgbClr val="800000"/>
                </a:solidFill>
              </a:rPr>
              <a:t>«</a:t>
            </a:r>
            <a:r>
              <a:rPr lang="en-US" i="1" dirty="0" smtClean="0">
                <a:solidFill>
                  <a:srgbClr val="800000"/>
                </a:solidFill>
              </a:rPr>
              <a:t>hiatus </a:t>
            </a:r>
            <a:r>
              <a:rPr lang="en-US" i="1" dirty="0">
                <a:solidFill>
                  <a:srgbClr val="800000"/>
                </a:solidFill>
              </a:rPr>
              <a:t>leucemicus</a:t>
            </a:r>
            <a:r>
              <a:rPr lang="ru-RU" dirty="0" smtClean="0">
                <a:solidFill>
                  <a:srgbClr val="800000"/>
                </a:solidFill>
              </a:rPr>
              <a:t>»;</a:t>
            </a:r>
          </a:p>
          <a:p>
            <a:pPr marL="0" indent="0">
              <a:buNone/>
            </a:pPr>
            <a:endParaRPr lang="ru-RU" sz="800" dirty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800000"/>
                </a:solidFill>
              </a:rPr>
              <a:t>• увеличение </a:t>
            </a:r>
            <a:r>
              <a:rPr lang="ru-RU" dirty="0" smtClean="0">
                <a:solidFill>
                  <a:srgbClr val="800000"/>
                </a:solidFill>
              </a:rPr>
              <a:t>СОЭ.</a:t>
            </a:r>
            <a:endParaRPr lang="ru-RU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2619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4" y="620688"/>
            <a:ext cx="8229600" cy="567531"/>
          </a:xfrm>
        </p:spPr>
        <p:txBody>
          <a:bodyPr/>
          <a:lstStyle/>
          <a:p>
            <a:pPr eaLnBrk="1" hangingPunct="1"/>
            <a:r>
              <a:rPr lang="ru-RU" sz="3200" b="1" dirty="0">
                <a:solidFill>
                  <a:srgbClr val="800000"/>
                </a:solidFill>
              </a:rPr>
              <a:t>Морфология бластных клеток:</a:t>
            </a:r>
            <a:endParaRPr lang="en-US" altLang="en-US" sz="3200" dirty="0" smtClean="0">
              <a:solidFill>
                <a:srgbClr val="8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5047" y="1916832"/>
            <a:ext cx="81361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rgbClr val="800000"/>
                </a:solidFill>
              </a:rPr>
              <a:t>а) </a:t>
            </a:r>
            <a:r>
              <a:rPr lang="ru-RU" dirty="0">
                <a:solidFill>
                  <a:srgbClr val="800000"/>
                </a:solidFill>
              </a:rPr>
              <a:t>большое ядро круглой или овальной формы, занимающее большую часть клетки</a:t>
            </a:r>
            <a:r>
              <a:rPr lang="ru-RU" dirty="0" smtClean="0">
                <a:solidFill>
                  <a:srgbClr val="800000"/>
                </a:solidFill>
              </a:rPr>
              <a:t>;</a:t>
            </a:r>
          </a:p>
          <a:p>
            <a:endParaRPr lang="ru-RU" sz="800" dirty="0">
              <a:solidFill>
                <a:srgbClr val="800000"/>
              </a:solidFill>
            </a:endParaRPr>
          </a:p>
          <a:p>
            <a:r>
              <a:rPr lang="ru-RU" i="1" dirty="0">
                <a:solidFill>
                  <a:srgbClr val="800000"/>
                </a:solidFill>
              </a:rPr>
              <a:t>б) </a:t>
            </a:r>
            <a:r>
              <a:rPr lang="ru-RU" dirty="0">
                <a:solidFill>
                  <a:srgbClr val="800000"/>
                </a:solidFill>
              </a:rPr>
              <a:t>нежная тонкопетлистая структура ядра с равномерной окраской и калибром нитей хроматина</a:t>
            </a:r>
            <a:r>
              <a:rPr lang="ru-RU" dirty="0" smtClean="0">
                <a:solidFill>
                  <a:srgbClr val="800000"/>
                </a:solidFill>
              </a:rPr>
              <a:t>;</a:t>
            </a:r>
          </a:p>
          <a:p>
            <a:endParaRPr lang="ru-RU" sz="800" dirty="0">
              <a:solidFill>
                <a:srgbClr val="800000"/>
              </a:solidFill>
            </a:endParaRPr>
          </a:p>
          <a:p>
            <a:r>
              <a:rPr lang="ru-RU" i="1" dirty="0">
                <a:solidFill>
                  <a:srgbClr val="800000"/>
                </a:solidFill>
              </a:rPr>
              <a:t>в) </a:t>
            </a:r>
            <a:r>
              <a:rPr lang="ru-RU" dirty="0">
                <a:solidFill>
                  <a:srgbClr val="800000"/>
                </a:solidFill>
              </a:rPr>
              <a:t>наличие в ядре нуклеол (ядрышек) –</a:t>
            </a:r>
            <a:r>
              <a:rPr lang="ru-RU" dirty="0" smtClean="0">
                <a:solidFill>
                  <a:srgbClr val="800000"/>
                </a:solidFill>
              </a:rPr>
              <a:t> </a:t>
            </a:r>
            <a:r>
              <a:rPr lang="ru-RU" dirty="0">
                <a:solidFill>
                  <a:srgbClr val="800000"/>
                </a:solidFill>
              </a:rPr>
              <a:t>пузырьков, заполненных базофильным веществом РНК</a:t>
            </a:r>
            <a:r>
              <a:rPr lang="ru-RU" dirty="0" smtClean="0">
                <a:solidFill>
                  <a:srgbClr val="800000"/>
                </a:solidFill>
              </a:rPr>
              <a:t>;</a:t>
            </a:r>
          </a:p>
          <a:p>
            <a:endParaRPr lang="ru-RU" sz="800" dirty="0">
              <a:solidFill>
                <a:srgbClr val="800000"/>
              </a:solidFill>
            </a:endParaRPr>
          </a:p>
          <a:p>
            <a:r>
              <a:rPr lang="ru-RU" i="1" dirty="0">
                <a:solidFill>
                  <a:srgbClr val="800000"/>
                </a:solidFill>
              </a:rPr>
              <a:t>г) </a:t>
            </a:r>
            <a:r>
              <a:rPr lang="ru-RU" dirty="0">
                <a:solidFill>
                  <a:srgbClr val="800000"/>
                </a:solidFill>
              </a:rPr>
              <a:t>базофилия цитоплазмы, обусловленная большим количеством РНК в молодых </a:t>
            </a:r>
            <a:r>
              <a:rPr lang="ru-RU" dirty="0" smtClean="0">
                <a:solidFill>
                  <a:srgbClr val="800000"/>
                </a:solidFill>
              </a:rPr>
              <a:t>клетках.</a:t>
            </a:r>
            <a:endParaRPr lang="ru-RU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813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4" y="620688"/>
            <a:ext cx="8229600" cy="567531"/>
          </a:xfrm>
        </p:spPr>
        <p:txBody>
          <a:bodyPr/>
          <a:lstStyle/>
          <a:p>
            <a:pPr eaLnBrk="1" hangingPunct="1"/>
            <a:r>
              <a:rPr lang="ru-RU" sz="3200" b="1" dirty="0">
                <a:solidFill>
                  <a:srgbClr val="800000"/>
                </a:solidFill>
              </a:rPr>
              <a:t>Бластные клетки при остром лейкозе.</a:t>
            </a:r>
            <a:endParaRPr lang="en-US" altLang="en-US" sz="3200" dirty="0" smtClean="0">
              <a:solidFill>
                <a:srgbClr val="80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04864"/>
            <a:ext cx="5035550" cy="323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15089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4" y="620688"/>
            <a:ext cx="8229600" cy="936104"/>
          </a:xfrm>
        </p:spPr>
        <p:txBody>
          <a:bodyPr/>
          <a:lstStyle/>
          <a:p>
            <a:pPr eaLnBrk="1" hangingPunct="1"/>
            <a:r>
              <a:rPr lang="ru-RU" sz="3200" b="1" dirty="0">
                <a:solidFill>
                  <a:srgbClr val="800000"/>
                </a:solidFill>
              </a:rPr>
              <a:t>Алгоритм диагностики острого лейкоза.</a:t>
            </a:r>
            <a:endParaRPr lang="en-US" altLang="en-US" sz="3200" dirty="0" smtClean="0">
              <a:solidFill>
                <a:srgbClr val="8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0666" y="1772816"/>
            <a:ext cx="806489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800000"/>
                </a:solidFill>
              </a:rPr>
              <a:t>Исследование </a:t>
            </a:r>
            <a:r>
              <a:rPr lang="ru-RU" dirty="0">
                <a:solidFill>
                  <a:srgbClr val="800000"/>
                </a:solidFill>
              </a:rPr>
              <a:t>пунктата костного мозга</a:t>
            </a:r>
            <a:r>
              <a:rPr lang="ru-RU" dirty="0" smtClean="0">
                <a:solidFill>
                  <a:srgbClr val="800000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ru-RU" sz="800" dirty="0">
              <a:solidFill>
                <a:srgbClr val="8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800000"/>
                </a:solidFill>
              </a:rPr>
              <a:t>Исследование </a:t>
            </a:r>
            <a:r>
              <a:rPr lang="ru-RU" dirty="0">
                <a:solidFill>
                  <a:srgbClr val="800000"/>
                </a:solidFill>
              </a:rPr>
              <a:t>периферической крови</a:t>
            </a:r>
            <a:r>
              <a:rPr lang="ru-RU" dirty="0" smtClean="0">
                <a:solidFill>
                  <a:srgbClr val="800000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ru-RU" sz="800" dirty="0">
              <a:solidFill>
                <a:srgbClr val="8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800000"/>
                </a:solidFill>
              </a:rPr>
              <a:t>Исследование </a:t>
            </a:r>
            <a:r>
              <a:rPr lang="ru-RU" dirty="0">
                <a:solidFill>
                  <a:srgbClr val="800000"/>
                </a:solidFill>
              </a:rPr>
              <a:t>ликвора</a:t>
            </a:r>
            <a:r>
              <a:rPr lang="ru-RU" dirty="0" smtClean="0">
                <a:solidFill>
                  <a:srgbClr val="800000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ru-RU" sz="800" dirty="0">
              <a:solidFill>
                <a:srgbClr val="8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800000"/>
                </a:solidFill>
              </a:rPr>
              <a:t>Цитохимические </a:t>
            </a:r>
            <a:r>
              <a:rPr lang="ru-RU" dirty="0">
                <a:solidFill>
                  <a:srgbClr val="800000"/>
                </a:solidFill>
              </a:rPr>
              <a:t>исследования</a:t>
            </a:r>
            <a:r>
              <a:rPr lang="ru-RU" dirty="0" smtClean="0">
                <a:solidFill>
                  <a:srgbClr val="800000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ru-RU" sz="800" dirty="0">
              <a:solidFill>
                <a:srgbClr val="8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800000"/>
                </a:solidFill>
              </a:rPr>
              <a:t>Иммунофенотипирование </a:t>
            </a:r>
            <a:r>
              <a:rPr lang="ru-RU" dirty="0">
                <a:solidFill>
                  <a:srgbClr val="800000"/>
                </a:solidFill>
              </a:rPr>
              <a:t>бластных клеток</a:t>
            </a:r>
            <a:r>
              <a:rPr lang="ru-RU" dirty="0" smtClean="0">
                <a:solidFill>
                  <a:srgbClr val="800000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ru-RU" sz="800" dirty="0">
              <a:solidFill>
                <a:srgbClr val="8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800000"/>
                </a:solidFill>
              </a:rPr>
              <a:t>Цитогенетические </a:t>
            </a:r>
            <a:r>
              <a:rPr lang="ru-RU" dirty="0">
                <a:solidFill>
                  <a:srgbClr val="800000"/>
                </a:solidFill>
              </a:rPr>
              <a:t>исследования.</a:t>
            </a:r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2881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4" y="620688"/>
            <a:ext cx="8229600" cy="567531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800000"/>
                </a:solidFill>
              </a:rPr>
              <a:t>Содержание  лекции:</a:t>
            </a:r>
            <a:endParaRPr lang="en-US" altLang="en-US" sz="3200" dirty="0" smtClean="0">
              <a:solidFill>
                <a:srgbClr val="8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1340768"/>
            <a:ext cx="763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>
              <a:buNone/>
            </a:pPr>
            <a:r>
              <a:rPr lang="en-US" sz="2000" b="1" i="1" dirty="0" smtClean="0">
                <a:solidFill>
                  <a:srgbClr val="800000"/>
                </a:solidFill>
              </a:rPr>
              <a:t>I</a:t>
            </a:r>
            <a:r>
              <a:rPr lang="ru-RU" sz="2000" b="1" i="1" dirty="0">
                <a:solidFill>
                  <a:srgbClr val="800000"/>
                </a:solidFill>
              </a:rPr>
              <a:t>.</a:t>
            </a:r>
            <a:r>
              <a:rPr lang="en-US" sz="2000" b="1" i="1" dirty="0" smtClean="0">
                <a:solidFill>
                  <a:srgbClr val="800000"/>
                </a:solidFill>
              </a:rPr>
              <a:t> </a:t>
            </a:r>
            <a:r>
              <a:rPr lang="ru-RU" sz="2000" b="1" i="1" dirty="0" smtClean="0">
                <a:solidFill>
                  <a:srgbClr val="800000"/>
                </a:solidFill>
              </a:rPr>
              <a:t>Введение</a:t>
            </a:r>
            <a:r>
              <a:rPr lang="ru-RU" sz="2000" b="1" dirty="0" smtClean="0">
                <a:solidFill>
                  <a:srgbClr val="800000"/>
                </a:solidFill>
              </a:rPr>
              <a:t> (начальная мотивация учебной деятельности, название темы, её значение связь с современностью, перспективы развития).</a:t>
            </a:r>
            <a:endParaRPr lang="en-US" sz="2000" b="1" dirty="0" smtClean="0">
              <a:solidFill>
                <a:srgbClr val="8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7686" y="2416647"/>
            <a:ext cx="57220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b="1" i="1" dirty="0" smtClean="0">
                <a:solidFill>
                  <a:srgbClr val="800000"/>
                </a:solidFill>
              </a:rPr>
              <a:t>II</a:t>
            </a:r>
            <a:r>
              <a:rPr lang="ru-RU" sz="2000" b="1" i="1" dirty="0" smtClean="0">
                <a:solidFill>
                  <a:srgbClr val="800000"/>
                </a:solidFill>
              </a:rPr>
              <a:t>.</a:t>
            </a:r>
            <a:r>
              <a:rPr lang="en-US" sz="2000" b="1" i="1" dirty="0" smtClean="0">
                <a:solidFill>
                  <a:srgbClr val="800000"/>
                </a:solidFill>
              </a:rPr>
              <a:t> </a:t>
            </a:r>
            <a:r>
              <a:rPr lang="ru-RU" sz="2000" b="1" i="1" dirty="0" smtClean="0">
                <a:solidFill>
                  <a:srgbClr val="800000"/>
                </a:solidFill>
              </a:rPr>
              <a:t>Основная часть</a:t>
            </a:r>
            <a:r>
              <a:rPr lang="ru-RU" sz="2000" b="1" dirty="0" smtClean="0">
                <a:solidFill>
                  <a:srgbClr val="800000"/>
                </a:solidFill>
              </a:rPr>
              <a:t> (изложение материала).</a:t>
            </a:r>
            <a:endParaRPr lang="ru-RU" sz="2000" dirty="0" smtClean="0">
              <a:solidFill>
                <a:srgbClr val="8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5593" y="2816757"/>
            <a:ext cx="7188717" cy="246221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1400" b="1" dirty="0" smtClean="0">
                <a:solidFill>
                  <a:srgbClr val="800000"/>
                </a:solidFill>
              </a:rPr>
              <a:t>Историческая справка.</a:t>
            </a:r>
            <a:endParaRPr lang="ru-RU" sz="1400" dirty="0" smtClean="0">
              <a:solidFill>
                <a:srgbClr val="800000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400" b="1" dirty="0" smtClean="0">
                <a:solidFill>
                  <a:srgbClr val="800000"/>
                </a:solidFill>
              </a:rPr>
              <a:t>Определение острых лейкозов.</a:t>
            </a:r>
            <a:endParaRPr lang="ru-RU" sz="1400" dirty="0" smtClean="0">
              <a:solidFill>
                <a:srgbClr val="800000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400" b="1" dirty="0" smtClean="0">
                <a:solidFill>
                  <a:srgbClr val="800000"/>
                </a:solidFill>
              </a:rPr>
              <a:t>Современная теория кроветворения.</a:t>
            </a:r>
            <a:endParaRPr lang="ru-RU" sz="1400" dirty="0" smtClean="0">
              <a:solidFill>
                <a:srgbClr val="800000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400" b="1" dirty="0" smtClean="0">
                <a:solidFill>
                  <a:srgbClr val="800000"/>
                </a:solidFill>
              </a:rPr>
              <a:t>Этиология острых лейкозов.</a:t>
            </a:r>
            <a:endParaRPr lang="ru-RU" sz="1400" dirty="0" smtClean="0">
              <a:solidFill>
                <a:srgbClr val="800000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400" b="1" dirty="0" smtClean="0">
                <a:solidFill>
                  <a:srgbClr val="800000"/>
                </a:solidFill>
              </a:rPr>
              <a:t>Клиническая картина острых лейкозов.</a:t>
            </a:r>
            <a:endParaRPr lang="ru-RU" sz="1400" dirty="0" smtClean="0">
              <a:solidFill>
                <a:srgbClr val="800000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400" b="1" dirty="0" smtClean="0">
                <a:solidFill>
                  <a:srgbClr val="800000"/>
                </a:solidFill>
              </a:rPr>
              <a:t>Показатели крови при острых лейкозах.</a:t>
            </a:r>
            <a:endParaRPr lang="ru-RU" sz="1400" dirty="0" smtClean="0">
              <a:solidFill>
                <a:srgbClr val="800000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400" b="1" dirty="0" smtClean="0">
                <a:solidFill>
                  <a:srgbClr val="800000"/>
                </a:solidFill>
              </a:rPr>
              <a:t>Строение </a:t>
            </a:r>
            <a:r>
              <a:rPr lang="ru-RU" sz="1400" b="1" dirty="0" err="1" smtClean="0">
                <a:solidFill>
                  <a:srgbClr val="800000"/>
                </a:solidFill>
              </a:rPr>
              <a:t>бластной</a:t>
            </a:r>
            <a:r>
              <a:rPr lang="ru-RU" sz="1400" b="1" dirty="0" smtClean="0">
                <a:solidFill>
                  <a:srgbClr val="800000"/>
                </a:solidFill>
              </a:rPr>
              <a:t> клетки.</a:t>
            </a:r>
            <a:endParaRPr lang="ru-RU" sz="1400" dirty="0" smtClean="0">
              <a:solidFill>
                <a:srgbClr val="800000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400" b="1" dirty="0" smtClean="0">
                <a:solidFill>
                  <a:srgbClr val="800000"/>
                </a:solidFill>
              </a:rPr>
              <a:t>Алгоритм диагностики острых лейкозов.</a:t>
            </a:r>
            <a:endParaRPr lang="ru-RU" sz="1400" dirty="0" smtClean="0">
              <a:solidFill>
                <a:srgbClr val="800000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400" b="1" dirty="0" smtClean="0">
                <a:solidFill>
                  <a:srgbClr val="800000"/>
                </a:solidFill>
              </a:rPr>
              <a:t>Классификация острых лейкозов.</a:t>
            </a:r>
            <a:endParaRPr lang="ru-RU" sz="1400" dirty="0" smtClean="0">
              <a:solidFill>
                <a:srgbClr val="8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b="1" dirty="0" smtClean="0">
                <a:solidFill>
                  <a:srgbClr val="800000"/>
                </a:solidFill>
              </a:rPr>
              <a:t>Хронические лейкозы.</a:t>
            </a:r>
            <a:endParaRPr lang="ru-RU" sz="1400" dirty="0" smtClean="0">
              <a:solidFill>
                <a:srgbClr val="8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b="1" dirty="0" smtClean="0">
                <a:solidFill>
                  <a:srgbClr val="800000"/>
                </a:solidFill>
              </a:rPr>
              <a:t>Стадии хронических лейкозов.</a:t>
            </a:r>
            <a:endParaRPr lang="en-US" sz="1400" b="1" dirty="0" smtClean="0">
              <a:solidFill>
                <a:srgbClr val="8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4607" y="5278970"/>
            <a:ext cx="83733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800000"/>
                </a:solidFill>
              </a:rPr>
              <a:t>III. Заключение ( повторение основных положений лекции, обобщение изложенного, установление связей изложенного с последующим материалом, практические указания студентам ).</a:t>
            </a:r>
          </a:p>
        </p:txBody>
      </p:sp>
    </p:spTree>
    <p:extLst>
      <p:ext uri="{BB962C8B-B14F-4D97-AF65-F5344CB8AC3E}">
        <p14:creationId xmlns:p14="http://schemas.microsoft.com/office/powerpoint/2010/main" val="21185592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2060848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sz="3600" b="1" i="1" dirty="0">
                <a:solidFill>
                  <a:srgbClr val="800000"/>
                </a:solidFill>
              </a:rPr>
              <a:t>Цитохимический анализ </a:t>
            </a:r>
            <a:r>
              <a:rPr lang="ru-RU" sz="3600" b="1" i="1" dirty="0" smtClean="0">
                <a:solidFill>
                  <a:srgbClr val="800000"/>
                </a:solidFill>
              </a:rPr>
              <a:t>стернального </a:t>
            </a:r>
            <a:r>
              <a:rPr lang="ru-RU" sz="3600" b="1" i="1" dirty="0">
                <a:solidFill>
                  <a:srgbClr val="800000"/>
                </a:solidFill>
              </a:rPr>
              <a:t>пунктата </a:t>
            </a:r>
            <a:r>
              <a:rPr lang="ru-RU" sz="3600" dirty="0">
                <a:solidFill>
                  <a:srgbClr val="800000"/>
                </a:solidFill>
              </a:rPr>
              <a:t>– </a:t>
            </a:r>
            <a:r>
              <a:rPr lang="ru-RU" sz="3600" dirty="0" smtClean="0">
                <a:solidFill>
                  <a:srgbClr val="800000"/>
                </a:solidFill>
              </a:rPr>
              <a:t>основа верификации </a:t>
            </a:r>
            <a:r>
              <a:rPr lang="ru-RU" sz="3600" dirty="0">
                <a:solidFill>
                  <a:srgbClr val="800000"/>
                </a:solidFill>
              </a:rPr>
              <a:t>вида острого </a:t>
            </a:r>
            <a:r>
              <a:rPr lang="ru-RU" sz="3600" dirty="0" smtClean="0">
                <a:solidFill>
                  <a:srgbClr val="800000"/>
                </a:solidFill>
              </a:rPr>
              <a:t>лейкоза.</a:t>
            </a:r>
            <a:endParaRPr lang="ru-RU" sz="36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2678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4" y="620688"/>
            <a:ext cx="8229600" cy="1008112"/>
          </a:xfrm>
        </p:spPr>
        <p:txBody>
          <a:bodyPr/>
          <a:lstStyle/>
          <a:p>
            <a:pPr eaLnBrk="1" hangingPunct="1"/>
            <a:r>
              <a:rPr lang="ru-RU" sz="3200" b="1" dirty="0">
                <a:solidFill>
                  <a:srgbClr val="800000"/>
                </a:solidFill>
              </a:rPr>
              <a:t>Основные цитохимические показатели при острых лейкозах.</a:t>
            </a:r>
            <a:endParaRPr lang="en-US" altLang="en-US" sz="3200" dirty="0" smtClean="0">
              <a:solidFill>
                <a:srgbClr val="800000"/>
              </a:solidFill>
            </a:endParaRP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3312508"/>
              </p:ext>
            </p:extLst>
          </p:nvPr>
        </p:nvGraphicFramePr>
        <p:xfrm>
          <a:off x="468314" y="1700808"/>
          <a:ext cx="8229599" cy="45553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3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65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65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65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65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65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65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65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06275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375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Формы острых </a:t>
                      </a: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лейкозов 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12" marR="7312" marT="7312" marB="731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375"/>
                        </a:spcAft>
                      </a:pP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Поли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сахариды 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12" marR="7312" marT="7312" marB="731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375"/>
                        </a:spcAft>
                      </a:pP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Глюкуро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нидаза 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12" marR="7312" marT="7312" marB="731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375"/>
                        </a:spcAft>
                      </a:pP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Фосфо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липиды 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12" marR="7312" marT="7312" marB="731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375"/>
                        </a:spcAft>
                      </a:pP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Пероксидаза 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12" marR="7312" marT="7312" marB="731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375"/>
                        </a:spcAft>
                      </a:pP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Хлораце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татэстераза 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12" marR="7312" marT="7312" marB="731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375"/>
                        </a:spcAft>
                      </a:pP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Неспецифическая 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эстераза 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12" marR="7312" marT="7312" marB="731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375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Кислые </a:t>
                      </a:r>
                      <a:b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сульфатированные мукополисахариды 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12" marR="7312" marT="7312" marB="731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72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375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Миелобластный 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12" marR="7312" marT="7312" marB="731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375"/>
                        </a:spcAft>
                      </a:pPr>
                      <a:r>
                        <a:rPr lang="ru-RU" sz="2400" dirty="0" smtClean="0">
                          <a:solidFill>
                            <a:srgbClr val="800000"/>
                          </a:solidFill>
                        </a:rPr>
                        <a:t>–</a:t>
                      </a:r>
                      <a:endParaRPr lang="ru-RU" sz="2400" b="0" dirty="0">
                        <a:solidFill>
                          <a:srgbClr val="8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12" marR="7312" marT="7312" marB="731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375"/>
                        </a:spcAft>
                      </a:pPr>
                      <a:r>
                        <a:rPr lang="ru-RU" sz="2400" dirty="0" smtClean="0">
                          <a:solidFill>
                            <a:srgbClr val="800000"/>
                          </a:solidFill>
                        </a:rPr>
                        <a:t>–</a:t>
                      </a:r>
                      <a:endParaRPr lang="ru-RU" sz="2400" b="0" dirty="0">
                        <a:solidFill>
                          <a:srgbClr val="8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12" marR="7312" marT="7312" marB="731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375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12" marR="7312" marT="7312" marB="731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375"/>
                        </a:spcAft>
                      </a:pPr>
                      <a:r>
                        <a:rPr lang="ru-RU" sz="24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</a:t>
                      </a:r>
                      <a:endParaRPr lang="ru-RU" sz="2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12" marR="7312" marT="7312" marB="731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375"/>
                        </a:spcAft>
                      </a:pPr>
                      <a:r>
                        <a:rPr lang="ru-RU" sz="24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</a:t>
                      </a:r>
                      <a:endParaRPr lang="ru-RU" sz="2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12" marR="7312" marT="7312" marB="731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375"/>
                        </a:spcAft>
                      </a:pPr>
                      <a:r>
                        <a:rPr lang="ru-RU" sz="2400" dirty="0" smtClean="0">
                          <a:solidFill>
                            <a:srgbClr val="800000"/>
                          </a:solidFill>
                        </a:rPr>
                        <a:t>–</a:t>
                      </a:r>
                      <a:endParaRPr lang="ru-RU" sz="2400" b="0" dirty="0">
                        <a:solidFill>
                          <a:srgbClr val="8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12" marR="7312" marT="7312" marB="731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375"/>
                        </a:spcAft>
                      </a:pPr>
                      <a:r>
                        <a:rPr kumimoji="0" lang="ru-RU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–</a:t>
                      </a:r>
                      <a:endParaRPr lang="ru-RU" sz="2400" b="0" dirty="0">
                        <a:solidFill>
                          <a:srgbClr val="8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12" marR="7312" marT="7312" marB="731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72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375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Миеломонобластный 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12" marR="7312" marT="7312" marB="731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375"/>
                        </a:spcAft>
                      </a:pPr>
                      <a:r>
                        <a:rPr lang="ru-RU" sz="2400" dirty="0" smtClean="0">
                          <a:solidFill>
                            <a:srgbClr val="800000"/>
                          </a:solidFill>
                        </a:rPr>
                        <a:t>–</a:t>
                      </a:r>
                      <a:endParaRPr lang="ru-RU" sz="2400" b="0" dirty="0">
                        <a:solidFill>
                          <a:srgbClr val="8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12" marR="7312" marT="7312" marB="731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375"/>
                        </a:spcAft>
                      </a:pPr>
                      <a:r>
                        <a:rPr lang="ru-RU" sz="2400" dirty="0" smtClean="0">
                          <a:solidFill>
                            <a:srgbClr val="800000"/>
                          </a:solidFill>
                        </a:rPr>
                        <a:t>–</a:t>
                      </a:r>
                      <a:endParaRPr lang="ru-RU" sz="2400" b="0" dirty="0">
                        <a:solidFill>
                          <a:srgbClr val="8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12" marR="7312" marT="7312" marB="731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375"/>
                        </a:spcAft>
                      </a:pPr>
                      <a:r>
                        <a:rPr lang="ru-RU" sz="24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</a:t>
                      </a:r>
                      <a:endParaRPr lang="ru-RU" sz="2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12" marR="7312" marT="7312" marB="731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375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12" marR="7312" marT="7312" marB="731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375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12" marR="7312" marT="7312" marB="731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375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12" marR="7312" marT="7312" marB="731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375"/>
                        </a:spcAft>
                      </a:pPr>
                      <a:r>
                        <a:rPr kumimoji="0" lang="ru-RU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–</a:t>
                      </a:r>
                      <a:endParaRPr lang="ru-RU" sz="2400" b="0" dirty="0">
                        <a:solidFill>
                          <a:srgbClr val="8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12" marR="7312" marT="7312" marB="731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72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375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Моиобластный 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12" marR="7312" marT="7312" marB="731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375"/>
                        </a:spcAft>
                      </a:pPr>
                      <a:r>
                        <a:rPr lang="ru-RU" sz="2400" b="0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400" b="0">
                        <a:solidFill>
                          <a:srgbClr val="8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12" marR="7312" marT="7312" marB="731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375"/>
                        </a:spcAft>
                      </a:pPr>
                      <a:r>
                        <a:rPr lang="ru-RU" sz="2400" b="0" dirty="0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400" b="0" dirty="0">
                        <a:solidFill>
                          <a:srgbClr val="8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12" marR="7312" marT="7312" marB="731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375"/>
                        </a:spcAft>
                      </a:pPr>
                      <a:r>
                        <a:rPr lang="ru-RU" sz="2400" b="0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400" b="0">
                        <a:solidFill>
                          <a:srgbClr val="8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12" marR="7312" marT="7312" marB="731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375"/>
                        </a:spcAft>
                      </a:pPr>
                      <a:r>
                        <a:rPr lang="ru-RU" sz="2400" b="0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400" b="0">
                        <a:solidFill>
                          <a:srgbClr val="8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12" marR="7312" marT="7312" marB="731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375"/>
                        </a:spcAft>
                      </a:pPr>
                      <a:r>
                        <a:rPr lang="ru-RU" sz="2400" b="0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400" b="0">
                        <a:solidFill>
                          <a:srgbClr val="8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12" marR="7312" marT="7312" marB="731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375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12" marR="7312" marT="7312" marB="731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375"/>
                        </a:spcAft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–</a:t>
                      </a:r>
                      <a:endParaRPr lang="ru-RU" sz="2400" b="0" dirty="0">
                        <a:solidFill>
                          <a:srgbClr val="8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12" marR="7312" marT="7312" marB="731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72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375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Промиелоцитарный 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12" marR="7312" marT="7312" marB="731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375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12" marR="7312" marT="7312" marB="731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375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12" marR="7312" marT="7312" marB="731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375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12" marR="7312" marT="7312" marB="731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375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12" marR="7312" marT="7312" marB="731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375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12" marR="7312" marT="7312" marB="731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375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12" marR="7312" marT="7312" marB="731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375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12" marR="7312" marT="7312" marB="7312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272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375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Эритробластный 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12" marR="7312" marT="7312" marB="731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375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12" marR="7312" marT="7312" marB="731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375"/>
                        </a:spcAft>
                      </a:pPr>
                      <a:r>
                        <a:rPr lang="ru-RU" sz="2400" dirty="0" smtClean="0">
                          <a:solidFill>
                            <a:srgbClr val="800000"/>
                          </a:solidFill>
                        </a:rPr>
                        <a:t>–</a:t>
                      </a:r>
                      <a:endParaRPr lang="ru-RU" sz="2400" b="0" dirty="0">
                        <a:solidFill>
                          <a:srgbClr val="8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12" marR="7312" marT="7312" marB="731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375"/>
                        </a:spcAft>
                      </a:pPr>
                      <a:r>
                        <a:rPr lang="ru-RU" sz="2400" dirty="0" smtClean="0">
                          <a:solidFill>
                            <a:srgbClr val="800000"/>
                          </a:solidFill>
                        </a:rPr>
                        <a:t>–</a:t>
                      </a:r>
                      <a:endParaRPr lang="ru-RU" sz="2400" b="0" dirty="0">
                        <a:solidFill>
                          <a:srgbClr val="8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12" marR="7312" marT="7312" marB="731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375"/>
                        </a:spcAft>
                      </a:pPr>
                      <a:r>
                        <a:rPr lang="ru-RU" sz="2400" dirty="0" smtClean="0">
                          <a:solidFill>
                            <a:srgbClr val="800000"/>
                          </a:solidFill>
                        </a:rPr>
                        <a:t>–</a:t>
                      </a:r>
                      <a:endParaRPr lang="ru-RU" sz="2400" b="0" dirty="0">
                        <a:solidFill>
                          <a:srgbClr val="8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12" marR="7312" marT="7312" marB="731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375"/>
                        </a:spcAft>
                      </a:pPr>
                      <a:r>
                        <a:rPr kumimoji="0" lang="ru-RU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–</a:t>
                      </a:r>
                      <a:endParaRPr lang="ru-RU" sz="2400" b="0" dirty="0">
                        <a:solidFill>
                          <a:srgbClr val="8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12" marR="7312" marT="7312" marB="731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375"/>
                        </a:spcAft>
                      </a:pPr>
                      <a:r>
                        <a:rPr kumimoji="0" lang="ru-RU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–</a:t>
                      </a:r>
                      <a:endParaRPr lang="ru-RU" sz="2400" b="0" dirty="0">
                        <a:solidFill>
                          <a:srgbClr val="8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12" marR="7312" marT="7312" marB="731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375"/>
                        </a:spcAft>
                      </a:pPr>
                      <a:r>
                        <a:rPr kumimoji="0" lang="ru-RU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–</a:t>
                      </a:r>
                      <a:endParaRPr lang="ru-RU" sz="2400" b="0" dirty="0">
                        <a:solidFill>
                          <a:srgbClr val="8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12" marR="7312" marT="7312" marB="7312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272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375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Лимфобластный 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12" marR="7312" marT="7312" marB="731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375"/>
                        </a:spcAft>
                      </a:pPr>
                      <a:r>
                        <a:rPr lang="ru-RU" sz="24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</a:t>
                      </a:r>
                      <a:endParaRPr lang="ru-RU" sz="2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12" marR="7312" marT="7312" marB="731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375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12" marR="7312" marT="7312" marB="731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375"/>
                        </a:spcAft>
                      </a:pPr>
                      <a:r>
                        <a:rPr lang="ru-RU" sz="2400" dirty="0" smtClean="0">
                          <a:solidFill>
                            <a:srgbClr val="800000"/>
                          </a:solidFill>
                        </a:rPr>
                        <a:t>–</a:t>
                      </a:r>
                      <a:endParaRPr lang="ru-RU" sz="2400" b="0" dirty="0">
                        <a:solidFill>
                          <a:srgbClr val="8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12" marR="7312" marT="7312" marB="731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375"/>
                        </a:spcAft>
                      </a:pPr>
                      <a:r>
                        <a:rPr lang="ru-RU" sz="2400" dirty="0" smtClean="0">
                          <a:solidFill>
                            <a:srgbClr val="800000"/>
                          </a:solidFill>
                        </a:rPr>
                        <a:t>–</a:t>
                      </a:r>
                      <a:endParaRPr lang="ru-RU" sz="2400" b="0" dirty="0">
                        <a:solidFill>
                          <a:srgbClr val="8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12" marR="7312" marT="7312" marB="731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375"/>
                        </a:spcAft>
                      </a:pPr>
                      <a:r>
                        <a:rPr kumimoji="0" lang="ru-RU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–</a:t>
                      </a:r>
                      <a:endParaRPr lang="ru-RU" sz="2400" b="0" dirty="0">
                        <a:solidFill>
                          <a:srgbClr val="8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12" marR="7312" marT="7312" marB="731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375"/>
                        </a:spcAft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–</a:t>
                      </a:r>
                      <a:endParaRPr lang="ru-RU" sz="2400" b="0" dirty="0">
                        <a:solidFill>
                          <a:srgbClr val="8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12" marR="7312" marT="7312" marB="731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375"/>
                        </a:spcAft>
                      </a:pPr>
                      <a:r>
                        <a:rPr kumimoji="0" lang="ru-RU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–</a:t>
                      </a:r>
                      <a:endParaRPr lang="ru-RU" sz="2400" b="0" dirty="0">
                        <a:solidFill>
                          <a:srgbClr val="8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12" marR="7312" marT="7312" marB="7312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272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375"/>
                        </a:spcAft>
                      </a:pP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Недифферен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цируемый 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12" marR="7312" marT="7312" marB="731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375"/>
                        </a:spcAft>
                      </a:pPr>
                      <a:r>
                        <a:rPr lang="ru-RU" sz="2400" dirty="0" smtClean="0">
                          <a:solidFill>
                            <a:srgbClr val="800000"/>
                          </a:solidFill>
                        </a:rPr>
                        <a:t>–</a:t>
                      </a:r>
                      <a:r>
                        <a:rPr lang="ru-RU" sz="2400" b="0" dirty="0" smtClean="0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400" b="0" dirty="0">
                        <a:solidFill>
                          <a:srgbClr val="8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12" marR="7312" marT="7312" marB="731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375"/>
                        </a:spcAft>
                      </a:pPr>
                      <a:r>
                        <a:rPr lang="ru-RU" sz="2400" dirty="0" smtClean="0">
                          <a:solidFill>
                            <a:srgbClr val="800000"/>
                          </a:solidFill>
                        </a:rPr>
                        <a:t>–</a:t>
                      </a:r>
                      <a:r>
                        <a:rPr lang="ru-RU" sz="2400" b="0" dirty="0" smtClean="0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400" b="0" dirty="0">
                        <a:solidFill>
                          <a:srgbClr val="8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12" marR="7312" marT="7312" marB="731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375"/>
                        </a:spcAft>
                      </a:pPr>
                      <a:r>
                        <a:rPr lang="ru-RU" sz="2400" dirty="0" smtClean="0">
                          <a:solidFill>
                            <a:srgbClr val="800000"/>
                          </a:solidFill>
                        </a:rPr>
                        <a:t>–</a:t>
                      </a:r>
                      <a:endParaRPr lang="ru-RU" sz="2400" b="0" dirty="0">
                        <a:solidFill>
                          <a:srgbClr val="8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12" marR="7312" marT="7312" marB="731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375"/>
                        </a:spcAft>
                      </a:pPr>
                      <a:r>
                        <a:rPr lang="ru-RU" sz="2400" dirty="0" smtClean="0">
                          <a:solidFill>
                            <a:srgbClr val="800000"/>
                          </a:solidFill>
                        </a:rPr>
                        <a:t>–</a:t>
                      </a:r>
                      <a:endParaRPr lang="ru-RU" sz="2400" b="0" dirty="0">
                        <a:solidFill>
                          <a:srgbClr val="8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12" marR="7312" marT="7312" marB="731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375"/>
                        </a:spcAft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–</a:t>
                      </a:r>
                      <a:endParaRPr lang="ru-RU" sz="2400" b="0" dirty="0">
                        <a:solidFill>
                          <a:srgbClr val="8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12" marR="7312" marT="7312" marB="731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375"/>
                        </a:spcAft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–</a:t>
                      </a:r>
                      <a:endParaRPr lang="ru-RU" sz="2400" b="0" dirty="0">
                        <a:solidFill>
                          <a:srgbClr val="8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12" marR="7312" marT="7312" marB="731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375"/>
                        </a:spcAft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–</a:t>
                      </a:r>
                      <a:endParaRPr lang="ru-RU" sz="2400" b="0" dirty="0">
                        <a:solidFill>
                          <a:srgbClr val="8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12" marR="7312" marT="7312" marB="7312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07874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4" y="620688"/>
            <a:ext cx="8229600" cy="567531"/>
          </a:xfrm>
        </p:spPr>
        <p:txBody>
          <a:bodyPr/>
          <a:lstStyle/>
          <a:p>
            <a:pPr eaLnBrk="1" hangingPunct="1"/>
            <a:r>
              <a:rPr lang="ru-RU" sz="3200" b="1" dirty="0">
                <a:solidFill>
                  <a:srgbClr val="800000"/>
                </a:solidFill>
              </a:rPr>
              <a:t>Классификация острых лейкозов.</a:t>
            </a:r>
            <a:endParaRPr lang="en-US" altLang="en-US" sz="3200" dirty="0" smtClean="0">
              <a:solidFill>
                <a:srgbClr val="8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8314" y="1412776"/>
            <a:ext cx="8229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800000"/>
                </a:solidFill>
              </a:rPr>
              <a:t>Острые лейкозы делятся на две большие группы</a:t>
            </a:r>
            <a:r>
              <a:rPr lang="ru-RU" sz="2000" dirty="0" smtClean="0">
                <a:solidFill>
                  <a:srgbClr val="800000"/>
                </a:solidFill>
              </a:rPr>
              <a:t>:</a:t>
            </a:r>
          </a:p>
          <a:p>
            <a:pPr marL="0" indent="0">
              <a:buNone/>
            </a:pPr>
            <a:endParaRPr lang="ru-RU" sz="800" dirty="0">
              <a:solidFill>
                <a:srgbClr val="800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800000"/>
                </a:solidFill>
              </a:rPr>
              <a:t>острые </a:t>
            </a:r>
            <a:r>
              <a:rPr lang="ru-RU" sz="2000" dirty="0" smtClean="0">
                <a:solidFill>
                  <a:srgbClr val="800000"/>
                </a:solidFill>
              </a:rPr>
              <a:t>миелоидные или </a:t>
            </a:r>
            <a:r>
              <a:rPr lang="ru-RU" sz="2000" dirty="0">
                <a:solidFill>
                  <a:srgbClr val="800000"/>
                </a:solidFill>
              </a:rPr>
              <a:t>нелимфобластные</a:t>
            </a:r>
            <a:r>
              <a:rPr lang="ru-RU" sz="2000" dirty="0" smtClean="0">
                <a:solidFill>
                  <a:srgbClr val="800000"/>
                </a:solidFill>
              </a:rPr>
              <a:t>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800" dirty="0">
              <a:solidFill>
                <a:srgbClr val="800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800000"/>
                </a:solidFill>
              </a:rPr>
              <a:t>острые </a:t>
            </a:r>
            <a:r>
              <a:rPr lang="ru-RU" sz="2000" dirty="0">
                <a:solidFill>
                  <a:srgbClr val="800000"/>
                </a:solidFill>
              </a:rPr>
              <a:t>лимфобластные</a:t>
            </a:r>
            <a:r>
              <a:rPr lang="ru-RU" sz="2000" dirty="0" smtClean="0">
                <a:solidFill>
                  <a:srgbClr val="800000"/>
                </a:solidFill>
              </a:rPr>
              <a:t>.</a:t>
            </a:r>
            <a:endParaRPr lang="ru-RU" sz="20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2462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488832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6470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4" y="620688"/>
            <a:ext cx="8229600" cy="936104"/>
          </a:xfrm>
        </p:spPr>
        <p:txBody>
          <a:bodyPr/>
          <a:lstStyle/>
          <a:p>
            <a:pPr eaLnBrk="1" hangingPunct="1"/>
            <a:r>
              <a:rPr lang="ru-RU" sz="3200" b="1" dirty="0">
                <a:solidFill>
                  <a:srgbClr val="800000"/>
                </a:solidFill>
              </a:rPr>
              <a:t>Классификация острых нелимфобластных лейкозов.</a:t>
            </a:r>
            <a:endParaRPr lang="en-US" altLang="en-US" sz="3200" dirty="0" smtClean="0">
              <a:solidFill>
                <a:srgbClr val="8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1772816"/>
            <a:ext cx="8302378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800000"/>
                </a:solidFill>
              </a:rPr>
              <a:t>Острые </a:t>
            </a:r>
            <a:r>
              <a:rPr lang="ru-RU" dirty="0" smtClean="0">
                <a:solidFill>
                  <a:srgbClr val="800000"/>
                </a:solidFill>
              </a:rPr>
              <a:t>нелимфобластные </a:t>
            </a:r>
            <a:r>
              <a:rPr lang="ru-RU" dirty="0">
                <a:solidFill>
                  <a:srgbClr val="800000"/>
                </a:solidFill>
              </a:rPr>
              <a:t>лейкозы</a:t>
            </a:r>
            <a:r>
              <a:rPr lang="ru-RU" dirty="0" smtClean="0">
                <a:solidFill>
                  <a:srgbClr val="800000"/>
                </a:solidFill>
              </a:rPr>
              <a:t>:</a:t>
            </a:r>
          </a:p>
          <a:p>
            <a:pPr marL="0" indent="0">
              <a:buNone/>
            </a:pPr>
            <a:endParaRPr lang="ru-RU" dirty="0">
              <a:solidFill>
                <a:srgbClr val="800000"/>
              </a:solidFill>
            </a:endParaRPr>
          </a:p>
          <a:p>
            <a:pPr lvl="0"/>
            <a:r>
              <a:rPr lang="ru-RU" b="1" i="1" dirty="0" smtClean="0">
                <a:solidFill>
                  <a:srgbClr val="800000"/>
                </a:solidFill>
              </a:rPr>
              <a:t>М0</a:t>
            </a:r>
            <a:r>
              <a:rPr lang="ru-RU" dirty="0" smtClean="0">
                <a:solidFill>
                  <a:srgbClr val="800000"/>
                </a:solidFill>
              </a:rPr>
              <a:t> </a:t>
            </a:r>
            <a:r>
              <a:rPr lang="ru-RU" dirty="0">
                <a:solidFill>
                  <a:srgbClr val="800000"/>
                </a:solidFill>
              </a:rPr>
              <a:t>- миелобластный с минимальной дифференциацией</a:t>
            </a:r>
            <a:r>
              <a:rPr lang="ru-RU" dirty="0" smtClean="0">
                <a:solidFill>
                  <a:srgbClr val="800000"/>
                </a:solidFill>
              </a:rPr>
              <a:t>;</a:t>
            </a:r>
          </a:p>
          <a:p>
            <a:pPr lvl="0"/>
            <a:endParaRPr lang="ru-RU" sz="800" dirty="0">
              <a:solidFill>
                <a:srgbClr val="800000"/>
              </a:solidFill>
            </a:endParaRPr>
          </a:p>
          <a:p>
            <a:pPr lvl="0"/>
            <a:r>
              <a:rPr lang="ru-RU" b="1" i="1" dirty="0" smtClean="0">
                <a:solidFill>
                  <a:srgbClr val="800000"/>
                </a:solidFill>
              </a:rPr>
              <a:t>М1</a:t>
            </a:r>
            <a:r>
              <a:rPr lang="ru-RU" dirty="0" smtClean="0">
                <a:solidFill>
                  <a:srgbClr val="800000"/>
                </a:solidFill>
              </a:rPr>
              <a:t> - </a:t>
            </a:r>
            <a:r>
              <a:rPr lang="ru-RU" dirty="0">
                <a:solidFill>
                  <a:srgbClr val="800000"/>
                </a:solidFill>
              </a:rPr>
              <a:t>миелобластный без созревания</a:t>
            </a:r>
            <a:r>
              <a:rPr lang="ru-RU" dirty="0" smtClean="0">
                <a:solidFill>
                  <a:srgbClr val="800000"/>
                </a:solidFill>
              </a:rPr>
              <a:t>;</a:t>
            </a:r>
          </a:p>
          <a:p>
            <a:pPr lvl="0"/>
            <a:endParaRPr lang="ru-RU" sz="800" dirty="0">
              <a:solidFill>
                <a:srgbClr val="800000"/>
              </a:solidFill>
            </a:endParaRPr>
          </a:p>
          <a:p>
            <a:pPr lvl="0"/>
            <a:r>
              <a:rPr lang="ru-RU" b="1" i="1" dirty="0" smtClean="0">
                <a:solidFill>
                  <a:srgbClr val="800000"/>
                </a:solidFill>
              </a:rPr>
              <a:t>М3</a:t>
            </a:r>
            <a:r>
              <a:rPr lang="ru-RU" dirty="0" smtClean="0">
                <a:solidFill>
                  <a:srgbClr val="800000"/>
                </a:solidFill>
              </a:rPr>
              <a:t> </a:t>
            </a:r>
            <a:r>
              <a:rPr lang="ru-RU" dirty="0">
                <a:solidFill>
                  <a:srgbClr val="800000"/>
                </a:solidFill>
              </a:rPr>
              <a:t>- миелобластный с созреванием</a:t>
            </a:r>
            <a:r>
              <a:rPr lang="ru-RU" dirty="0" smtClean="0">
                <a:solidFill>
                  <a:srgbClr val="800000"/>
                </a:solidFill>
              </a:rPr>
              <a:t>;</a:t>
            </a:r>
          </a:p>
          <a:p>
            <a:pPr lvl="0"/>
            <a:endParaRPr lang="ru-RU" sz="800" dirty="0">
              <a:solidFill>
                <a:srgbClr val="800000"/>
              </a:solidFill>
            </a:endParaRPr>
          </a:p>
          <a:p>
            <a:pPr lvl="0"/>
            <a:r>
              <a:rPr lang="ru-RU" b="1" i="1" dirty="0">
                <a:solidFill>
                  <a:srgbClr val="800000"/>
                </a:solidFill>
              </a:rPr>
              <a:t>М4</a:t>
            </a:r>
            <a:r>
              <a:rPr lang="ru-RU" dirty="0">
                <a:solidFill>
                  <a:srgbClr val="800000"/>
                </a:solidFill>
              </a:rPr>
              <a:t> - промиелоцитарный</a:t>
            </a:r>
            <a:r>
              <a:rPr lang="ru-RU" dirty="0" smtClean="0">
                <a:solidFill>
                  <a:srgbClr val="800000"/>
                </a:solidFill>
              </a:rPr>
              <a:t>;</a:t>
            </a:r>
          </a:p>
          <a:p>
            <a:pPr lvl="0"/>
            <a:endParaRPr lang="ru-RU" sz="800" dirty="0">
              <a:solidFill>
                <a:srgbClr val="800000"/>
              </a:solidFill>
            </a:endParaRPr>
          </a:p>
          <a:p>
            <a:pPr lvl="0"/>
            <a:r>
              <a:rPr lang="ru-RU" b="1" i="1" dirty="0">
                <a:solidFill>
                  <a:srgbClr val="800000"/>
                </a:solidFill>
              </a:rPr>
              <a:t>М5</a:t>
            </a:r>
            <a:r>
              <a:rPr lang="ru-RU" dirty="0">
                <a:solidFill>
                  <a:srgbClr val="800000"/>
                </a:solidFill>
              </a:rPr>
              <a:t> - миеломонобластный</a:t>
            </a:r>
            <a:r>
              <a:rPr lang="ru-RU" dirty="0" smtClean="0">
                <a:solidFill>
                  <a:srgbClr val="800000"/>
                </a:solidFill>
              </a:rPr>
              <a:t>;</a:t>
            </a:r>
          </a:p>
          <a:p>
            <a:pPr lvl="0"/>
            <a:endParaRPr lang="ru-RU" sz="800" dirty="0">
              <a:solidFill>
                <a:srgbClr val="800000"/>
              </a:solidFill>
            </a:endParaRPr>
          </a:p>
          <a:p>
            <a:pPr lvl="0"/>
            <a:r>
              <a:rPr lang="ru-RU" b="1" i="1" dirty="0">
                <a:solidFill>
                  <a:srgbClr val="800000"/>
                </a:solidFill>
              </a:rPr>
              <a:t>М6</a:t>
            </a:r>
            <a:r>
              <a:rPr lang="ru-RU" dirty="0">
                <a:solidFill>
                  <a:srgbClr val="800000"/>
                </a:solidFill>
              </a:rPr>
              <a:t> - монобластный без созревания</a:t>
            </a:r>
            <a:r>
              <a:rPr lang="ru-RU" dirty="0" smtClean="0">
                <a:solidFill>
                  <a:srgbClr val="800000"/>
                </a:solidFill>
              </a:rPr>
              <a:t>;</a:t>
            </a:r>
          </a:p>
          <a:p>
            <a:pPr lvl="0"/>
            <a:endParaRPr lang="ru-RU" sz="800" dirty="0">
              <a:solidFill>
                <a:srgbClr val="800000"/>
              </a:solidFill>
            </a:endParaRPr>
          </a:p>
          <a:p>
            <a:pPr lvl="0"/>
            <a:r>
              <a:rPr lang="ru-RU" b="1" i="1" dirty="0">
                <a:solidFill>
                  <a:srgbClr val="800000"/>
                </a:solidFill>
              </a:rPr>
              <a:t>М7</a:t>
            </a:r>
            <a:r>
              <a:rPr lang="ru-RU" dirty="0">
                <a:solidFill>
                  <a:srgbClr val="800000"/>
                </a:solidFill>
              </a:rPr>
              <a:t> - монобластный с созреванием</a:t>
            </a:r>
            <a:r>
              <a:rPr lang="ru-RU" dirty="0" smtClean="0">
                <a:solidFill>
                  <a:srgbClr val="800000"/>
                </a:solidFill>
              </a:rPr>
              <a:t>;</a:t>
            </a:r>
          </a:p>
          <a:p>
            <a:pPr lvl="0"/>
            <a:endParaRPr lang="ru-RU" sz="800" dirty="0">
              <a:solidFill>
                <a:srgbClr val="800000"/>
              </a:solidFill>
            </a:endParaRPr>
          </a:p>
          <a:p>
            <a:pPr lvl="0"/>
            <a:r>
              <a:rPr lang="ru-RU" b="1" i="1" dirty="0" smtClean="0">
                <a:solidFill>
                  <a:srgbClr val="800000"/>
                </a:solidFill>
              </a:rPr>
              <a:t>М8</a:t>
            </a:r>
            <a:r>
              <a:rPr lang="ru-RU" dirty="0" smtClean="0">
                <a:solidFill>
                  <a:srgbClr val="800000"/>
                </a:solidFill>
              </a:rPr>
              <a:t> </a:t>
            </a:r>
            <a:r>
              <a:rPr lang="ru-RU" dirty="0">
                <a:solidFill>
                  <a:srgbClr val="800000"/>
                </a:solidFill>
              </a:rPr>
              <a:t>- эритромиелоз (эритробластоз</a:t>
            </a:r>
            <a:r>
              <a:rPr lang="ru-RU" dirty="0" smtClean="0">
                <a:solidFill>
                  <a:srgbClr val="800000"/>
                </a:solidFill>
              </a:rPr>
              <a:t>);</a:t>
            </a:r>
          </a:p>
          <a:p>
            <a:pPr lvl="0"/>
            <a:endParaRPr lang="ru-RU" sz="800" dirty="0">
              <a:solidFill>
                <a:srgbClr val="800000"/>
              </a:solidFill>
            </a:endParaRPr>
          </a:p>
          <a:p>
            <a:pPr lvl="0"/>
            <a:r>
              <a:rPr lang="ru-RU" b="1" i="1" dirty="0">
                <a:solidFill>
                  <a:srgbClr val="800000"/>
                </a:solidFill>
              </a:rPr>
              <a:t>М9</a:t>
            </a:r>
            <a:r>
              <a:rPr lang="ru-RU" dirty="0">
                <a:solidFill>
                  <a:srgbClr val="800000"/>
                </a:solidFill>
              </a:rPr>
              <a:t> - мегакариобластный.</a:t>
            </a:r>
          </a:p>
        </p:txBody>
      </p:sp>
    </p:spTree>
    <p:extLst>
      <p:ext uri="{BB962C8B-B14F-4D97-AF65-F5344CB8AC3E}">
        <p14:creationId xmlns:p14="http://schemas.microsoft.com/office/powerpoint/2010/main" val="27171697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4" y="620688"/>
            <a:ext cx="8229600" cy="1008112"/>
          </a:xfrm>
        </p:spPr>
        <p:txBody>
          <a:bodyPr/>
          <a:lstStyle/>
          <a:p>
            <a:pPr eaLnBrk="1" hangingPunct="1"/>
            <a:r>
              <a:rPr lang="ru-RU" sz="3200" b="1" dirty="0">
                <a:solidFill>
                  <a:srgbClr val="800000"/>
                </a:solidFill>
              </a:rPr>
              <a:t>Картина крови при остром </a:t>
            </a:r>
            <a:r>
              <a:rPr lang="ru-RU" sz="3200" b="1" dirty="0" smtClean="0">
                <a:solidFill>
                  <a:srgbClr val="800000"/>
                </a:solidFill>
              </a:rPr>
              <a:t>лейкозе (бластный криз).</a:t>
            </a:r>
            <a:endParaRPr lang="en-US" altLang="en-US" sz="3200" dirty="0" smtClean="0">
              <a:solidFill>
                <a:srgbClr val="800000"/>
              </a:solidFill>
            </a:endParaRPr>
          </a:p>
        </p:txBody>
      </p:sp>
      <p:pic>
        <p:nvPicPr>
          <p:cNvPr id="3" name="Picture 2" descr="D:\ПРЕЖНЕЕ\DISK_C\ната\Лекция_острые_лейкозы.files\slide0114_image07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80" y="1844824"/>
            <a:ext cx="7471667" cy="4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9189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4" y="620688"/>
            <a:ext cx="8229600" cy="567531"/>
          </a:xfrm>
        </p:spPr>
        <p:txBody>
          <a:bodyPr/>
          <a:lstStyle/>
          <a:p>
            <a:pPr eaLnBrk="1" hangingPunct="1"/>
            <a:r>
              <a:rPr lang="ru-RU" sz="3200" b="1" dirty="0">
                <a:solidFill>
                  <a:srgbClr val="800000"/>
                </a:solidFill>
              </a:rPr>
              <a:t>Хронические лейкозы.</a:t>
            </a:r>
            <a:endParaRPr lang="en-US" altLang="en-US" sz="3200" dirty="0" smtClean="0">
              <a:solidFill>
                <a:srgbClr val="8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0640" y="2060848"/>
            <a:ext cx="8229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sz="2000" b="1" i="1" dirty="0" smtClean="0">
                <a:solidFill>
                  <a:srgbClr val="800000"/>
                </a:solidFill>
              </a:rPr>
              <a:t>Хронический лейкоз </a:t>
            </a:r>
            <a:r>
              <a:rPr lang="ru-RU" dirty="0">
                <a:solidFill>
                  <a:srgbClr val="800000"/>
                </a:solidFill>
              </a:rPr>
              <a:t>– опухолевое заболевание, </a:t>
            </a:r>
            <a:r>
              <a:rPr lang="ru-RU" dirty="0" smtClean="0">
                <a:solidFill>
                  <a:srgbClr val="800000"/>
                </a:solidFill>
              </a:rPr>
              <a:t>морфологическим субстратом </a:t>
            </a:r>
            <a:r>
              <a:rPr lang="ru-RU" dirty="0">
                <a:solidFill>
                  <a:srgbClr val="800000"/>
                </a:solidFill>
              </a:rPr>
              <a:t>которого являются созревающие и зрелые клетки</a:t>
            </a:r>
            <a:r>
              <a:rPr lang="ru-RU" dirty="0" smtClean="0">
                <a:solidFill>
                  <a:srgbClr val="800000"/>
                </a:solidFill>
              </a:rPr>
              <a:t>.</a:t>
            </a:r>
          </a:p>
          <a:p>
            <a:pPr marL="0" indent="0">
              <a:buNone/>
            </a:pPr>
            <a:endParaRPr lang="ru-RU" sz="800" dirty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800000"/>
                </a:solidFill>
              </a:rPr>
              <a:t>Клеточные элементы при хронических лейкозах долгое время могут сохранять способность к дифференцировке и созреванию.</a:t>
            </a:r>
          </a:p>
        </p:txBody>
      </p:sp>
    </p:spTree>
    <p:extLst>
      <p:ext uri="{BB962C8B-B14F-4D97-AF65-F5344CB8AC3E}">
        <p14:creationId xmlns:p14="http://schemas.microsoft.com/office/powerpoint/2010/main" val="6917443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4" y="620688"/>
            <a:ext cx="8229600" cy="567531"/>
          </a:xfrm>
        </p:spPr>
        <p:txBody>
          <a:bodyPr/>
          <a:lstStyle/>
          <a:p>
            <a:pPr eaLnBrk="1" hangingPunct="1"/>
            <a:r>
              <a:rPr lang="ru-RU" sz="3200" b="1" dirty="0">
                <a:solidFill>
                  <a:srgbClr val="800000"/>
                </a:solidFill>
              </a:rPr>
              <a:t>Созревание клеток.</a:t>
            </a:r>
            <a:endParaRPr lang="en-US" altLang="en-US" sz="3200" dirty="0" smtClean="0">
              <a:solidFill>
                <a:srgbClr val="800000"/>
              </a:solidFill>
            </a:endParaRPr>
          </a:p>
        </p:txBody>
      </p:sp>
      <p:pic>
        <p:nvPicPr>
          <p:cNvPr id="3" name="img50_18767" descr="гранулоцитопоэз_0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1188219"/>
            <a:ext cx="3771900" cy="262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10" descr="Клетки лимфоцитарного ряда - лимфобласт, промоноцит, лимфоци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005064"/>
            <a:ext cx="5040000" cy="22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4959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4" y="620688"/>
            <a:ext cx="8229600" cy="1008112"/>
          </a:xfrm>
        </p:spPr>
        <p:txBody>
          <a:bodyPr/>
          <a:lstStyle/>
          <a:p>
            <a:pPr eaLnBrk="1" hangingPunct="1"/>
            <a:r>
              <a:rPr lang="ru-RU" sz="3200" b="1" dirty="0">
                <a:solidFill>
                  <a:srgbClr val="800000"/>
                </a:solidFill>
              </a:rPr>
              <a:t>Дифференциальная диагностика острых и хронических лейкозов.</a:t>
            </a:r>
            <a:endParaRPr lang="en-US" altLang="en-US" sz="3200" dirty="0" smtClean="0">
              <a:solidFill>
                <a:srgbClr val="80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60848"/>
            <a:ext cx="57054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5976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4" y="620688"/>
            <a:ext cx="8229600" cy="567531"/>
          </a:xfrm>
        </p:spPr>
        <p:txBody>
          <a:bodyPr/>
          <a:lstStyle/>
          <a:p>
            <a:pPr eaLnBrk="1" hangingPunct="1"/>
            <a:r>
              <a:rPr lang="ru-RU" sz="3200" b="1" dirty="0">
                <a:solidFill>
                  <a:srgbClr val="800000"/>
                </a:solidFill>
              </a:rPr>
              <a:t>Стадии хронических лейкозов.</a:t>
            </a:r>
            <a:endParaRPr lang="en-US" altLang="en-US" sz="3200" dirty="0" smtClean="0">
              <a:solidFill>
                <a:srgbClr val="8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8314" y="1844824"/>
            <a:ext cx="82296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800000"/>
                </a:solidFill>
              </a:rPr>
              <a:t>1 стадия</a:t>
            </a:r>
            <a:r>
              <a:rPr lang="ru-RU" dirty="0">
                <a:solidFill>
                  <a:srgbClr val="800000"/>
                </a:solidFill>
              </a:rPr>
              <a:t>: начальная – небольшая слабость, боли в левом подреберье</a:t>
            </a:r>
            <a:r>
              <a:rPr lang="ru-RU" dirty="0" smtClean="0">
                <a:solidFill>
                  <a:srgbClr val="800000"/>
                </a:solidFill>
              </a:rPr>
              <a:t>.</a:t>
            </a:r>
          </a:p>
          <a:p>
            <a:pPr marL="0" indent="0">
              <a:buNone/>
            </a:pPr>
            <a:endParaRPr lang="ru-RU" sz="800" dirty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800000"/>
                </a:solidFill>
              </a:rPr>
              <a:t>2 стадия</a:t>
            </a:r>
            <a:r>
              <a:rPr lang="ru-RU" dirty="0">
                <a:solidFill>
                  <a:srgbClr val="800000"/>
                </a:solidFill>
              </a:rPr>
              <a:t>: развёрнутых клинических проявлений – общая </a:t>
            </a:r>
            <a:r>
              <a:rPr lang="ru-RU" dirty="0" smtClean="0">
                <a:solidFill>
                  <a:srgbClr val="800000"/>
                </a:solidFill>
              </a:rPr>
              <a:t>слабость, потливость</a:t>
            </a:r>
            <a:r>
              <a:rPr lang="ru-RU" dirty="0">
                <a:solidFill>
                  <a:srgbClr val="800000"/>
                </a:solidFill>
              </a:rPr>
              <a:t>, оссалгии, невралгии, тупые боли в правом и </a:t>
            </a:r>
            <a:r>
              <a:rPr lang="ru-RU" dirty="0" smtClean="0">
                <a:solidFill>
                  <a:srgbClr val="800000"/>
                </a:solidFill>
              </a:rPr>
              <a:t>левом подреберье</a:t>
            </a:r>
            <a:r>
              <a:rPr lang="ru-RU" dirty="0">
                <a:solidFill>
                  <a:srgbClr val="800000"/>
                </a:solidFill>
              </a:rPr>
              <a:t>, приступы почечной колики</a:t>
            </a:r>
            <a:r>
              <a:rPr lang="ru-RU" dirty="0" smtClean="0">
                <a:solidFill>
                  <a:srgbClr val="800000"/>
                </a:solidFill>
              </a:rPr>
              <a:t>.</a:t>
            </a:r>
          </a:p>
          <a:p>
            <a:pPr marL="0" indent="0">
              <a:buNone/>
            </a:pPr>
            <a:endParaRPr lang="ru-RU" sz="800" dirty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800000"/>
                </a:solidFill>
              </a:rPr>
              <a:t>3 стадия</a:t>
            </a:r>
            <a:r>
              <a:rPr lang="ru-RU" dirty="0">
                <a:solidFill>
                  <a:srgbClr val="800000"/>
                </a:solidFill>
              </a:rPr>
              <a:t>: терминальная – снижение массы тела, </a:t>
            </a:r>
            <a:r>
              <a:rPr lang="ru-RU" dirty="0" smtClean="0">
                <a:solidFill>
                  <a:srgbClr val="800000"/>
                </a:solidFill>
              </a:rPr>
              <a:t>геморрагический синдром</a:t>
            </a:r>
            <a:r>
              <a:rPr lang="ru-RU" dirty="0">
                <a:solidFill>
                  <a:srgbClr val="800000"/>
                </a:solidFill>
              </a:rPr>
              <a:t>, проявления тяжёлой анемии, кахексия, склонность к </a:t>
            </a:r>
            <a:r>
              <a:rPr lang="ru-RU" dirty="0" smtClean="0">
                <a:solidFill>
                  <a:srgbClr val="800000"/>
                </a:solidFill>
              </a:rPr>
              <a:t>тяжёлым инфекционным </a:t>
            </a:r>
            <a:r>
              <a:rPr lang="ru-RU" dirty="0">
                <a:solidFill>
                  <a:srgbClr val="800000"/>
                </a:solidFill>
              </a:rPr>
              <a:t>осложнениям</a:t>
            </a:r>
            <a:r>
              <a:rPr lang="ru-RU" dirty="0" smtClean="0">
                <a:solidFill>
                  <a:srgbClr val="800000"/>
                </a:solidFill>
              </a:rPr>
              <a:t>.</a:t>
            </a:r>
            <a:endParaRPr lang="ru-RU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1753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4" y="620688"/>
            <a:ext cx="8229600" cy="567531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800000"/>
                </a:solidFill>
              </a:rPr>
              <a:t>Цели занятия:</a:t>
            </a:r>
            <a:endParaRPr lang="en-US" altLang="en-US" sz="3200" dirty="0" smtClean="0">
              <a:solidFill>
                <a:srgbClr val="8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941" y="1340768"/>
            <a:ext cx="82589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800000"/>
                </a:solidFill>
              </a:rPr>
              <a:t>УЧЕБНАЯ</a:t>
            </a:r>
          </a:p>
          <a:p>
            <a:endParaRPr lang="ru-RU" sz="800" b="1" dirty="0" smtClean="0">
              <a:solidFill>
                <a:srgbClr val="800000"/>
              </a:solidFill>
            </a:endParaRPr>
          </a:p>
          <a:p>
            <a:r>
              <a:rPr lang="ru-RU" dirty="0" smtClean="0">
                <a:solidFill>
                  <a:srgbClr val="800000"/>
                </a:solidFill>
              </a:rPr>
              <a:t>Добиться прочного освоения знаний по теме, формирования комплексного представления об этиологии, клинической картине, лабораторной диагностике острых и хронических лейкозов</a:t>
            </a:r>
            <a:r>
              <a:rPr lang="ru-RU" dirty="0">
                <a:solidFill>
                  <a:srgbClr val="800000"/>
                </a:solidFill>
              </a:rPr>
              <a:t>.</a:t>
            </a:r>
            <a:endParaRPr lang="en-US" dirty="0" smtClean="0">
              <a:solidFill>
                <a:srgbClr val="800000"/>
              </a:solidFill>
            </a:endParaRPr>
          </a:p>
          <a:p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8941" y="2924944"/>
            <a:ext cx="82589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800000"/>
                </a:solidFill>
              </a:rPr>
              <a:t>РАЗВИВАЮЩАЯ</a:t>
            </a:r>
          </a:p>
          <a:p>
            <a:endParaRPr lang="ru-RU" sz="800" dirty="0" smtClean="0">
              <a:solidFill>
                <a:srgbClr val="800000"/>
              </a:solidFill>
            </a:endParaRPr>
          </a:p>
          <a:p>
            <a:r>
              <a:rPr lang="ru-RU" dirty="0" smtClean="0">
                <a:solidFill>
                  <a:srgbClr val="800000"/>
                </a:solidFill>
              </a:rPr>
              <a:t>Формирование навыков самообразования, самореализации личности, мышления, памяти.</a:t>
            </a:r>
            <a:endParaRPr lang="en-US" dirty="0" smtClean="0">
              <a:solidFill>
                <a:srgbClr val="8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8941" y="4170100"/>
            <a:ext cx="82296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800000"/>
                </a:solidFill>
              </a:rPr>
              <a:t>ВОСПИТАТЕЛЬНАЯ</a:t>
            </a:r>
          </a:p>
          <a:p>
            <a:endParaRPr lang="ru-RU" sz="800" b="1" dirty="0" smtClean="0">
              <a:solidFill>
                <a:srgbClr val="800000"/>
              </a:solidFill>
            </a:endParaRPr>
          </a:p>
          <a:p>
            <a:r>
              <a:rPr lang="ru-RU" dirty="0" smtClean="0">
                <a:solidFill>
                  <a:srgbClr val="800000"/>
                </a:solidFill>
              </a:rPr>
              <a:t>Формирование у студентов современного научного мировоззрения, основанного на признании приоритетов общечеловеческих ценностей: гуманности, милосердия, сострадания, уважения к жизни и здоровью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33678349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4" y="620688"/>
            <a:ext cx="8229600" cy="936104"/>
          </a:xfrm>
        </p:spPr>
        <p:txBody>
          <a:bodyPr/>
          <a:lstStyle/>
          <a:p>
            <a:pPr eaLnBrk="1" hangingPunct="1"/>
            <a:r>
              <a:rPr lang="ru-RU" sz="3200" b="1" dirty="0">
                <a:solidFill>
                  <a:srgbClr val="800000"/>
                </a:solidFill>
              </a:rPr>
              <a:t>Картина крови при хроническом лейкозе.</a:t>
            </a:r>
            <a:endParaRPr lang="en-US" altLang="en-US" sz="3200" dirty="0" smtClean="0">
              <a:solidFill>
                <a:srgbClr val="8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8314" y="2204864"/>
            <a:ext cx="81583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rgbClr val="800000"/>
                </a:solidFill>
              </a:rPr>
              <a:t>Начальная </a:t>
            </a:r>
            <a:r>
              <a:rPr lang="ru-RU" b="1" dirty="0">
                <a:solidFill>
                  <a:srgbClr val="800000"/>
                </a:solidFill>
              </a:rPr>
              <a:t>стадия</a:t>
            </a:r>
            <a:r>
              <a:rPr lang="ru-RU" dirty="0">
                <a:solidFill>
                  <a:srgbClr val="800000"/>
                </a:solidFill>
              </a:rPr>
              <a:t>: небольшой лейкоцитоз, эозинофильно-</a:t>
            </a:r>
            <a:r>
              <a:rPr lang="ru-RU" dirty="0" err="1">
                <a:solidFill>
                  <a:srgbClr val="800000"/>
                </a:solidFill>
              </a:rPr>
              <a:t>базофильная</a:t>
            </a:r>
            <a:r>
              <a:rPr lang="ru-RU" dirty="0">
                <a:solidFill>
                  <a:srgbClr val="800000"/>
                </a:solidFill>
              </a:rPr>
              <a:t> ассоциация, сдвиг лейкоформулы влево </a:t>
            </a:r>
            <a:r>
              <a:rPr lang="ru-RU" dirty="0" smtClean="0">
                <a:solidFill>
                  <a:srgbClr val="800000"/>
                </a:solidFill>
              </a:rPr>
              <a:t>до промиелоцитов.</a:t>
            </a:r>
          </a:p>
          <a:p>
            <a:pPr marL="342900" indent="-342900">
              <a:buFont typeface="+mj-lt"/>
              <a:buAutoNum type="arabicPeriod"/>
            </a:pPr>
            <a:endParaRPr lang="ru-RU" sz="800" dirty="0">
              <a:solidFill>
                <a:srgbClr val="8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rgbClr val="800000"/>
                </a:solidFill>
              </a:rPr>
              <a:t>Стадия </a:t>
            </a:r>
            <a:r>
              <a:rPr lang="ru-RU" b="1" dirty="0">
                <a:solidFill>
                  <a:srgbClr val="800000"/>
                </a:solidFill>
              </a:rPr>
              <a:t>развёрнутых клинических </a:t>
            </a:r>
            <a:r>
              <a:rPr lang="ru-RU" b="1" dirty="0" smtClean="0">
                <a:solidFill>
                  <a:srgbClr val="800000"/>
                </a:solidFill>
              </a:rPr>
              <a:t>проявлений</a:t>
            </a:r>
            <a:r>
              <a:rPr lang="ru-RU" dirty="0" smtClean="0">
                <a:solidFill>
                  <a:srgbClr val="800000"/>
                </a:solidFill>
              </a:rPr>
              <a:t>: гиперлейкоцитоз, сдвиг лейкоформулы </a:t>
            </a:r>
            <a:r>
              <a:rPr lang="ru-RU" dirty="0">
                <a:solidFill>
                  <a:srgbClr val="800000"/>
                </a:solidFill>
              </a:rPr>
              <a:t>влево до промиелоцитов, </a:t>
            </a:r>
            <a:r>
              <a:rPr lang="ru-RU" dirty="0" smtClean="0">
                <a:solidFill>
                  <a:srgbClr val="800000"/>
                </a:solidFill>
              </a:rPr>
              <a:t>возможны единичные бласты.</a:t>
            </a:r>
          </a:p>
          <a:p>
            <a:pPr marL="342900" indent="-342900">
              <a:buFont typeface="+mj-lt"/>
              <a:buAutoNum type="arabicPeriod"/>
            </a:pPr>
            <a:endParaRPr lang="ru-RU" sz="800" dirty="0">
              <a:solidFill>
                <a:srgbClr val="8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rgbClr val="800000"/>
                </a:solidFill>
              </a:rPr>
              <a:t>Терминальная </a:t>
            </a:r>
            <a:r>
              <a:rPr lang="ru-RU" b="1" dirty="0">
                <a:solidFill>
                  <a:srgbClr val="800000"/>
                </a:solidFill>
              </a:rPr>
              <a:t>стадия</a:t>
            </a:r>
            <a:r>
              <a:rPr lang="ru-RU" dirty="0">
                <a:solidFill>
                  <a:srgbClr val="800000"/>
                </a:solidFill>
              </a:rPr>
              <a:t>: гиперлейкоцитоз или лейкопения, анемия, тромбоцитопения, бластные клетки</a:t>
            </a:r>
            <a:r>
              <a:rPr lang="ru-RU" dirty="0" smtClean="0">
                <a:solidFill>
                  <a:srgbClr val="800000"/>
                </a:solidFill>
              </a:rPr>
              <a:t>.</a:t>
            </a:r>
            <a:endParaRPr lang="ru-RU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0470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11760" y="1772816"/>
            <a:ext cx="432048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800000"/>
                </a:solidFill>
              </a:rPr>
              <a:t>Qui bene diagnoscit – bene curat.</a:t>
            </a:r>
            <a:endParaRPr lang="ru-RU" sz="2800" b="1" dirty="0" smtClean="0">
              <a:solidFill>
                <a:srgbClr val="800000"/>
              </a:solidFill>
            </a:endParaRPr>
          </a:p>
          <a:p>
            <a:endParaRPr lang="ru-RU" sz="2800" b="1" i="1" dirty="0">
              <a:solidFill>
                <a:srgbClr val="800000"/>
              </a:solidFill>
            </a:endParaRPr>
          </a:p>
          <a:p>
            <a:r>
              <a:rPr lang="ru-RU" sz="3200" i="1" dirty="0" smtClean="0">
                <a:solidFill>
                  <a:srgbClr val="800000"/>
                </a:solidFill>
              </a:rPr>
              <a:t>Кто </a:t>
            </a:r>
            <a:r>
              <a:rPr lang="ru-RU" sz="3200" i="1" dirty="0">
                <a:solidFill>
                  <a:srgbClr val="800000"/>
                </a:solidFill>
              </a:rPr>
              <a:t>хорошо диагностирует, тот хорошо </a:t>
            </a:r>
            <a:r>
              <a:rPr lang="ru-RU" sz="3200" i="1" dirty="0" smtClean="0">
                <a:solidFill>
                  <a:srgbClr val="800000"/>
                </a:solidFill>
              </a:rPr>
              <a:t>лечит.</a:t>
            </a:r>
          </a:p>
          <a:p>
            <a:endParaRPr lang="ru-RU" sz="2800" b="1" i="1" dirty="0">
              <a:solidFill>
                <a:srgbClr val="800000"/>
              </a:solidFill>
            </a:endParaRPr>
          </a:p>
          <a:p>
            <a:pPr algn="r"/>
            <a:r>
              <a:rPr lang="ru-RU" sz="2800" b="1" i="1" dirty="0" smtClean="0">
                <a:solidFill>
                  <a:srgbClr val="800000"/>
                </a:solidFill>
              </a:rPr>
              <a:t>Гален</a:t>
            </a:r>
            <a:r>
              <a:rPr lang="ru-RU" sz="2800" b="1" i="1" dirty="0">
                <a:solidFill>
                  <a:srgbClr val="800000"/>
                </a:solidFill>
              </a:rPr>
              <a:t>.</a:t>
            </a:r>
            <a:endParaRPr lang="en-US" sz="28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6782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340768"/>
            <a:ext cx="82296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800000"/>
                </a:solidFill>
              </a:rPr>
              <a:t>Острый </a:t>
            </a:r>
            <a:r>
              <a:rPr lang="ru-RU" sz="2800" b="1" i="1" dirty="0" smtClean="0">
                <a:solidFill>
                  <a:srgbClr val="800000"/>
                </a:solidFill>
              </a:rPr>
              <a:t>лейкоз</a:t>
            </a:r>
            <a:r>
              <a:rPr lang="en-US" sz="2800" b="1" i="1" dirty="0" smtClean="0">
                <a:solidFill>
                  <a:srgbClr val="800000"/>
                </a:solidFill>
              </a:rPr>
              <a:t> </a:t>
            </a:r>
            <a:r>
              <a:rPr lang="ru-RU" sz="2400" dirty="0">
                <a:solidFill>
                  <a:srgbClr val="800000"/>
                </a:solidFill>
              </a:rPr>
              <a:t>–</a:t>
            </a:r>
            <a:r>
              <a:rPr lang="en-US" sz="2400" dirty="0" smtClean="0">
                <a:solidFill>
                  <a:srgbClr val="800000"/>
                </a:solidFill>
              </a:rPr>
              <a:t>  </a:t>
            </a:r>
            <a:r>
              <a:rPr lang="ru-RU" sz="2400" dirty="0">
                <a:solidFill>
                  <a:srgbClr val="800000"/>
                </a:solidFill>
              </a:rPr>
              <a:t>редкое заболевание – 3% от всех злокачественных опухолей человека, однако неспецифичность клинической картины с возможным вовлечением в патологический процесс многих органов и систем, тяжелое, прогрессирующее течение </a:t>
            </a:r>
            <a:r>
              <a:rPr lang="ru-RU" sz="2400" dirty="0" smtClean="0">
                <a:solidFill>
                  <a:srgbClr val="800000"/>
                </a:solidFill>
              </a:rPr>
              <a:t>заболевания, </a:t>
            </a:r>
            <a:r>
              <a:rPr lang="ru-RU" sz="2400" dirty="0">
                <a:solidFill>
                  <a:srgbClr val="800000"/>
                </a:solidFill>
              </a:rPr>
              <a:t>при отсутствии своевременной диагностики на ранних этапах неизбежно ведущее к смерти больного, диктует необходимость </a:t>
            </a:r>
            <a:r>
              <a:rPr lang="ru-RU" sz="2800" b="1" dirty="0">
                <a:solidFill>
                  <a:srgbClr val="800000"/>
                </a:solidFill>
              </a:rPr>
              <a:t>знания диагностики</a:t>
            </a:r>
            <a:r>
              <a:rPr lang="ru-RU" sz="2400" dirty="0">
                <a:solidFill>
                  <a:srgbClr val="800000"/>
                </a:solidFill>
              </a:rPr>
              <a:t> данной патологии врачами любой специальности.</a:t>
            </a:r>
          </a:p>
          <a:p>
            <a:pPr algn="ctr"/>
            <a:endParaRPr lang="en-US" sz="24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3424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4" y="620688"/>
            <a:ext cx="8229600" cy="567531"/>
          </a:xfrm>
        </p:spPr>
        <p:txBody>
          <a:bodyPr/>
          <a:lstStyle/>
          <a:p>
            <a:pPr eaLnBrk="1" hangingPunct="1"/>
            <a:r>
              <a:rPr lang="ru-RU" sz="3200" b="1" dirty="0">
                <a:solidFill>
                  <a:srgbClr val="800000"/>
                </a:solidFill>
              </a:rPr>
              <a:t>Историческая справка.</a:t>
            </a:r>
            <a:endParaRPr lang="en-US" altLang="en-US" sz="3200" dirty="0" smtClean="0">
              <a:solidFill>
                <a:srgbClr val="8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8314" y="1844824"/>
            <a:ext cx="820891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800000"/>
                </a:solidFill>
              </a:rPr>
              <a:t>Термин «</a:t>
            </a:r>
            <a:r>
              <a:rPr lang="ru-RU" sz="2000" b="1" i="1" dirty="0">
                <a:solidFill>
                  <a:srgbClr val="800000"/>
                </a:solidFill>
              </a:rPr>
              <a:t>лейкемия</a:t>
            </a:r>
            <a:r>
              <a:rPr lang="ru-RU" sz="2000" dirty="0">
                <a:solidFill>
                  <a:srgbClr val="800000"/>
                </a:solidFill>
              </a:rPr>
              <a:t>» предложен </a:t>
            </a:r>
            <a:r>
              <a:rPr lang="ru-RU" sz="2000" i="1" dirty="0" smtClean="0">
                <a:solidFill>
                  <a:srgbClr val="800000"/>
                </a:solidFill>
              </a:rPr>
              <a:t>Р</a:t>
            </a:r>
            <a:r>
              <a:rPr lang="ru-RU" sz="2000" i="1" dirty="0">
                <a:solidFill>
                  <a:srgbClr val="800000"/>
                </a:solidFill>
              </a:rPr>
              <a:t>. Вирховым </a:t>
            </a:r>
            <a:r>
              <a:rPr lang="ru-RU" sz="2000" dirty="0" smtClean="0">
                <a:solidFill>
                  <a:srgbClr val="800000"/>
                </a:solidFill>
              </a:rPr>
              <a:t>в </a:t>
            </a:r>
            <a:r>
              <a:rPr lang="ru-RU" sz="2000" i="1" dirty="0">
                <a:solidFill>
                  <a:srgbClr val="800000"/>
                </a:solidFill>
              </a:rPr>
              <a:t>1856</a:t>
            </a:r>
            <a:r>
              <a:rPr lang="ru-RU" sz="2000" dirty="0">
                <a:solidFill>
                  <a:srgbClr val="800000"/>
                </a:solidFill>
              </a:rPr>
              <a:t> </a:t>
            </a:r>
            <a:r>
              <a:rPr lang="ru-RU" sz="2000" dirty="0" smtClean="0">
                <a:solidFill>
                  <a:srgbClr val="800000"/>
                </a:solidFill>
              </a:rPr>
              <a:t>году </a:t>
            </a:r>
            <a:r>
              <a:rPr lang="ru-RU" sz="2000" dirty="0">
                <a:solidFill>
                  <a:srgbClr val="800000"/>
                </a:solidFill>
              </a:rPr>
              <a:t>для обозначения патологии, </a:t>
            </a:r>
            <a:r>
              <a:rPr lang="ru-RU" sz="2000" dirty="0" smtClean="0">
                <a:solidFill>
                  <a:srgbClr val="800000"/>
                </a:solidFill>
              </a:rPr>
              <a:t>характеризующейся</a:t>
            </a:r>
            <a:r>
              <a:rPr lang="en-US" sz="2000" dirty="0" smtClean="0">
                <a:solidFill>
                  <a:srgbClr val="800000"/>
                </a:solidFill>
              </a:rPr>
              <a:t> </a:t>
            </a:r>
            <a:r>
              <a:rPr lang="ru-RU" sz="2000" dirty="0" smtClean="0">
                <a:solidFill>
                  <a:srgbClr val="800000"/>
                </a:solidFill>
              </a:rPr>
              <a:t>гепатоспленомегалией и </a:t>
            </a:r>
            <a:r>
              <a:rPr lang="ru-RU" sz="2000" dirty="0">
                <a:solidFill>
                  <a:srgbClr val="800000"/>
                </a:solidFill>
              </a:rPr>
              <a:t>изменением цвета и консистенции крови. </a:t>
            </a:r>
            <a:endParaRPr lang="en-US" sz="2000" dirty="0" smtClean="0">
              <a:solidFill>
                <a:srgbClr val="8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800" dirty="0">
              <a:solidFill>
                <a:srgbClr val="8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800000"/>
                </a:solidFill>
              </a:rPr>
              <a:t>Термин </a:t>
            </a:r>
            <a:r>
              <a:rPr lang="ru-RU" sz="2000" dirty="0" smtClean="0">
                <a:solidFill>
                  <a:srgbClr val="800000"/>
                </a:solidFill>
              </a:rPr>
              <a:t>«</a:t>
            </a:r>
            <a:r>
              <a:rPr lang="ru-RU" sz="2000" b="1" i="1" dirty="0" smtClean="0">
                <a:solidFill>
                  <a:srgbClr val="800000"/>
                </a:solidFill>
              </a:rPr>
              <a:t>острая лейкемия</a:t>
            </a:r>
            <a:r>
              <a:rPr lang="ru-RU" sz="2000" dirty="0" smtClean="0">
                <a:solidFill>
                  <a:srgbClr val="800000"/>
                </a:solidFill>
              </a:rPr>
              <a:t>» </a:t>
            </a:r>
            <a:r>
              <a:rPr lang="ru-RU" sz="2000" dirty="0">
                <a:solidFill>
                  <a:srgbClr val="800000"/>
                </a:solidFill>
              </a:rPr>
              <a:t>предложен </a:t>
            </a:r>
            <a:r>
              <a:rPr lang="ru-RU" sz="2000" i="1" dirty="0" smtClean="0">
                <a:solidFill>
                  <a:srgbClr val="800000"/>
                </a:solidFill>
              </a:rPr>
              <a:t>В</a:t>
            </a:r>
            <a:r>
              <a:rPr lang="ru-RU" sz="2000" i="1" dirty="0">
                <a:solidFill>
                  <a:srgbClr val="800000"/>
                </a:solidFill>
              </a:rPr>
              <a:t>. Эбштейном </a:t>
            </a:r>
            <a:r>
              <a:rPr lang="ru-RU" sz="2000" dirty="0">
                <a:solidFill>
                  <a:srgbClr val="800000"/>
                </a:solidFill>
              </a:rPr>
              <a:t>в </a:t>
            </a:r>
            <a:r>
              <a:rPr lang="ru-RU" sz="2000" i="1" dirty="0">
                <a:solidFill>
                  <a:srgbClr val="800000"/>
                </a:solidFill>
              </a:rPr>
              <a:t>1889</a:t>
            </a:r>
            <a:r>
              <a:rPr lang="ru-RU" sz="2000" dirty="0">
                <a:solidFill>
                  <a:srgbClr val="800000"/>
                </a:solidFill>
              </a:rPr>
              <a:t> году</a:t>
            </a:r>
            <a:r>
              <a:rPr lang="ru-RU" sz="2000" dirty="0" smtClean="0">
                <a:solidFill>
                  <a:srgbClr val="800000"/>
                </a:solidFill>
              </a:rPr>
              <a:t>.</a:t>
            </a:r>
            <a:endParaRPr lang="en-US" sz="2000" dirty="0" smtClean="0">
              <a:solidFill>
                <a:srgbClr val="8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800" dirty="0">
              <a:solidFill>
                <a:srgbClr val="8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800000"/>
                </a:solidFill>
              </a:rPr>
              <a:t>В </a:t>
            </a:r>
            <a:r>
              <a:rPr lang="ru-RU" sz="2000" i="1" dirty="0">
                <a:solidFill>
                  <a:srgbClr val="800000"/>
                </a:solidFill>
              </a:rPr>
              <a:t>1900</a:t>
            </a:r>
            <a:r>
              <a:rPr lang="ru-RU" sz="2000" dirty="0">
                <a:solidFill>
                  <a:srgbClr val="800000"/>
                </a:solidFill>
              </a:rPr>
              <a:t> </a:t>
            </a:r>
            <a:r>
              <a:rPr lang="ru-RU" sz="2000" dirty="0" smtClean="0">
                <a:solidFill>
                  <a:srgbClr val="800000"/>
                </a:solidFill>
              </a:rPr>
              <a:t>году </a:t>
            </a:r>
            <a:r>
              <a:rPr lang="ru-RU" sz="2000" dirty="0">
                <a:solidFill>
                  <a:srgbClr val="800000"/>
                </a:solidFill>
              </a:rPr>
              <a:t>ученым </a:t>
            </a:r>
            <a:r>
              <a:rPr lang="ru-RU" sz="2000" i="1" dirty="0" smtClean="0">
                <a:solidFill>
                  <a:srgbClr val="800000"/>
                </a:solidFill>
              </a:rPr>
              <a:t>Негели</a:t>
            </a:r>
            <a:r>
              <a:rPr lang="ru-RU" sz="2000" dirty="0" smtClean="0">
                <a:solidFill>
                  <a:srgbClr val="800000"/>
                </a:solidFill>
              </a:rPr>
              <a:t> </a:t>
            </a:r>
            <a:r>
              <a:rPr lang="ru-RU" sz="2000" dirty="0">
                <a:solidFill>
                  <a:srgbClr val="800000"/>
                </a:solidFill>
              </a:rPr>
              <a:t>был </a:t>
            </a:r>
            <a:r>
              <a:rPr lang="ru-RU" sz="2000" dirty="0" smtClean="0">
                <a:solidFill>
                  <a:srgbClr val="800000"/>
                </a:solidFill>
              </a:rPr>
              <a:t>охарактеризован </a:t>
            </a:r>
            <a:r>
              <a:rPr lang="ru-RU" sz="2000" dirty="0">
                <a:solidFill>
                  <a:srgbClr val="800000"/>
                </a:solidFill>
              </a:rPr>
              <a:t>миелобласт</a:t>
            </a:r>
            <a:r>
              <a:rPr lang="ru-RU" sz="2000" dirty="0" smtClean="0">
                <a:solidFill>
                  <a:srgbClr val="800000"/>
                </a:solidFill>
              </a:rPr>
              <a:t>.</a:t>
            </a:r>
            <a:endParaRPr lang="en-US" sz="2000" dirty="0" smtClean="0">
              <a:solidFill>
                <a:srgbClr val="8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800" dirty="0">
              <a:solidFill>
                <a:srgbClr val="8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800000"/>
                </a:solidFill>
              </a:rPr>
              <a:t>В </a:t>
            </a:r>
            <a:r>
              <a:rPr lang="ru-RU" sz="2000" i="1" dirty="0">
                <a:solidFill>
                  <a:srgbClr val="800000"/>
                </a:solidFill>
              </a:rPr>
              <a:t>1976</a:t>
            </a:r>
            <a:r>
              <a:rPr lang="ru-RU" sz="2000" dirty="0">
                <a:solidFill>
                  <a:srgbClr val="800000"/>
                </a:solidFill>
              </a:rPr>
              <a:t> </a:t>
            </a:r>
            <a:r>
              <a:rPr lang="ru-RU" sz="2000" dirty="0" smtClean="0">
                <a:solidFill>
                  <a:srgbClr val="800000"/>
                </a:solidFill>
              </a:rPr>
              <a:t>году </a:t>
            </a:r>
            <a:r>
              <a:rPr lang="ru-RU" sz="2000" dirty="0">
                <a:solidFill>
                  <a:srgbClr val="800000"/>
                </a:solidFill>
              </a:rPr>
              <a:t>Франко-Американо-Британской рабочей группой была разработана FAB классификация острого лейкоза</a:t>
            </a:r>
            <a:r>
              <a:rPr lang="ru-RU" sz="2000" dirty="0" smtClean="0">
                <a:solidFill>
                  <a:srgbClr val="800000"/>
                </a:solidFill>
              </a:rPr>
              <a:t>.</a:t>
            </a:r>
            <a:endParaRPr lang="ru-RU" sz="20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3429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4" y="620688"/>
            <a:ext cx="8229600" cy="567531"/>
          </a:xfrm>
        </p:spPr>
        <p:txBody>
          <a:bodyPr/>
          <a:lstStyle/>
          <a:p>
            <a:pPr eaLnBrk="1" hangingPunct="1"/>
            <a:r>
              <a:rPr lang="ru-RU" sz="3200" b="1" dirty="0">
                <a:solidFill>
                  <a:srgbClr val="800000"/>
                </a:solidFill>
              </a:rPr>
              <a:t>Рудольф </a:t>
            </a:r>
            <a:r>
              <a:rPr lang="ru-RU" sz="3200" b="1" dirty="0" smtClean="0">
                <a:solidFill>
                  <a:srgbClr val="800000"/>
                </a:solidFill>
              </a:rPr>
              <a:t>Вирхов</a:t>
            </a:r>
            <a:endParaRPr lang="en-US" altLang="en-US" sz="3200" dirty="0" smtClean="0">
              <a:solidFill>
                <a:srgbClr val="8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15816" y="115771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800000"/>
                </a:solidFill>
              </a:rPr>
              <a:t>1821-1902г</a:t>
            </a:r>
            <a:r>
              <a:rPr lang="ru-RU" b="1" dirty="0">
                <a:solidFill>
                  <a:srgbClr val="800000"/>
                </a:solidFill>
              </a:rPr>
              <a:t>.</a:t>
            </a:r>
            <a:endParaRPr lang="en-US" dirty="0"/>
          </a:p>
        </p:txBody>
      </p:sp>
      <p:pic>
        <p:nvPicPr>
          <p:cNvPr id="4" name="Рисунок 3" descr="Рудольф Вирхов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4" y="1719428"/>
            <a:ext cx="2628000" cy="36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03848" y="1687638"/>
            <a:ext cx="54940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800000"/>
                </a:solidFill>
              </a:rPr>
              <a:t>Патологоанатом.</a:t>
            </a:r>
            <a:endParaRPr lang="en-US" sz="2000" b="1" dirty="0" smtClean="0">
              <a:solidFill>
                <a:srgbClr val="8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800" b="1" dirty="0">
              <a:solidFill>
                <a:srgbClr val="8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800000"/>
                </a:solidFill>
              </a:rPr>
              <a:t>Гистолог</a:t>
            </a:r>
            <a:r>
              <a:rPr lang="ru-RU" sz="2000" b="1" dirty="0" smtClean="0">
                <a:solidFill>
                  <a:srgbClr val="800000"/>
                </a:solidFill>
              </a:rPr>
              <a:t>.</a:t>
            </a:r>
            <a:endParaRPr lang="en-US" sz="2000" b="1" dirty="0" smtClean="0">
              <a:solidFill>
                <a:srgbClr val="8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800" b="1" dirty="0">
              <a:solidFill>
                <a:srgbClr val="8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800000"/>
                </a:solidFill>
              </a:rPr>
              <a:t>Цитолог</a:t>
            </a:r>
            <a:r>
              <a:rPr lang="ru-RU" sz="2000" b="1" dirty="0" smtClean="0">
                <a:solidFill>
                  <a:srgbClr val="800000"/>
                </a:solidFill>
              </a:rPr>
              <a:t>.</a:t>
            </a:r>
            <a:endParaRPr lang="en-US" sz="2000" b="1" dirty="0" smtClean="0">
              <a:solidFill>
                <a:srgbClr val="8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800" dirty="0">
              <a:solidFill>
                <a:srgbClr val="8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800000"/>
                </a:solidFill>
              </a:rPr>
              <a:t>Антрополог</a:t>
            </a:r>
            <a:r>
              <a:rPr lang="ru-RU" sz="2000" b="1" dirty="0" smtClean="0">
                <a:solidFill>
                  <a:srgbClr val="800000"/>
                </a:solidFill>
              </a:rPr>
              <a:t>.</a:t>
            </a:r>
            <a:endParaRPr lang="en-US" sz="2000" b="1" dirty="0" smtClean="0">
              <a:solidFill>
                <a:srgbClr val="8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800" b="1" dirty="0">
              <a:solidFill>
                <a:srgbClr val="8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800000"/>
                </a:solidFill>
              </a:rPr>
              <a:t>Гигиенист </a:t>
            </a:r>
            <a:r>
              <a:rPr lang="ru-RU" sz="2000" b="1" dirty="0" smtClean="0">
                <a:solidFill>
                  <a:srgbClr val="800000"/>
                </a:solidFill>
              </a:rPr>
              <a:t>.</a:t>
            </a:r>
            <a:endParaRPr lang="en-US" sz="2000" b="1" dirty="0" smtClean="0">
              <a:solidFill>
                <a:srgbClr val="8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800" dirty="0">
              <a:solidFill>
                <a:srgbClr val="8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800000"/>
                </a:solidFill>
              </a:rPr>
              <a:t>Биолог.</a:t>
            </a:r>
            <a:endParaRPr lang="en-US" sz="20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1562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4" y="620688"/>
            <a:ext cx="8229600" cy="567531"/>
          </a:xfrm>
        </p:spPr>
        <p:txBody>
          <a:bodyPr/>
          <a:lstStyle/>
          <a:p>
            <a:pPr eaLnBrk="1" hangingPunct="1"/>
            <a:r>
              <a:rPr lang="ru-RU" sz="3200" b="1" dirty="0">
                <a:solidFill>
                  <a:srgbClr val="800000"/>
                </a:solidFill>
              </a:rPr>
              <a:t>Определение патологии.</a:t>
            </a:r>
            <a:endParaRPr lang="en-US" altLang="en-US" sz="3200" dirty="0" smtClean="0">
              <a:solidFill>
                <a:srgbClr val="8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8314" y="162880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rgbClr val="800000"/>
                </a:solidFill>
              </a:rPr>
              <a:t>Острые лейкозы </a:t>
            </a:r>
            <a:r>
              <a:rPr lang="ru-RU" dirty="0">
                <a:solidFill>
                  <a:srgbClr val="800000"/>
                </a:solidFill>
              </a:rPr>
              <a:t>– опухолевое  заболевание кроветворной системы с первичным поражением костного мозга. </a:t>
            </a:r>
          </a:p>
          <a:p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8314" y="2699412"/>
            <a:ext cx="82296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rgbClr val="800000"/>
                </a:solidFill>
              </a:rPr>
              <a:t>Острые </a:t>
            </a:r>
            <a:r>
              <a:rPr lang="ru-RU" sz="2000" b="1" i="1" dirty="0" smtClean="0">
                <a:solidFill>
                  <a:srgbClr val="800000"/>
                </a:solidFill>
              </a:rPr>
              <a:t>лейкозы</a:t>
            </a:r>
            <a:r>
              <a:rPr lang="en-US" sz="2000" b="1" i="1" dirty="0" smtClean="0">
                <a:solidFill>
                  <a:srgbClr val="800000"/>
                </a:solidFill>
              </a:rPr>
              <a:t> </a:t>
            </a:r>
            <a:r>
              <a:rPr lang="ru-RU" dirty="0">
                <a:solidFill>
                  <a:srgbClr val="800000"/>
                </a:solidFill>
              </a:rPr>
              <a:t>–</a:t>
            </a:r>
            <a:r>
              <a:rPr lang="ru-RU" dirty="0" smtClean="0">
                <a:solidFill>
                  <a:srgbClr val="800000"/>
                </a:solidFill>
              </a:rPr>
              <a:t> </a:t>
            </a:r>
            <a:r>
              <a:rPr lang="ru-RU" dirty="0">
                <a:solidFill>
                  <a:srgbClr val="800000"/>
                </a:solidFill>
              </a:rPr>
              <a:t>группа  заболеваний кроветворной ткани, характеризующаяся неконтролируемой пролиферацией, нарушением дифференцировки и накоплением в костном мозге и периферической крови незрелых гемопоэтических клеток</a:t>
            </a:r>
            <a:r>
              <a:rPr lang="ru-RU" dirty="0" smtClean="0">
                <a:solidFill>
                  <a:srgbClr val="800000"/>
                </a:solidFill>
              </a:rPr>
              <a:t>.</a:t>
            </a:r>
            <a:endParaRPr lang="en-US" dirty="0" smtClean="0">
              <a:solidFill>
                <a:srgbClr val="800000"/>
              </a:solidFill>
            </a:endParaRPr>
          </a:p>
          <a:p>
            <a:endParaRPr lang="en-US" sz="800" dirty="0" smtClean="0">
              <a:solidFill>
                <a:srgbClr val="800000"/>
              </a:solidFill>
            </a:endParaRPr>
          </a:p>
          <a:p>
            <a:r>
              <a:rPr lang="ru-RU" dirty="0">
                <a:solidFill>
                  <a:srgbClr val="800000"/>
                </a:solidFill>
              </a:rPr>
              <a:t>Мишенью опухолевой трансформации являются клетки-предшественники, иногда стволовые кроветворные клетки</a:t>
            </a:r>
            <a:r>
              <a:rPr lang="ru-RU" dirty="0" smtClean="0">
                <a:solidFill>
                  <a:srgbClr val="800000"/>
                </a:solidFill>
              </a:rPr>
              <a:t>.</a:t>
            </a:r>
            <a:endParaRPr lang="ru-RU" dirty="0">
              <a:solidFill>
                <a:srgbClr val="800000"/>
              </a:solidFill>
            </a:endParaRPr>
          </a:p>
          <a:p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9935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20688"/>
            <a:ext cx="6876000" cy="576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07588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18149</TotalTime>
  <Words>1379</Words>
  <Application>Microsoft Office PowerPoint</Application>
  <PresentationFormat>Экран (4:3)</PresentationFormat>
  <Paragraphs>307</Paragraphs>
  <Slides>41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4" baseType="lpstr">
      <vt:lpstr>Arial</vt:lpstr>
      <vt:lpstr>Calibri</vt:lpstr>
      <vt:lpstr>Diseño predeterminado</vt:lpstr>
      <vt:lpstr>  «Острые и хронические лейкозы.»                       для студентов цикла Лабораторная диагностика               </vt:lpstr>
      <vt:lpstr>Этапы лекционного занятия:</vt:lpstr>
      <vt:lpstr>Содержание  лекции:</vt:lpstr>
      <vt:lpstr>Цели занятия:</vt:lpstr>
      <vt:lpstr>Презентация PowerPoint</vt:lpstr>
      <vt:lpstr>Историческая справка.</vt:lpstr>
      <vt:lpstr>Рудольф Вирхов</vt:lpstr>
      <vt:lpstr>Определение патологии.</vt:lpstr>
      <vt:lpstr>Презентация PowerPoint</vt:lpstr>
      <vt:lpstr>Презентация PowerPoint</vt:lpstr>
      <vt:lpstr>А. А. Максимов</vt:lpstr>
      <vt:lpstr>Схема кроветворения.</vt:lpstr>
      <vt:lpstr>Презентация PowerPoint</vt:lpstr>
      <vt:lpstr>Презентация PowerPoint</vt:lpstr>
      <vt:lpstr>Этиология острых и хронических лейкозов.</vt:lpstr>
      <vt:lpstr>Презентация PowerPoint</vt:lpstr>
      <vt:lpstr>Клиническая картина.</vt:lpstr>
      <vt:lpstr>Гиперпластический синдром:</vt:lpstr>
      <vt:lpstr>История болезни №1</vt:lpstr>
      <vt:lpstr>Геморрагический синдром:</vt:lpstr>
      <vt:lpstr>Геморрагические проявления.</vt:lpstr>
      <vt:lpstr>Синдром инфекционных осложнений.</vt:lpstr>
      <vt:lpstr>История болезни №2</vt:lpstr>
      <vt:lpstr>Стадии острого лейкоза:</vt:lpstr>
      <vt:lpstr>Возможные результаты терапии:</vt:lpstr>
      <vt:lpstr>Показатели общего анализа крови при остром лейкозе:</vt:lpstr>
      <vt:lpstr>Морфология бластных клеток:</vt:lpstr>
      <vt:lpstr>Бластные клетки при остром лейкозе.</vt:lpstr>
      <vt:lpstr>Алгоритм диагностики острого лейкоза.</vt:lpstr>
      <vt:lpstr>Презентация PowerPoint</vt:lpstr>
      <vt:lpstr>Основные цитохимические показатели при острых лейкозах.</vt:lpstr>
      <vt:lpstr>Классификация острых лейкозов.</vt:lpstr>
      <vt:lpstr>Презентация PowerPoint</vt:lpstr>
      <vt:lpstr>Классификация острых нелимфобластных лейкозов.</vt:lpstr>
      <vt:lpstr>Картина крови при остром лейкозе (бластный криз).</vt:lpstr>
      <vt:lpstr>Хронические лейкозы.</vt:lpstr>
      <vt:lpstr>Созревание клеток.</vt:lpstr>
      <vt:lpstr>Дифференциальная диагностика острых и хронических лейкозов.</vt:lpstr>
      <vt:lpstr>Стадии хронических лейкозов.</vt:lpstr>
      <vt:lpstr>Картина крови при хроническом лейкозе.</vt:lpstr>
      <vt:lpstr>Презентация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User</cp:lastModifiedBy>
  <cp:revision>820</cp:revision>
  <dcterms:created xsi:type="dcterms:W3CDTF">2010-05-23T14:28:12Z</dcterms:created>
  <dcterms:modified xsi:type="dcterms:W3CDTF">2018-04-17T06:29:09Z</dcterms:modified>
</cp:coreProperties>
</file>