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8"/>
  </p:notesMasterIdLst>
  <p:sldIdLst>
    <p:sldId id="256" r:id="rId2"/>
    <p:sldId id="279" r:id="rId3"/>
    <p:sldId id="257" r:id="rId4"/>
    <p:sldId id="258" r:id="rId5"/>
    <p:sldId id="259" r:id="rId6"/>
    <p:sldId id="261" r:id="rId7"/>
    <p:sldId id="262" r:id="rId8"/>
    <p:sldId id="266" r:id="rId9"/>
    <p:sldId id="267" r:id="rId10"/>
    <p:sldId id="268" r:id="rId11"/>
    <p:sldId id="269" r:id="rId12"/>
    <p:sldId id="263" r:id="rId13"/>
    <p:sldId id="264" r:id="rId14"/>
    <p:sldId id="265" r:id="rId15"/>
    <p:sldId id="271" r:id="rId16"/>
    <p:sldId id="270" r:id="rId17"/>
    <p:sldId id="294" r:id="rId18"/>
    <p:sldId id="295" r:id="rId19"/>
    <p:sldId id="297" r:id="rId20"/>
    <p:sldId id="289" r:id="rId21"/>
    <p:sldId id="288" r:id="rId22"/>
    <p:sldId id="278" r:id="rId23"/>
    <p:sldId id="277" r:id="rId24"/>
    <p:sldId id="275" r:id="rId25"/>
    <p:sldId id="290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8958" autoAdjust="0"/>
  </p:normalViewPr>
  <p:slideViewPr>
    <p:cSldViewPr>
      <p:cViewPr varScale="1">
        <p:scale>
          <a:sx n="76" d="100"/>
          <a:sy n="76" d="100"/>
        </p:scale>
        <p:origin x="1242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3;&#1102;&#1076;&#1084;&#1080;&#1083;&#1072;\Desktop\&#1076;&#1083;&#1103;%20&#1074;&#1082;&#1088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3;&#1102;&#1076;&#1084;&#1080;&#1083;&#1072;\Desktop\&#1076;&#1083;&#1103;%20&#1074;&#1082;&#1088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3;&#1102;&#1076;&#1084;&#1080;&#1083;&#1072;\Desktop\&#1076;&#1083;&#1103;%20&#1074;&#1082;&#1088;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3;&#1102;&#1076;&#1084;&#1080;&#1083;&#1072;\Desktop\&#1076;&#1083;&#1103;%20&#1074;&#1082;&#1088;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3;&#1102;&#1076;&#1084;&#1080;&#1083;&#1072;\Desktop\&#1076;&#1083;&#1103;%20&#1074;&#1082;&#1088;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3;&#1102;&#1076;&#1084;&#1080;&#1083;&#1072;\Desktop\&#1076;&#1083;&#1103;%20&#1074;&#1082;&#1088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CC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Лист15!$A$1:$A$2</c:f>
              <c:strCache>
                <c:ptCount val="2"/>
                <c:pt idx="0">
                  <c:v>знают свое "рабочее" АД</c:v>
                </c:pt>
                <c:pt idx="1">
                  <c:v>не знают свое "рабочее" АД</c:v>
                </c:pt>
              </c:strCache>
            </c:strRef>
          </c:cat>
          <c:val>
            <c:numRef>
              <c:f>Лист15!$B$1:$B$2</c:f>
              <c:numCache>
                <c:formatCode>0%</c:formatCode>
                <c:ptCount val="2"/>
                <c:pt idx="0">
                  <c:v>0.82000000000000062</c:v>
                </c:pt>
                <c:pt idx="1">
                  <c:v>0.18000000000000024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1273468658893804"/>
          <c:y val="0.34385667062097086"/>
          <c:w val="0.36003827674927158"/>
          <c:h val="0.34147385082482568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5594432762945467E-3"/>
                  <c:y val="-0.13933899668355773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18886552589096E-3"/>
                  <c:y val="-0.13933899668355773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3693660018901374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18886552589096E-3"/>
                  <c:y val="-0.16336296162899888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783298288836459E-3"/>
                  <c:y val="-0.13693660018901374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Лист17!$A$1:$A$5</c:f>
              <c:strCache>
                <c:ptCount val="5"/>
                <c:pt idx="0">
                  <c:v>ИБС</c:v>
                </c:pt>
                <c:pt idx="1">
                  <c:v>атеросклероз</c:v>
                </c:pt>
                <c:pt idx="2">
                  <c:v>инсульт</c:v>
                </c:pt>
                <c:pt idx="3">
                  <c:v>инфаркт миокарда</c:v>
                </c:pt>
                <c:pt idx="4">
                  <c:v>энцефалопатия</c:v>
                </c:pt>
              </c:strCache>
            </c:strRef>
          </c:cat>
          <c:val>
            <c:numRef>
              <c:f>Лист17!$B$1:$B$5</c:f>
              <c:numCache>
                <c:formatCode>0%</c:formatCode>
                <c:ptCount val="5"/>
                <c:pt idx="0">
                  <c:v>0.7400000000000011</c:v>
                </c:pt>
                <c:pt idx="1">
                  <c:v>0.46</c:v>
                </c:pt>
                <c:pt idx="2">
                  <c:v>0.32000000000000062</c:v>
                </c:pt>
                <c:pt idx="3">
                  <c:v>0.18000000000000024</c:v>
                </c:pt>
                <c:pt idx="4">
                  <c:v>4.0000000000000022E-2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280168800"/>
        <c:axId val="282556112"/>
      </c:barChart>
      <c:catAx>
        <c:axId val="280168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2556112"/>
        <c:crosses val="autoZero"/>
        <c:auto val="1"/>
        <c:lblAlgn val="ctr"/>
        <c:lblOffset val="100"/>
        <c:noMultiLvlLbl val="0"/>
      </c:catAx>
      <c:valAx>
        <c:axId val="282556112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80168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Лист19!$A$1:$A$3</c:f>
              <c:strCache>
                <c:ptCount val="3"/>
                <c:pt idx="0">
                  <c:v>не знал, врач никаких рекомендаций не давал </c:v>
                </c:pt>
                <c:pt idx="1">
                  <c:v>нет желания их придерживаться </c:v>
                </c:pt>
                <c:pt idx="2">
                  <c:v>выполняю, но от случая к случаю или - только при ухудшении самочувствия </c:v>
                </c:pt>
              </c:strCache>
            </c:strRef>
          </c:cat>
          <c:val>
            <c:numRef>
              <c:f>Лист19!$B$1:$B$3</c:f>
              <c:numCache>
                <c:formatCode>0%</c:formatCode>
                <c:ptCount val="3"/>
                <c:pt idx="0">
                  <c:v>6.0000000000000032E-2</c:v>
                </c:pt>
                <c:pt idx="1">
                  <c:v>0.72000000000000064</c:v>
                </c:pt>
                <c:pt idx="2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4541316753085143"/>
          <c:y val="0.18820012633332431"/>
          <c:w val="0.34539149452961881"/>
          <c:h val="0.60971095565385502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3399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1.3402887139107656E-2"/>
                  <c:y val="1.1574074074074073E-3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b="1" dirty="0">
                        <a:latin typeface="Times New Roman" pitchFamily="18" charset="0"/>
                        <a:cs typeface="Times New Roman" pitchFamily="18" charset="0"/>
                      </a:rPr>
                      <a:t>Д</a:t>
                    </a:r>
                    <a:r>
                      <a:rPr lang="ru-RU" sz="1800" b="1" dirty="0" smtClean="0">
                        <a:latin typeface="Times New Roman" pitchFamily="18" charset="0"/>
                        <a:cs typeface="Times New Roman" pitchFamily="18" charset="0"/>
                      </a:rPr>
                      <a:t>олгое </a:t>
                    </a:r>
                    <a:r>
                      <a:rPr lang="ru-RU" sz="1800" b="1" dirty="0">
                        <a:latin typeface="Times New Roman" pitchFamily="18" charset="0"/>
                        <a:cs typeface="Times New Roman" pitchFamily="18" charset="0"/>
                      </a:rPr>
                      <a:t>ожидание приезда бригады скорой медицинской помощи - </a:t>
                    </a:r>
                    <a:r>
                      <a:rPr lang="ru-RU" sz="1800" b="1" dirty="0" smtClean="0">
                        <a:latin typeface="Times New Roman" pitchFamily="18" charset="0"/>
                        <a:cs typeface="Times New Roman" pitchFamily="18" charset="0"/>
                      </a:rPr>
                      <a:t>36%</a:t>
                    </a:r>
                    <a:endParaRPr lang="ru-RU" sz="18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414191809439965E-2"/>
                  <c:y val="-4.8980867858775992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b="1" dirty="0">
                        <a:latin typeface="Times New Roman" pitchFamily="18" charset="0"/>
                        <a:cs typeface="Times New Roman" pitchFamily="18" charset="0"/>
                      </a:rPr>
                      <a:t>Отсутствие доброжелательности и возможности задать волнующие </a:t>
                    </a:r>
                    <a:r>
                      <a:rPr lang="ru-RU" sz="1800" b="1" dirty="0" smtClean="0">
                        <a:latin typeface="Times New Roman" pitchFamily="18" charset="0"/>
                        <a:cs typeface="Times New Roman" pitchFamily="18" charset="0"/>
                      </a:rPr>
                      <a:t>вопросы- 64%</a:t>
                    </a:r>
                    <a:endParaRPr lang="ru-RU" sz="18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Лист25!$A$1:$A$2</c:f>
              <c:strCache>
                <c:ptCount val="2"/>
                <c:pt idx="0">
                  <c:v>Долгое ожидание приезда бригады скорой медицинской помощи </c:v>
                </c:pt>
                <c:pt idx="1">
                  <c:v>Отсутствие доброжелательности и возможности задать волнующие вопросы</c:v>
                </c:pt>
              </c:strCache>
            </c:strRef>
          </c:cat>
          <c:val>
            <c:numRef>
              <c:f>Лист25!$B$1:$B$2</c:f>
              <c:numCache>
                <c:formatCode>0%</c:formatCode>
                <c:ptCount val="2"/>
                <c:pt idx="0">
                  <c:v>0.18000000000000024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Лист11!$A$2:$A$9</c:f>
              <c:strCache>
                <c:ptCount val="8"/>
                <c:pt idx="0">
                  <c:v>Избыточная масса тела</c:v>
                </c:pt>
                <c:pt idx="1">
                  <c:v>Принебригают ЛФК</c:v>
                </c:pt>
                <c:pt idx="2">
                  <c:v>Употребляют алкоголь</c:v>
                </c:pt>
                <c:pt idx="3">
                  <c:v>Курят</c:v>
                </c:pt>
                <c:pt idx="4">
                  <c:v>Принебригают диетой</c:v>
                </c:pt>
                <c:pt idx="5">
                  <c:v>Испытывают стресс</c:v>
                </c:pt>
                <c:pt idx="6">
                  <c:v>Наследственность</c:v>
                </c:pt>
                <c:pt idx="7">
                  <c:v>Предвестники гипертонии</c:v>
                </c:pt>
              </c:strCache>
            </c:strRef>
          </c:cat>
          <c:val>
            <c:numRef>
              <c:f>Лист11!$B$2:$B$9</c:f>
              <c:numCache>
                <c:formatCode>0%</c:formatCode>
                <c:ptCount val="8"/>
                <c:pt idx="0">
                  <c:v>0.64000000000000046</c:v>
                </c:pt>
                <c:pt idx="1">
                  <c:v>0.84000000000000041</c:v>
                </c:pt>
                <c:pt idx="2">
                  <c:v>0.88</c:v>
                </c:pt>
                <c:pt idx="3">
                  <c:v>0.4</c:v>
                </c:pt>
                <c:pt idx="4">
                  <c:v>0.60000000000000042</c:v>
                </c:pt>
                <c:pt idx="5">
                  <c:v>0.56000000000000005</c:v>
                </c:pt>
                <c:pt idx="6">
                  <c:v>0.72000000000000042</c:v>
                </c:pt>
                <c:pt idx="7">
                  <c:v>0.60000000000000042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90599784"/>
        <c:axId val="284665144"/>
        <c:axId val="0"/>
      </c:bar3DChart>
      <c:catAx>
        <c:axId val="2905997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4665144"/>
        <c:crosses val="autoZero"/>
        <c:auto val="1"/>
        <c:lblAlgn val="ctr"/>
        <c:lblOffset val="100"/>
        <c:noMultiLvlLbl val="0"/>
      </c:catAx>
      <c:valAx>
        <c:axId val="28466514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90599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Лист24!$A$1:$A$3</c:f>
              <c:strCache>
                <c:ptCount val="3"/>
                <c:pt idx="0">
                  <c:v>Менее 3-х предрасполагающих факторов</c:v>
                </c:pt>
                <c:pt idx="1">
                  <c:v>Наличие до 6-ти предрасполагающих факторов</c:v>
                </c:pt>
                <c:pt idx="2">
                  <c:v>Наличие 8-ми предрасполагающих факторов</c:v>
                </c:pt>
              </c:strCache>
            </c:strRef>
          </c:cat>
          <c:val>
            <c:numRef>
              <c:f>Лист24!$B$1:$B$3</c:f>
              <c:numCache>
                <c:formatCode>0%</c:formatCode>
                <c:ptCount val="3"/>
                <c:pt idx="0">
                  <c:v>0.18000000000000024</c:v>
                </c:pt>
                <c:pt idx="1">
                  <c:v>0.30000000000000032</c:v>
                </c:pt>
                <c:pt idx="2">
                  <c:v>0.52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84663968"/>
        <c:axId val="278979488"/>
        <c:axId val="0"/>
      </c:bar3DChart>
      <c:catAx>
        <c:axId val="2846639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8979488"/>
        <c:crosses val="autoZero"/>
        <c:auto val="1"/>
        <c:lblAlgn val="ctr"/>
        <c:lblOffset val="100"/>
        <c:noMultiLvlLbl val="0"/>
      </c:catAx>
      <c:valAx>
        <c:axId val="278979488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84663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77FA3-1054-4BBE-B5B1-09AB97237AB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8E17F8-3C5B-4B95-A9F6-D05FF0BA0FC8}" type="pres">
      <dgm:prSet presAssocID="{1B077FA3-1054-4BBE-B5B1-09AB97237A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866841E-B10D-4BAC-BBD9-B1CD9F3CC6D4}" type="presOf" srcId="{1B077FA3-1054-4BBE-B5B1-09AB97237AB8}" destId="{D68E17F8-3C5B-4B95-A9F6-D05FF0BA0FC8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7CEFE8-C5E3-4DCA-806F-E539320C1EB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5E98B7-98F8-4519-B98F-9356671F51E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200" baseline="0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ru-RU" sz="2200" b="1" u="sng" baseline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Таким образом, о</a:t>
          </a:r>
          <a:r>
            <a:rPr lang="ru-RU" sz="2400" b="1" u="sng" baseline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сновными проблемами пациентов с диагнозом «гипертоническая болезнь» являются</a:t>
          </a:r>
          <a:r>
            <a:rPr lang="ru-RU" sz="2400" b="1" baseline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algn="just"/>
          <a:r>
            <a:rPr lang="ru-RU" sz="2200" b="1" baseline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а) низкая степень информированности пациентов о состоянии своего здоровья;</a:t>
          </a:r>
        </a:p>
        <a:p>
          <a:pPr algn="just"/>
          <a:r>
            <a:rPr lang="ru-RU" sz="2200" b="1" baseline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б) развитие осложнений из-за неправильного и несвоевременного лечения;</a:t>
          </a:r>
        </a:p>
        <a:p>
          <a:pPr algn="just"/>
          <a:r>
            <a:rPr lang="ru-RU" sz="2200" b="1" baseline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в) несоблюдение рекомендаций врача из-за отсутствия желания их соблюдать;</a:t>
          </a:r>
        </a:p>
        <a:p>
          <a:pPr algn="just"/>
          <a:r>
            <a:rPr lang="ru-RU" sz="2200" b="1" baseline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г) недовольство качеством оказания медицинской помощи фельдшером в связи с отсутствием доброжелательности и возможности задать волнующие вопросы.</a:t>
          </a:r>
          <a:endParaRPr lang="ru-RU" sz="2200" b="1" baseline="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ACB4AC-2D7E-49B8-A0EE-05E69984D4FA}" type="parTrans" cxnId="{0963EAE1-994A-40C0-A77A-7C39FD2E691C}">
      <dgm:prSet/>
      <dgm:spPr/>
      <dgm:t>
        <a:bodyPr/>
        <a:lstStyle/>
        <a:p>
          <a:endParaRPr lang="ru-RU"/>
        </a:p>
      </dgm:t>
    </dgm:pt>
    <dgm:pt modelId="{C86646B3-F644-4C7F-98F6-99D5F032BDB3}" type="sibTrans" cxnId="{0963EAE1-994A-40C0-A77A-7C39FD2E691C}">
      <dgm:prSet/>
      <dgm:spPr/>
      <dgm:t>
        <a:bodyPr/>
        <a:lstStyle/>
        <a:p>
          <a:endParaRPr lang="ru-RU"/>
        </a:p>
      </dgm:t>
    </dgm:pt>
    <dgm:pt modelId="{58FF177E-7A48-4AF7-8BC2-24457543264A}" type="pres">
      <dgm:prSet presAssocID="{C37CEFE8-C5E3-4DCA-806F-E539320C1E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02310A-008E-4602-83AB-FAAF10173192}" type="pres">
      <dgm:prSet presAssocID="{2A5E98B7-98F8-4519-B98F-9356671F51EE}" presName="node" presStyleLbl="node1" presStyleIdx="0" presStyleCnt="1" custLinFactNeighborX="-445" custLinFactNeighborY="1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63EAE1-994A-40C0-A77A-7C39FD2E691C}" srcId="{C37CEFE8-C5E3-4DCA-806F-E539320C1EBC}" destId="{2A5E98B7-98F8-4519-B98F-9356671F51EE}" srcOrd="0" destOrd="0" parTransId="{26ACB4AC-2D7E-49B8-A0EE-05E69984D4FA}" sibTransId="{C86646B3-F644-4C7F-98F6-99D5F032BDB3}"/>
    <dgm:cxn modelId="{D464AB99-C434-41EF-83D2-FFAAD80B5712}" type="presOf" srcId="{2A5E98B7-98F8-4519-B98F-9356671F51EE}" destId="{5802310A-008E-4602-83AB-FAAF10173192}" srcOrd="0" destOrd="0" presId="urn:microsoft.com/office/officeart/2005/8/layout/hList6"/>
    <dgm:cxn modelId="{5EB29DDD-A7B7-4726-88CB-86C621BA3127}" type="presOf" srcId="{C37CEFE8-C5E3-4DCA-806F-E539320C1EBC}" destId="{58FF177E-7A48-4AF7-8BC2-24457543264A}" srcOrd="0" destOrd="0" presId="urn:microsoft.com/office/officeart/2005/8/layout/hList6"/>
    <dgm:cxn modelId="{35445364-1D4F-416D-8332-AD3562A8DC77}" type="presParOf" srcId="{58FF177E-7A48-4AF7-8BC2-24457543264A}" destId="{5802310A-008E-4602-83AB-FAAF10173192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203822-78CE-4806-91F6-8B0BB5FF99E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A92267-422B-4882-B2F3-A7C1E3D533E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Роль фельдшера в профилактике и лечении гипертонической болезни велика, так как правильно, своевременно оказываемая фельдшерская помощь имеет огромное значение в предотвращении гипертонии и ее осложнений.</a:t>
          </a:r>
          <a:endParaRPr lang="ru-RU" sz="24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0653C5-0478-4BE2-93C7-9FCDC69F5A5E}" type="parTrans" cxnId="{8ABAC429-2D27-448E-BCB8-381183E2743F}">
      <dgm:prSet/>
      <dgm:spPr/>
      <dgm:t>
        <a:bodyPr/>
        <a:lstStyle/>
        <a:p>
          <a:endParaRPr lang="ru-RU"/>
        </a:p>
      </dgm:t>
    </dgm:pt>
    <dgm:pt modelId="{82E4AF9E-6343-4A4D-9B5B-A1DA0E8367A5}" type="sibTrans" cxnId="{8ABAC429-2D27-448E-BCB8-381183E2743F}">
      <dgm:prSet/>
      <dgm:spPr/>
      <dgm:t>
        <a:bodyPr/>
        <a:lstStyle/>
        <a:p>
          <a:endParaRPr lang="ru-RU"/>
        </a:p>
      </dgm:t>
    </dgm:pt>
    <dgm:pt modelId="{EF5B99EF-CCE9-4EA8-89B7-1092F1AC546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Квалифицированный фельдшер должен уметь диагностировать гипертоническую болезнь, грамотно оказывать медицинскую помощь на догоспитальном этапе, а также умело проводить профилактические мероприятия.</a:t>
          </a:r>
          <a:endParaRPr lang="ru-RU" sz="24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3B8B3-E8C5-4E36-8FD7-C144FB64C7CD}" type="parTrans" cxnId="{0AE755F5-30B3-4A3A-87B2-8A102EA39B4D}">
      <dgm:prSet/>
      <dgm:spPr/>
      <dgm:t>
        <a:bodyPr/>
        <a:lstStyle/>
        <a:p>
          <a:endParaRPr lang="ru-RU"/>
        </a:p>
      </dgm:t>
    </dgm:pt>
    <dgm:pt modelId="{393CB50D-912F-4138-9B5E-AE2918D76F39}" type="sibTrans" cxnId="{0AE755F5-30B3-4A3A-87B2-8A102EA39B4D}">
      <dgm:prSet/>
      <dgm:spPr/>
      <dgm:t>
        <a:bodyPr/>
        <a:lstStyle/>
        <a:p>
          <a:endParaRPr lang="ru-RU"/>
        </a:p>
      </dgm:t>
    </dgm:pt>
    <dgm:pt modelId="{282A8C0E-6835-4913-9552-30111B630E51}" type="pres">
      <dgm:prSet presAssocID="{49203822-78CE-4806-91F6-8B0BB5FF99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5A34DC-9356-4340-9FB4-112E4A857693}" type="pres">
      <dgm:prSet presAssocID="{AEA92267-422B-4882-B2F3-A7C1E3D533E1}" presName="node" presStyleLbl="node1" presStyleIdx="0" presStyleCnt="2" custScaleX="88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6ECB6-131E-4DF7-AB51-4EE2265C2EB8}" type="pres">
      <dgm:prSet presAssocID="{82E4AF9E-6343-4A4D-9B5B-A1DA0E8367A5}" presName="sibTrans" presStyleCnt="0"/>
      <dgm:spPr/>
    </dgm:pt>
    <dgm:pt modelId="{09C81A52-7D16-40D0-A4C5-2E44D54CD76E}" type="pres">
      <dgm:prSet presAssocID="{EF5B99EF-CCE9-4EA8-89B7-1092F1AC546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C658C9-E53E-4673-BBF5-7506E1C17B56}" type="presOf" srcId="{AEA92267-422B-4882-B2F3-A7C1E3D533E1}" destId="{CA5A34DC-9356-4340-9FB4-112E4A857693}" srcOrd="0" destOrd="0" presId="urn:microsoft.com/office/officeart/2005/8/layout/hList6"/>
    <dgm:cxn modelId="{0AE755F5-30B3-4A3A-87B2-8A102EA39B4D}" srcId="{49203822-78CE-4806-91F6-8B0BB5FF99E2}" destId="{EF5B99EF-CCE9-4EA8-89B7-1092F1AC5463}" srcOrd="1" destOrd="0" parTransId="{2A73B8B3-E8C5-4E36-8FD7-C144FB64C7CD}" sibTransId="{393CB50D-912F-4138-9B5E-AE2918D76F39}"/>
    <dgm:cxn modelId="{8ABAC429-2D27-448E-BCB8-381183E2743F}" srcId="{49203822-78CE-4806-91F6-8B0BB5FF99E2}" destId="{AEA92267-422B-4882-B2F3-A7C1E3D533E1}" srcOrd="0" destOrd="0" parTransId="{8C0653C5-0478-4BE2-93C7-9FCDC69F5A5E}" sibTransId="{82E4AF9E-6343-4A4D-9B5B-A1DA0E8367A5}"/>
    <dgm:cxn modelId="{55E0F408-09B4-4479-B766-52E89E045E5A}" type="presOf" srcId="{EF5B99EF-CCE9-4EA8-89B7-1092F1AC5463}" destId="{09C81A52-7D16-40D0-A4C5-2E44D54CD76E}" srcOrd="0" destOrd="0" presId="urn:microsoft.com/office/officeart/2005/8/layout/hList6"/>
    <dgm:cxn modelId="{98EBF23D-C906-49CD-B48B-F6ADE0D020BD}" type="presOf" srcId="{49203822-78CE-4806-91F6-8B0BB5FF99E2}" destId="{282A8C0E-6835-4913-9552-30111B630E51}" srcOrd="0" destOrd="0" presId="urn:microsoft.com/office/officeart/2005/8/layout/hList6"/>
    <dgm:cxn modelId="{3DEAB818-CF27-4277-AE35-A6702DF11AAA}" type="presParOf" srcId="{282A8C0E-6835-4913-9552-30111B630E51}" destId="{CA5A34DC-9356-4340-9FB4-112E4A857693}" srcOrd="0" destOrd="0" presId="urn:microsoft.com/office/officeart/2005/8/layout/hList6"/>
    <dgm:cxn modelId="{4103AAFE-3B63-414D-A02F-71331AEC1847}" type="presParOf" srcId="{282A8C0E-6835-4913-9552-30111B630E51}" destId="{2A96ECB6-131E-4DF7-AB51-4EE2265C2EB8}" srcOrd="1" destOrd="0" presId="urn:microsoft.com/office/officeart/2005/8/layout/hList6"/>
    <dgm:cxn modelId="{DE6F6D4B-704A-4A7D-A222-AF5D40C95910}" type="presParOf" srcId="{282A8C0E-6835-4913-9552-30111B630E51}" destId="{09C81A52-7D16-40D0-A4C5-2E44D54CD76E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2310A-008E-4602-83AB-FAAF10173192}">
      <dsp:nvSpPr>
        <dsp:cNvPr id="0" name=""/>
        <dsp:cNvSpPr/>
      </dsp:nvSpPr>
      <dsp:spPr>
        <a:xfrm rot="16200000">
          <a:off x="924822" y="-924822"/>
          <a:ext cx="6072230" cy="7921874"/>
        </a:xfrm>
        <a:prstGeom prst="flowChartManualOperation">
          <a:avLst/>
        </a:prstGeom>
        <a:gradFill rotWithShape="1">
          <a:gsLst>
            <a:gs pos="0">
              <a:schemeClr val="accent1">
                <a:tint val="64000"/>
                <a:lumMod val="118000"/>
              </a:schemeClr>
            </a:gs>
            <a:gs pos="100000">
              <a:schemeClr val="accent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baseline="0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ru-RU" sz="2200" b="1" u="sng" kern="1200" baseline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Таким образом, о</a:t>
          </a:r>
          <a:r>
            <a:rPr lang="ru-RU" sz="2400" b="1" u="sng" kern="1200" baseline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сновными проблемами пациентов с диагнозом «гипертоническая болезнь» являются</a:t>
          </a:r>
          <a:r>
            <a:rPr lang="ru-RU" sz="2400" b="1" kern="1200" baseline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а) низкая степень информированности пациентов о состоянии своего здоровья;</a:t>
          </a:r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б) развитие осложнений из-за неправильного и несвоевременного лечения;</a:t>
          </a:r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в) несоблюдение рекомендаций врача из-за отсутствия желания их соблюдать;</a:t>
          </a:r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г) недовольство качеством оказания медицинской помощи фельдшером в связи с отсутствием доброжелательности и возможности задать волнующие вопросы.</a:t>
          </a:r>
          <a:endParaRPr lang="ru-RU" sz="2200" b="1" kern="1200" baseline="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0" y="1214446"/>
        <a:ext cx="7921874" cy="36433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A34DC-9356-4340-9FB4-112E4A857693}">
      <dsp:nvSpPr>
        <dsp:cNvPr id="0" name=""/>
        <dsp:cNvSpPr/>
      </dsp:nvSpPr>
      <dsp:spPr>
        <a:xfrm rot="16200000">
          <a:off x="-766673" y="766769"/>
          <a:ext cx="5246710" cy="3713171"/>
        </a:xfrm>
        <a:prstGeom prst="flowChartManualOperation">
          <a:avLst/>
        </a:prstGeom>
        <a:gradFill rotWithShape="1">
          <a:gsLst>
            <a:gs pos="0">
              <a:schemeClr val="accent1">
                <a:tint val="64000"/>
                <a:lumMod val="118000"/>
              </a:schemeClr>
            </a:gs>
            <a:gs pos="100000">
              <a:schemeClr val="accent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Роль фельдшера в профилактике и лечении гипертонической болезни велика, так как правильно, своевременно оказываемая фельдшерская помощь имеет огромное значение в предотвращении гипертонии и ее осложнений.</a:t>
          </a:r>
          <a:endParaRPr lang="ru-RU" sz="24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97" y="1049341"/>
        <a:ext cx="3713171" cy="3148026"/>
      </dsp:txXfrm>
    </dsp:sp>
    <dsp:sp modelId="{09C81A52-7D16-40D0-A4C5-2E44D54CD76E}">
      <dsp:nvSpPr>
        <dsp:cNvPr id="0" name=""/>
        <dsp:cNvSpPr/>
      </dsp:nvSpPr>
      <dsp:spPr>
        <a:xfrm rot="16200000">
          <a:off x="3497962" y="529398"/>
          <a:ext cx="5246710" cy="4187913"/>
        </a:xfrm>
        <a:prstGeom prst="flowChartManualOperation">
          <a:avLst/>
        </a:prstGeom>
        <a:gradFill rotWithShape="1">
          <a:gsLst>
            <a:gs pos="0">
              <a:schemeClr val="accent1">
                <a:tint val="64000"/>
                <a:lumMod val="118000"/>
              </a:schemeClr>
            </a:gs>
            <a:gs pos="100000">
              <a:schemeClr val="accent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Квалифицированный фельдшер должен уметь диагностировать гипертоническую болезнь, грамотно оказывать медицинскую помощь на догоспитальном этапе, а также умело проводить профилактические мероприятия.</a:t>
          </a:r>
          <a:endParaRPr lang="ru-RU" sz="24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027361" y="1049341"/>
        <a:ext cx="4187913" cy="3148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0680F-8A47-4968-93A4-F01D4819904F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2D0F2-1171-454C-A699-FF4127E26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36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2D0F2-1171-454C-A699-FF4127E2643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8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F7C-9384-4A0F-9170-CA6EE1540F86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1F20-6DE7-4EB2-A6BA-264AEAF37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74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F7C-9384-4A0F-9170-CA6EE1540F86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1F20-6DE7-4EB2-A6BA-264AEAF37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0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F7C-9384-4A0F-9170-CA6EE1540F86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1F20-6DE7-4EB2-A6BA-264AEAF37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8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F7C-9384-4A0F-9170-CA6EE1540F86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1F20-6DE7-4EB2-A6BA-264AEAF37F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8534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F7C-9384-4A0F-9170-CA6EE1540F86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1F20-6DE7-4EB2-A6BA-264AEAF37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62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F7C-9384-4A0F-9170-CA6EE1540F86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1F20-6DE7-4EB2-A6BA-264AEAF37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82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F7C-9384-4A0F-9170-CA6EE1540F86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1F20-6DE7-4EB2-A6BA-264AEAF37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52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F7C-9384-4A0F-9170-CA6EE1540F86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1F20-6DE7-4EB2-A6BA-264AEAF37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90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F7C-9384-4A0F-9170-CA6EE1540F86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1F20-6DE7-4EB2-A6BA-264AEAF37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4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F7C-9384-4A0F-9170-CA6EE1540F86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1F20-6DE7-4EB2-A6BA-264AEAF37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6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F7C-9384-4A0F-9170-CA6EE1540F86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1F20-6DE7-4EB2-A6BA-264AEAF37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4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F7C-9384-4A0F-9170-CA6EE1540F86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1F20-6DE7-4EB2-A6BA-264AEAF37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5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F7C-9384-4A0F-9170-CA6EE1540F86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1F20-6DE7-4EB2-A6BA-264AEAF37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45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F7C-9384-4A0F-9170-CA6EE1540F86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1F20-6DE7-4EB2-A6BA-264AEAF37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5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F7C-9384-4A0F-9170-CA6EE1540F86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1F20-6DE7-4EB2-A6BA-264AEAF37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F7C-9384-4A0F-9170-CA6EE1540F86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1F20-6DE7-4EB2-A6BA-264AEAF37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3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F7C-9384-4A0F-9170-CA6EE1540F86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1F20-6DE7-4EB2-A6BA-264AEAF37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7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824F7C-9384-4A0F-9170-CA6EE1540F86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B1F20-6DE7-4EB2-A6BA-264AEAF37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58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6057888" cy="1470025"/>
          </a:xfrm>
          <a:effectLst/>
        </p:spPr>
        <p:txBody>
          <a:bodyPr>
            <a:normAutofit fontScale="90000"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профессиональное образовательное учреждение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Воронежской области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ВОРОНЕЖСКИЙ БАЗОВЫЙ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МЕДИЦИНСКИЙ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КОЛЛЕДЖ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916832"/>
            <a:ext cx="6400800" cy="197888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Научно-практическая студенческая конференция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«Роль фельдшера в профилактике и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лечении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гипертонической болезни»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511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561515"/>
              </p:ext>
            </p:extLst>
          </p:nvPr>
        </p:nvGraphicFramePr>
        <p:xfrm>
          <a:off x="928662" y="4000504"/>
          <a:ext cx="7667636" cy="1858886"/>
        </p:xfrm>
        <a:graphic>
          <a:graphicData uri="http://schemas.openxmlformats.org/drawingml/2006/table">
            <a:tbl>
              <a:tblPr/>
              <a:tblGrid>
                <a:gridCol w="7667636"/>
              </a:tblGrid>
              <a:tr h="9938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Выполнила: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студентка 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группы 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№411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Кушталова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Л. Ю.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84" marR="65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0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Руководитель: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преподаватель ВБМК 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Рубахина О. Е.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84" marR="65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78897" y="616530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Воронеж, 2017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28596" y="1857364"/>
          <a:ext cx="828680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50004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Причины невыполнения рекомендаций 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врача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62961974"/>
              </p:ext>
            </p:extLst>
          </p:nvPr>
        </p:nvGraphicFramePr>
        <p:xfrm>
          <a:off x="428596" y="1857364"/>
          <a:ext cx="828680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Причины недовольства пациентов качеством оказания медицинской помощи фельдшером</a:t>
            </a:r>
            <a:endParaRPr kumimoji="0" lang="ru-RU" sz="2800" b="1" i="0" u="none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-61555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 самодиагностики 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«Проверь себя на степень риска возникновения гипертонии»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071546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Вы старше 50 лет?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Часто ли у Вас бывают головные боли, «тяжелая» голова, головокружение, мелькание перед глазами «мушек»?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Были ли в Вашей семье случаи заболевания артериальной гипертензией?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Отнимите от Вашего роста  (в сантиметрах) цифру 100. Ваш вес превышает полученный результат больше чем на 20%?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Вы ненавидите утреннюю зарядку, вечернюю пробежку и прочие физические упражнения?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Злоупотребляете ли Вы курением?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Злоупотребляете ли Вы алкоголем?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Вы соблюдаете сбалансированную диету, включающую овощи и фрукты?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Любите ли Вы солить и приправлять острыми специями еду?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Высокий ли у Вас общий уровень стресса?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85918" y="357166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Результаты проведенного анкетирования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42911" y="1795462"/>
          <a:ext cx="7858180" cy="463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14348" y="2057400"/>
          <a:ext cx="7858180" cy="422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71480"/>
            <a:ext cx="9024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Выводы при сопоставлении результатов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642918"/>
          <a:ext cx="8501122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27385487"/>
              </p:ext>
            </p:extLst>
          </p:nvPr>
        </p:nvGraphicFramePr>
        <p:xfrm>
          <a:off x="642910" y="428604"/>
          <a:ext cx="792961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520" y="404664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  ВЫВОДЫ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959276464"/>
              </p:ext>
            </p:extLst>
          </p:nvPr>
        </p:nvGraphicFramePr>
        <p:xfrm>
          <a:off x="571472" y="1397000"/>
          <a:ext cx="8215370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72808" cy="57606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ГИПЕРТОНИЧЕСКОЙ БОЛЕЗНИ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058656"/>
            <a:ext cx="4968552" cy="532859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Основная задача терапии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целевого уровня АД.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Достижение целевого уровня АД должно быть постепенным и хорошо переноситься пациентом.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Если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отнесен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высокому и очень высокому риску, то незамедлительно начинают медикаментозную терапию.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 низком и среднем риске рекомендуется изменить образ жизни в течение 3 - 4 месяцев.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 неэффективности – начинают  медикаментозное лечение.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0112" y="4437112"/>
            <a:ext cx="3393256" cy="213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7272808" cy="4981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ПРИНЦИПЫ МЕДИКАМЕНТОЗНОГО ЛЕЧЕНИЯ ПАЦИЕНТОВ С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Лечение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 быть постоянным</a:t>
            </a:r>
            <a:endParaRPr lang="ru-RU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начале лечения назначают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монотерапию</a:t>
            </a:r>
            <a:endParaRPr lang="ru-RU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недостаточном эффекте лечения увеличивают дозу первого препарата или добавляют второй</a:t>
            </a:r>
            <a:endParaRPr lang="ru-RU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Желательно использовать препараты длительного действия для достижения 24-часового эффекта при однократном приеме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5097867"/>
            <a:ext cx="3708920" cy="16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348" y="122518"/>
            <a:ext cx="6534472" cy="623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РЕКОМЕДАЦИИ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ПАЦИЕНТУ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ЗНАТЬ  </a:t>
            </a:r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Лечение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гипертонической болезни, как правило, проводится комплексно: немедикаментозные методы и лекарственные гипотензивные препараты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врач может помочь профессиональным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советом;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необходимое обследование и подобрать подходящую терапию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 начинать самостоятельно принимать гипотензивные препараты, копируя друзей и соседей. То, что хорошо для них может оказаться опасным для Вас.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820" y="4941168"/>
            <a:ext cx="2385640" cy="171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8258"/>
            <a:ext cx="66784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Гипертоническая болезнь </a:t>
            </a:r>
            <a:r>
              <a:rPr lang="ru-RU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самых распространенных и коварных заболеваний сердечно - сосудистой системы. </a:t>
            </a:r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2"/>
              </a:solidFill>
            </a:endParaRPr>
          </a:p>
          <a:p>
            <a:r>
              <a:rPr lang="ru-RU" dirty="0" smtClean="0"/>
              <a:t>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4572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b="1" dirty="0" smtClean="0"/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артериальное давление — основной фактор риска развития сосудистых заболеваний мозга, ишемической болезни сердца, сердечной и почечной недостаточности, поражений глаз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людей это приводит к ухудшению памяти, потере речи, параличу, иногда — к тяжелой инвалидности и преждевременной смерти.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940" y="3501008"/>
            <a:ext cx="389416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4653136"/>
            <a:ext cx="2032323" cy="18631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68402"/>
            <a:ext cx="61926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Принципы немедикаментозной терапии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артериальной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гипертензии:</a:t>
            </a:r>
            <a:endParaRPr lang="ru-RU" sz="20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fontAlgn="base"/>
            <a:endParaRPr lang="ru-RU" b="1" u="sng" dirty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динамический контроль уровня артериального давления.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Оптимизацию физической активности.</a:t>
            </a:r>
          </a:p>
          <a:p>
            <a:pPr fontAlgn="base"/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вредных привычек (курения и злоупотребления спиртными напитками).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потребления соли.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Коррекцию массы тела.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Постепенное снижение уровня АД до оптимальных для пациента цифр.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диеты, богатой овощами, фруктами и молочными продуктами.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ЛФК (специальный комплекс физических упражнений для снижения давления).</a:t>
            </a:r>
          </a:p>
        </p:txBody>
      </p:sp>
    </p:spTree>
    <p:extLst>
      <p:ext uri="{BB962C8B-B14F-4D97-AF65-F5344CB8AC3E}">
        <p14:creationId xmlns:p14="http://schemas.microsoft.com/office/powerpoint/2010/main" val="16644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679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Общие рекомендации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ррекомендацииРЕКОМЕНДАЦИИ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 descr="http://cf.ppt-online.org/files/slide/q/qYb3aeIz14fnoJSxRKWB8Zli97mXcDF6HOgECV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Советы по диетотерапии</a:t>
            </a:r>
            <a:endParaRPr lang="ru-RU" b="1" cap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iramida-pitania-pri-giperton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218" y="1268760"/>
            <a:ext cx="8352928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685784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itchFamily="18" charset="0"/>
                <a:cs typeface="Times New Roman" pitchFamily="18" charset="0"/>
              </a:rPr>
              <a:t>Комплекс упражнений  ЛФК при артериальной гипертонии </a:t>
            </a:r>
            <a:endParaRPr lang="ru-RU" sz="2800" b="1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6185386-novokuzneck-yoga-gipertoni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604" y="1196752"/>
            <a:ext cx="7642156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434110"/>
            <a:ext cx="9144000" cy="105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5220" rIns="9144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пражнения дыхательной гимнастики при гипертонии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1714488"/>
            <a:ext cx="3429024" cy="23574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72132" y="1672417"/>
            <a:ext cx="2786082" cy="45005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538" y="4429132"/>
            <a:ext cx="3214710" cy="19288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Вдох — 5 секунд.</a:t>
            </a:r>
            <a:endParaRPr lang="ru-RU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2.Выдох — 5 секунд.</a:t>
            </a:r>
            <a:endParaRPr lang="ru-RU" b="1" dirty="0" smtClean="0">
              <a:solidFill>
                <a:schemeClr val="bg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Пауза — 5 секунд.</a:t>
            </a:r>
            <a:endParaRPr lang="ru-RU" b="1" dirty="0" smtClean="0">
              <a:solidFill>
                <a:schemeClr val="bg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паузы массировать крылья носа.</a:t>
            </a:r>
            <a:endParaRPr lang="ru-RU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1714488"/>
            <a:ext cx="32147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1.  Вдох — 5 секунд.</a:t>
            </a:r>
          </a:p>
          <a:p>
            <a:pPr lvl="0" algn="just" fontAlgn="base"/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 Выдох — 5 секунд с рас-слаблением мышц грудной клетки.</a:t>
            </a:r>
          </a:p>
          <a:p>
            <a:pPr lvl="0" algn="just" fontAlgn="base"/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3. Пауза — 5 секунд: не ды-шать.</a:t>
            </a:r>
          </a:p>
          <a:p>
            <a:pPr lvl="0" algn="just" fontAlgn="base"/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4. Повторить упражнение 10 раз.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643570" y="2214554"/>
            <a:ext cx="27146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Вдох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7,5 секунд. Начать с диафраг-мального дыхания и закончить грудным ды-ханием.</a:t>
            </a:r>
            <a:endParaRPr lang="ru-RU" b="1" dirty="0" smtClean="0">
              <a:solidFill>
                <a:schemeClr val="bg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Пауза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секунд.</a:t>
            </a:r>
            <a:endParaRPr lang="ru-RU" b="1" dirty="0" smtClean="0">
              <a:solidFill>
                <a:schemeClr val="bg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Выдох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7,5 секунд. Начать с верхнего отдела легких и закончить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диаф-рагмой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chemeClr val="bg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Повторить упраж-нение 10 раз.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9694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420888"/>
            <a:ext cx="6477000" cy="4257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Благодарим за </a:t>
            </a: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8" y="4427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Статистика обращения населения в службу скорой медицинской помощи по болезням системы кровообращения в 2017 году  по г. Воронежу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86248" y="1714488"/>
            <a:ext cx="714380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10136" y="2590035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Всего вызовов бригад скорой помощи - 98162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705608" y="3214686"/>
            <a:ext cx="2315656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326975" y="3286124"/>
            <a:ext cx="2143140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541651" y="3628979"/>
            <a:ext cx="296684" cy="601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144468" y="3613773"/>
            <a:ext cx="513778" cy="654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5720" y="4214818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Гипертониче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кие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кризы - 25773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3174" y="4214818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Нарушение ритма - 11779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4214818"/>
            <a:ext cx="178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Острый инфаркт    миокарда - 961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9454" y="4214818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Нестабильная стенокардия - 592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2471286"/>
            <a:ext cx="7146650" cy="32852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476672"/>
            <a:ext cx="7344816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Цель работы 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определить значимость работы фельдшера в профилактике и лечении гипертонической болезни и  разработать рекомендации, направленные на повышение качества оказания фельдшерской помощи пациентам, страдающим артериальной гипертензией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6050" y="3571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2620421"/>
            <a:ext cx="7146650" cy="29869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9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9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9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9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.Рассмотреть особенности оказания фельдшерской помощи пациентам, страдающим гипертонической болезнью;</a:t>
            </a:r>
          </a:p>
          <a:p>
            <a:pPr algn="just"/>
            <a:r>
              <a:rPr lang="ru-RU" sz="209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9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.Определить роль фельдшера в организации обучения пациентов мерам профилактики и эффективного лечения гипертонической болезни;</a:t>
            </a:r>
          </a:p>
          <a:p>
            <a:pPr algn="just"/>
            <a:r>
              <a:rPr lang="ru-RU" sz="209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9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.Проанализировать особенности образа жизни людей с диагнозом «гипертоническая болезнь» и дать рекомендации, направленные на профилактику её осложнений.</a:t>
            </a:r>
            <a:endParaRPr lang="ru-RU" sz="209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7504" y="285728"/>
            <a:ext cx="6964826" cy="350331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Объект исследования 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пациенты обращавшиеся за скорой неотложной медицинской помощью в БУЗ ВО «ВССМП» Советского района, пациенты кардиологического отделения на базе БУЗ ВО «ВГКБСМП №8» и пациенты проходившие лечение в дневном стационаре на базе БУЗ ВО «Воронежская городская поликлиника №11».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79912" y="3789040"/>
            <a:ext cx="5364088" cy="27197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профилактика и </a:t>
            </a:r>
            <a:r>
              <a:rPr lang="ru-RU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лечение 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гипертонической </a:t>
            </a:r>
            <a:r>
              <a:rPr lang="ru-RU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болезни и роль фельдшера в 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этом.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581128"/>
            <a:ext cx="3024336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57167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Анкета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изучения профилактики и лечения гипертонической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болезни</a:t>
            </a:r>
          </a:p>
          <a:p>
            <a:pPr algn="just"/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164134"/>
            <a:ext cx="88582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Ваш пол?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2. Ваш возраст?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3. Знаете ли Вы свое «рабочее» АД?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4. Если да, то укажите цифры: 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5. Сколько лет Вы страдаете гипертонической болезнью?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6. Страдаете ли Вы какими - либо сопутствующими           заболеваниями?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7. Если да, то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какими?  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8. Можете ли Вы посещать врача кардиолога?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9. Если нет, укажите причину: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10. Соблюдаете ли Вы назначенную диету?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11. Если нет, укажите причину: 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12. Ограничили ли Вы употребление соли до 5-6 г в сутки?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13. Если нет, укажите причину: __________________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51344"/>
            <a:ext cx="89297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Какой у Вас уровень холестерина в крови?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15. Следите ли Вы за уровнем холестерина в крови?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16. Занимаетесь ли Вы ЛФК?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17. Если да, укажите как часто:  __________________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18. Если нет, укажите причину: __________________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19. Есть ли у Вас вредные привычки?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20. Укажите, какие лекарства вы принимаете постоянно: 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21. Принимаете ли Вы назначенные лекарственные препараты регулярно?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22. Если нет, укажите причину: ______________________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23. Контролируете ли Вы АД в домашних условиях?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24. Если нет, укажите причину: 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25. Довольны ли Вы качеством оказания медицинской помощи фельдшером?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26. Если нет, укажите причину: ________________________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42910" y="1714488"/>
          <a:ext cx="7929618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5716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Степень информированности пациентов об уровне своего «рабочего» артериального давления</a:t>
            </a:r>
          </a:p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71472" y="1571612"/>
          <a:ext cx="8143932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0232" y="571480"/>
            <a:ext cx="52286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Сопутствующие заболевания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888</TotalTime>
  <Words>1176</Words>
  <Application>Microsoft Office PowerPoint</Application>
  <PresentationFormat>Экран (4:3)</PresentationFormat>
  <Paragraphs>144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verdana</vt:lpstr>
      <vt:lpstr>Wingdings 3</vt:lpstr>
      <vt:lpstr>Ион</vt:lpstr>
      <vt:lpstr>Бюджетное профессиональное образовательное учреждение Воронежской области ВОРОНЕЖСКИЙ БАЗОВЫЙ МЕДИЦИНСКИЙ КОЛЛЕДЖ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ЛЕЧЕНИЕ ГИПЕРТОНИЧЕСКОЙ БОЛЕЗНИ</vt:lpstr>
      <vt:lpstr>Презентация PowerPoint</vt:lpstr>
      <vt:lpstr>Презентация PowerPoint</vt:lpstr>
      <vt:lpstr>Презентация PowerPoint</vt:lpstr>
      <vt:lpstr>Общие рекомендации ррекомендацииРЕКОМЕНДАЦИИ</vt:lpstr>
      <vt:lpstr>Советы по диетотерапии</vt:lpstr>
      <vt:lpstr>Комплекс упражнений  ЛФК при артериальной гипертонии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профессиональное образовательное учреждение  Воронежской области ВОРОНЕЖСКИЙ БАЗОВЫЙ МЕДИЦИНСКИЙ КОЛЛЕДЖ</dc:title>
  <dc:creator>людмила</dc:creator>
  <cp:lastModifiedBy>админ</cp:lastModifiedBy>
  <cp:revision>93</cp:revision>
  <dcterms:created xsi:type="dcterms:W3CDTF">2016-06-03T20:39:11Z</dcterms:created>
  <dcterms:modified xsi:type="dcterms:W3CDTF">2018-04-15T20:46:57Z</dcterms:modified>
</cp:coreProperties>
</file>