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24"/>
  </p:notesMasterIdLst>
  <p:sldIdLst>
    <p:sldId id="256" r:id="rId2"/>
    <p:sldId id="325" r:id="rId3"/>
    <p:sldId id="327" r:id="rId4"/>
    <p:sldId id="333" r:id="rId5"/>
    <p:sldId id="332" r:id="rId6"/>
    <p:sldId id="259" r:id="rId7"/>
    <p:sldId id="324" r:id="rId8"/>
    <p:sldId id="263" r:id="rId9"/>
    <p:sldId id="318" r:id="rId10"/>
    <p:sldId id="314" r:id="rId11"/>
    <p:sldId id="262" r:id="rId12"/>
    <p:sldId id="328" r:id="rId13"/>
    <p:sldId id="329" r:id="rId14"/>
    <p:sldId id="315" r:id="rId15"/>
    <p:sldId id="316" r:id="rId16"/>
    <p:sldId id="334" r:id="rId17"/>
    <p:sldId id="317" r:id="rId18"/>
    <p:sldId id="319" r:id="rId19"/>
    <p:sldId id="331" r:id="rId20"/>
    <p:sldId id="321" r:id="rId21"/>
    <p:sldId id="322" r:id="rId22"/>
    <p:sldId id="32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00"/>
    <a:srgbClr val="F20000"/>
    <a:srgbClr val="E20000"/>
    <a:srgbClr val="FF0909"/>
    <a:srgbClr val="FF0D0D"/>
    <a:srgbClr val="0000FF"/>
    <a:srgbClr val="0099FF"/>
    <a:srgbClr val="00FF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2" autoAdjust="0"/>
    <p:restoredTop sz="89114" autoAdjust="0"/>
  </p:normalViewPr>
  <p:slideViewPr>
    <p:cSldViewPr>
      <p:cViewPr varScale="1">
        <p:scale>
          <a:sx n="99" d="100"/>
          <a:sy n="99" d="100"/>
        </p:scale>
        <p:origin x="204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21F51-93AC-47D0-B60E-35014D1C93AE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BDB18-0217-4A72-B64A-02D09DD7D2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162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B18-0217-4A72-B64A-02D09DD7D29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52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AD92-913D-43B1-AFCC-8EF75DBF2F4D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FD04-6151-4C5B-BF6B-2E0B372244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AD92-913D-43B1-AFCC-8EF75DBF2F4D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FD04-6151-4C5B-BF6B-2E0B37224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AD92-913D-43B1-AFCC-8EF75DBF2F4D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FD04-6151-4C5B-BF6B-2E0B37224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AD92-913D-43B1-AFCC-8EF75DBF2F4D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FD04-6151-4C5B-BF6B-2E0B372244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AD92-913D-43B1-AFCC-8EF75DBF2F4D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FD04-6151-4C5B-BF6B-2E0B37224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AD92-913D-43B1-AFCC-8EF75DBF2F4D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FD04-6151-4C5B-BF6B-2E0B37224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AD92-913D-43B1-AFCC-8EF75DBF2F4D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FD04-6151-4C5B-BF6B-2E0B37224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AD92-913D-43B1-AFCC-8EF75DBF2F4D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FD04-6151-4C5B-BF6B-2E0B37224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AD92-913D-43B1-AFCC-8EF75DBF2F4D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FD04-6151-4C5B-BF6B-2E0B37224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AD92-913D-43B1-AFCC-8EF75DBF2F4D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FD04-6151-4C5B-BF6B-2E0B37224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AD92-913D-43B1-AFCC-8EF75DBF2F4D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FD04-6151-4C5B-BF6B-2E0B37224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E778AD92-913D-43B1-AFCC-8EF75DBF2F4D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98A3FD04-6151-4C5B-BF6B-2E0B37224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851" y="-531440"/>
            <a:ext cx="9135149" cy="2816983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Бюджетное профессиональное образовательное учреждение </a:t>
            </a:r>
            <a:b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Воронежской области</a:t>
            </a:r>
            <a:r>
              <a:rPr lang="en-US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Воронежский базовый медицинский колледж</a:t>
            </a:r>
            <a:b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научно-практическая студенческая конференция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 </a:t>
            </a:r>
            <a:r>
              <a:rPr lang="ru-RU" sz="2400" b="1" i="1" dirty="0" smtClean="0">
                <a:solidFill>
                  <a:srgbClr val="C00000"/>
                </a:solidFill>
              </a:rPr>
              <a:t>«Роль медсестры в профилактике и лечении миопии»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500313" y="4365625"/>
            <a:ext cx="6643687" cy="1643063"/>
          </a:xfrm>
        </p:spPr>
        <p:txBody>
          <a:bodyPr>
            <a:normAutofit fontScale="92500" lnSpcReduction="10000"/>
          </a:bodyPr>
          <a:lstStyle/>
          <a:p>
            <a:pPr marL="1894824" indent="0" algn="l">
              <a:buNone/>
            </a:pPr>
            <a:r>
              <a:rPr lang="ru-RU" sz="1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Выполнила: студентка  428 группы</a:t>
            </a:r>
            <a:r>
              <a:rPr lang="en-US" sz="1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800" b="1" dirty="0" smtClean="0">
              <a:solidFill>
                <a:schemeClr val="tx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94824" indent="0" algn="l">
              <a:buNone/>
            </a:pPr>
            <a:r>
              <a:rPr lang="ru-RU" sz="1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Колбешкина О.Д</a:t>
            </a:r>
          </a:p>
          <a:p>
            <a:pPr marL="1894824" indent="0" algn="l">
              <a:buNone/>
            </a:pPr>
            <a:r>
              <a:rPr lang="ru-RU" sz="1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Руководитель: преподаватель ВБМК  Рубахина О.Е </a:t>
            </a:r>
            <a:endParaRPr lang="ru-RU" sz="900" b="1" dirty="0" smtClean="0">
              <a:solidFill>
                <a:schemeClr val="tx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1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Воронеж, 2018 г.</a:t>
            </a:r>
            <a:endParaRPr lang="ru-RU" sz="1800" b="1" dirty="0">
              <a:solidFill>
                <a:schemeClr val="tx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804996\Desktop\z_9dbebd0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7503"/>
            <a:ext cx="3312368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Результат исследования степени распространенности близорукости     в     средних    и    старших    классах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412776"/>
            <a:ext cx="8085584" cy="50405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2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1"/>
            <a:ext cx="8496944" cy="5215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332656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СОБЛЮДЕНИЕ УЧАЩИМИСЯ ГИГИЕНЫ ЗРЕНИЯ 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352928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476672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ПРОВЕДЕНИЕ ЗАРЯДКИ ДЛЯ ГЛАЗ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28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280920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404664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НАБЛЮДЕНИЕ И КОНСУЛЬТАЦИЯ У ОКУЛИСТА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59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92211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</a:rPr>
              <a:t>Результат исследования </a:t>
            </a: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/>
              </a:rPr>
              <a:t>степени распространенности близорукости </a:t>
            </a: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</a:rPr>
              <a:t>среди учеников начальных классов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628800"/>
            <a:ext cx="849694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320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В результате проведенного  исследования можно сделать вывод: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556792"/>
            <a:ext cx="8229600" cy="4898016"/>
          </a:xfrm>
        </p:spPr>
        <p:txBody>
          <a:bodyPr>
            <a:normAutofit/>
          </a:bodyPr>
          <a:lstStyle/>
          <a:p>
            <a:pPr marL="64008" indent="0" algn="just">
              <a:buNone/>
            </a:pP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Проблема распространенности  близорукости среди  школьников достаточно актуальна в разных возрастных группах и рост её, обусловленный незнанием учащимися  мер по сохранению зрения, весьма значительный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8194" name="Picture 2" descr="C:\Users\804996\Desktop\aacdb59711538cff4999f3b46d43e449_resized_width_c57a1b2bb1bc9e371c64e866f485e075_500_q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3356992"/>
            <a:ext cx="306603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51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571500"/>
            <a:ext cx="7924800" cy="114300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РЕКОМЕНДАЦИИ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571500"/>
            <a:ext cx="8352928" cy="4059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 ПРОФИЛАКТИКЕ МИОПИИ</a:t>
            </a:r>
            <a:endParaRPr lang="ru-RU" sz="2400" b="1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tx2">
                    <a:lumMod val="20000"/>
                    <a:lumOff val="8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Соблюдение гигиенических условий для занятий (хорошее освещение рабочего места и классных комнат).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tx2">
                    <a:lumMod val="20000"/>
                    <a:lumOff val="8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Оздоровление организма, занятия спортом.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tx2">
                    <a:lumMod val="20000"/>
                    <a:lumOff val="8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Ограничение зрительной нагрузки и правильное распределение труда и отдыха.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tx2">
                    <a:lumMod val="20000"/>
                    <a:lumOff val="8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При выявлении миопии – соблюдение рекомендаций врача-офтальмолога, правильная и своевременная коррекция нарушений рефракции.</a:t>
            </a:r>
            <a:endParaRPr lang="ru-RU" sz="2400" b="1" dirty="0">
              <a:solidFill>
                <a:schemeClr val="tx2">
                  <a:lumMod val="20000"/>
                  <a:lumOff val="8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944" y="4221088"/>
            <a:ext cx="5039544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6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924800" cy="90872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Профилактические мероприятия, предотвращающие прогрессирование функциональных нарушений зрения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124744"/>
            <a:ext cx="8229600" cy="554461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Использование учебников и книг, имеющих хорошее качество оформления, соответствующее санитарным нормам и правилам.</a:t>
            </a:r>
          </a:p>
          <a:p>
            <a:pPr algn="just"/>
            <a:endParaRPr lang="ru-RU" sz="24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algn="just"/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Соблюдение санитарно – гигиенических  условий обучения.</a:t>
            </a:r>
          </a:p>
          <a:p>
            <a:pPr algn="just"/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Чередование занятий учащихся с отдыхом.</a:t>
            </a:r>
          </a:p>
          <a:p>
            <a:pPr algn="just"/>
            <a:endParaRPr lang="ru-RU" sz="24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algn="just"/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Проведение гимнастики для глаз в образовательном учреждении и дома.</a:t>
            </a:r>
          </a:p>
          <a:p>
            <a:pPr algn="just"/>
            <a:endParaRPr lang="ru-RU" sz="24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algn="just"/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Контроль за правильной позой учащихся во время занятий.</a:t>
            </a:r>
          </a:p>
          <a:p>
            <a:pPr algn="just"/>
            <a:endParaRPr lang="ru-RU" sz="24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algn="just"/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Организация систематических прогулок и игр на свежем воздухе.</a:t>
            </a:r>
          </a:p>
          <a:p>
            <a:pPr algn="just"/>
            <a:endParaRPr lang="ru-RU" sz="24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algn="just"/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Активное гармоничное физическое развитие детей и подростков.</a:t>
            </a:r>
          </a:p>
          <a:p>
            <a:pPr algn="just"/>
            <a:endParaRPr lang="ru-RU" sz="24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algn="just"/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Организация рационального питания и витаминизации.</a:t>
            </a:r>
          </a:p>
          <a:p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19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54868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Упражнения для    младших  и средних классов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548680"/>
            <a:ext cx="8229600" cy="6309320"/>
          </a:xfrm>
        </p:spPr>
        <p:txBody>
          <a:bodyPr>
            <a:normAutofit/>
          </a:bodyPr>
          <a:lstStyle/>
          <a:p>
            <a:pPr algn="just"/>
            <a:r>
              <a:rPr lang="ru-RU" sz="220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Крепко зажмурить глаза на 3 – 5 секунд, затем открыть глаза на 3 – 5 секунд. </a:t>
            </a:r>
          </a:p>
          <a:p>
            <a:pPr algn="just"/>
            <a:endParaRPr lang="ru-RU" sz="2200" dirty="0" smtClean="0">
              <a:latin typeface="Times New Roman"/>
              <a:ea typeface="Times New Roman"/>
            </a:endParaRPr>
          </a:p>
          <a:p>
            <a:pPr algn="just"/>
            <a:r>
              <a:rPr lang="ru-RU" sz="2200" dirty="0" smtClean="0">
                <a:latin typeface="Times New Roman"/>
                <a:ea typeface="Times New Roman"/>
              </a:rPr>
              <a:t> </a:t>
            </a:r>
            <a:r>
              <a:rPr lang="ru-RU" sz="22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Выполняется </a:t>
            </a:r>
            <a:r>
              <a:rPr lang="ru-RU" sz="220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сидя. Быстрое моргание в течение 2 </a:t>
            </a:r>
            <a:r>
              <a:rPr lang="ru-RU" sz="22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минут.</a:t>
            </a:r>
          </a:p>
          <a:p>
            <a:pPr marL="0" indent="0" algn="just">
              <a:buNone/>
            </a:pPr>
            <a:endParaRPr lang="ru-RU" sz="2200" dirty="0" smtClean="0">
              <a:latin typeface="Times New Roman"/>
              <a:ea typeface="Times New Roman"/>
            </a:endParaRPr>
          </a:p>
          <a:p>
            <a:pPr marL="0" indent="0" algn="just">
              <a:buNone/>
            </a:pPr>
            <a:endParaRPr lang="ru-RU" sz="2200" dirty="0" smtClean="0">
              <a:latin typeface="Times New Roman"/>
              <a:ea typeface="Times New Roman"/>
            </a:endParaRPr>
          </a:p>
          <a:p>
            <a:pPr algn="just"/>
            <a:r>
              <a:rPr lang="ru-RU" sz="22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Перемещайте </a:t>
            </a:r>
            <a:r>
              <a:rPr lang="ru-RU" sz="220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в разных направлениях взгляд: по кругу (сначала  - по, затем - против часовой стрелки); влево – вправо; вверх – вниз, рисуя восьмерку.  </a:t>
            </a:r>
            <a:endParaRPr lang="ru-RU" sz="2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08720"/>
            <a:ext cx="2592288" cy="980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348880"/>
            <a:ext cx="3816424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822" y="4081050"/>
            <a:ext cx="2304256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592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116632"/>
            <a:ext cx="7924800" cy="6264696"/>
          </a:xfrm>
        </p:spPr>
        <p:txBody>
          <a:bodyPr/>
          <a:lstStyle/>
          <a:p>
            <a:pPr algn="just"/>
            <a:r>
              <a:rPr lang="ru-RU" sz="180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Положите три пальца соответствующей руки на верхние веки и слегка нажмите. Через 1-2 секунды можете убрать пальцы с век</a:t>
            </a:r>
            <a:r>
              <a:rPr lang="ru-RU" sz="1800" dirty="0">
                <a:latin typeface="Times New Roman"/>
                <a:ea typeface="Times New Roman"/>
              </a:rPr>
              <a:t>. </a:t>
            </a:r>
            <a:endParaRPr lang="ru-RU" sz="1800" dirty="0" smtClean="0">
              <a:latin typeface="Times New Roman"/>
              <a:ea typeface="Times New Roman"/>
            </a:endParaRPr>
          </a:p>
          <a:p>
            <a:pPr algn="just"/>
            <a:endParaRPr lang="ru-RU" sz="1800" dirty="0" smtClean="0">
              <a:latin typeface="Times New Roman"/>
              <a:ea typeface="Times New Roman"/>
            </a:endParaRPr>
          </a:p>
          <a:p>
            <a:pPr algn="just"/>
            <a:endParaRPr lang="ru-RU" sz="1800" dirty="0">
              <a:latin typeface="Times New Roman"/>
              <a:ea typeface="Times New Roman"/>
            </a:endParaRPr>
          </a:p>
          <a:p>
            <a:pPr algn="just"/>
            <a:endParaRPr lang="ru-RU" sz="1800" dirty="0" smtClean="0">
              <a:latin typeface="Times New Roman"/>
              <a:ea typeface="Times New Roman"/>
            </a:endParaRPr>
          </a:p>
          <a:p>
            <a:pPr algn="just"/>
            <a:r>
              <a:rPr lang="ru-RU" sz="1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Положите </a:t>
            </a:r>
            <a:r>
              <a:rPr lang="ru-RU" sz="180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пальцы на виски и слегка сдавите их подушечками. После этого 10 раз моргните в быстром темпе, но не зажмуривайтесь. Затем закройте глаза и расслабьте веки, глубоко вдохните 2-3 раза. </a:t>
            </a:r>
            <a:endParaRPr lang="ru-RU" sz="1800" dirty="0" smtClean="0">
              <a:solidFill>
                <a:schemeClr val="tx2">
                  <a:lumMod val="20000"/>
                  <a:lumOff val="80000"/>
                </a:schemeClr>
              </a:solidFill>
              <a:latin typeface="Times New Roman"/>
              <a:ea typeface="Times New Roman"/>
            </a:endParaRPr>
          </a:p>
          <a:p>
            <a:pPr algn="just"/>
            <a:endParaRPr lang="ru-RU" sz="1800" dirty="0" smtClean="0">
              <a:latin typeface="Times New Roman"/>
              <a:ea typeface="Times New Roman"/>
            </a:endParaRPr>
          </a:p>
          <a:p>
            <a:pPr algn="just"/>
            <a:endParaRPr lang="ru-RU" sz="1800" dirty="0">
              <a:latin typeface="Times New Roman"/>
              <a:ea typeface="Times New Roman"/>
            </a:endParaRPr>
          </a:p>
          <a:p>
            <a:pPr algn="just"/>
            <a:endParaRPr lang="ru-RU" sz="1800" dirty="0" smtClean="0">
              <a:latin typeface="Times New Roman"/>
              <a:ea typeface="Times New Roman"/>
            </a:endParaRPr>
          </a:p>
          <a:p>
            <a:pPr algn="just"/>
            <a:r>
              <a:rPr lang="ru-RU" sz="1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Встаньте </a:t>
            </a:r>
            <a:r>
              <a:rPr lang="ru-RU" sz="180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около окна и сосредоточьте взгляд на предмете, который находится близко от Вас (например, на точке на стекле). Затем переведите свой взгляд на дальний объект за окном. 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48679"/>
            <a:ext cx="1728191" cy="1524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924944"/>
            <a:ext cx="2088232" cy="133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911689"/>
            <a:ext cx="2160239" cy="1397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7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42891"/>
            <a:ext cx="842493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</a:rPr>
              <a:t>Близорукость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400" b="1" u="sng" dirty="0">
                <a:solidFill>
                  <a:srgbClr val="C00000"/>
                </a:solidFill>
              </a:rPr>
              <a:t>(</a:t>
            </a:r>
            <a:r>
              <a:rPr lang="ru-RU" sz="2400" b="1" u="sng" dirty="0" err="1">
                <a:solidFill>
                  <a:srgbClr val="C00000"/>
                </a:solidFill>
              </a:rPr>
              <a:t>myopia</a:t>
            </a:r>
            <a:r>
              <a:rPr lang="ru-RU" sz="2400" b="1" u="sng" dirty="0">
                <a:solidFill>
                  <a:srgbClr val="C00000"/>
                </a:solidFill>
              </a:rPr>
              <a:t>) </a:t>
            </a:r>
            <a:r>
              <a:rPr lang="ru-RU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является одним из вариантов 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преломля-ющей </a:t>
            </a:r>
            <a:r>
              <a:rPr lang="ru-RU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способности (клинической рефракции) глаза, который 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форми-руется </a:t>
            </a:r>
            <a:r>
              <a:rPr lang="ru-RU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одновременно с понижением зрения вдаль вследствие 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не-соответствия </a:t>
            </a:r>
            <a:r>
              <a:rPr lang="ru-RU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положения заднего главного фокуса по отношению к центральной зоне сетчатки.</a:t>
            </a:r>
          </a:p>
        </p:txBody>
      </p:sp>
      <p:pic>
        <p:nvPicPr>
          <p:cNvPr id="1026" name="Picture 2" descr="C:\Users\804996\Downloads\1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39936"/>
            <a:ext cx="597666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09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Заключение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980728"/>
            <a:ext cx="8229600" cy="5474080"/>
          </a:xfrm>
        </p:spPr>
        <p:txBody>
          <a:bodyPr>
            <a:normAutofit/>
          </a:bodyPr>
          <a:lstStyle/>
          <a:p>
            <a:pPr marL="64008" indent="0" algn="ctr">
              <a:buNone/>
            </a:pP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Проведенное исследование  позволяет  сделать следующие выводы:</a:t>
            </a:r>
          </a:p>
          <a:p>
            <a:pPr algn="just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Проблема близорукости является одной из самых распространенных в офтальмологии.</a:t>
            </a:r>
          </a:p>
          <a:p>
            <a:pPr algn="just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Социальная значимость миопии связана с тем, что данное заболевание поражает лиц любого возраста и требует больших финансовых затрат для проведения лечения и коррекции.</a:t>
            </a:r>
          </a:p>
          <a:p>
            <a:pPr algn="just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Миопии подвержены как молодые, так и пожилые  люди, как мужчины, так и женщины.</a:t>
            </a:r>
          </a:p>
          <a:p>
            <a:pPr algn="just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Мероприятия, направленные на профилактику данного заболевания, с целью предотвращения потери зрения, необходимо проводить, начиная с раннего возраста и продолжать всю жизнь.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49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457200" y="548680"/>
            <a:ext cx="8229600" cy="5906128"/>
          </a:xfrm>
        </p:spPr>
        <p:txBody>
          <a:bodyPr>
            <a:normAutofit/>
          </a:bodyPr>
          <a:lstStyle/>
          <a:p>
            <a:pPr marL="64008" indent="0" algn="just">
              <a:buNone/>
            </a:pP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Подводя итог, можно с уверенностью сказать, что роль медицинской сестры в профилактике и лечении миопии заключается в том, чтобы добиваться уменьшения количества случаев её возникновения за счет проведения пропаганды здорового образа жизни; ознакомления родителей и учащихся с правилами профилактики и гигиены зрения; проведения бесед в школе с детьми на тему: «Профилактика нарушений зрения и последствия снижения остроты зрения».</a:t>
            </a: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pic>
        <p:nvPicPr>
          <p:cNvPr id="9218" name="Picture 2" descr="C:\Users\804996\Desktop\gk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490" y="2924944"/>
            <a:ext cx="332131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57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C00000"/>
                </a:solidFill>
              </a:rPr>
              <a:t>        </a:t>
            </a:r>
            <a:r>
              <a:rPr lang="ru-RU" b="1" dirty="0" smtClean="0">
                <a:solidFill>
                  <a:srgbClr val="C00000"/>
                </a:solidFill>
              </a:rPr>
              <a:t>Благодарю за внимание!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804996\Desktop\0a2e62a32d184a78fd4b0c02fc6f6f0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88840"/>
            <a:ext cx="7341730" cy="439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65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7496" y="188640"/>
            <a:ext cx="8352928" cy="4114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Миопия весьма </a:t>
            </a:r>
            <a:r>
              <a:rPr lang="ru-RU" sz="3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распространена. Она </a:t>
            </a:r>
            <a:r>
              <a:rPr lang="ru-RU" sz="3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встречается </a:t>
            </a:r>
            <a:r>
              <a:rPr lang="ru-RU" sz="3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как у детей, так и у взрослых. По данным ВОЗ, 800 миллионов людей </a:t>
            </a:r>
            <a:r>
              <a:rPr lang="ru-RU" sz="3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 мире страдают </a:t>
            </a:r>
            <a:r>
              <a:rPr lang="ru-RU" sz="3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близорукостью.</a:t>
            </a:r>
          </a:p>
          <a:p>
            <a:pPr marL="0" indent="0">
              <a:buNone/>
            </a:pPr>
            <a:r>
              <a:rPr lang="ru-RU" sz="3200" dirty="0"/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60" y="2420888"/>
            <a:ext cx="7620000" cy="429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04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-99392"/>
            <a:ext cx="8712968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</a:rPr>
              <a:t>Факторы, влияющие на развитие миопии</a:t>
            </a:r>
            <a:r>
              <a:rPr lang="ru-RU" sz="2400" b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:</a:t>
            </a:r>
          </a:p>
          <a:p>
            <a:endParaRPr lang="ru-RU" sz="2400" dirty="0">
              <a:solidFill>
                <a:schemeClr val="tx2">
                  <a:lumMod val="20000"/>
                  <a:lumOff val="80000"/>
                </a:schemeClr>
              </a:solidFill>
              <a:ea typeface="Times New Roman" panose="02020603050405020304" pitchFamily="18" charset="0"/>
            </a:endParaRPr>
          </a:p>
          <a:p>
            <a:r>
              <a:rPr lang="ru-RU" sz="2000" b="1" u="sng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Times New Roman" panose="02020603050405020304" pitchFamily="18" charset="0"/>
              </a:rPr>
              <a:t>генетический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Times New Roman" panose="02020603050405020304" pitchFamily="18" charset="0"/>
              </a:rPr>
              <a:t> - </a:t>
            </a:r>
            <a:r>
              <a:rPr lang="ru-RU" sz="2000" dirty="0">
                <a:solidFill>
                  <a:schemeClr val="tx2">
                    <a:lumMod val="20000"/>
                    <a:lumOff val="80000"/>
                  </a:schemeClr>
                </a:solidFill>
                <a:ea typeface="Times New Roman" panose="02020603050405020304" pitchFamily="18" charset="0"/>
              </a:rPr>
              <a:t>у близоруких родителей чаще бывают близорукие дети. Могут наследоваться такие факторы, как слабость аккомодационной мышцы, слабость соединительной ткани (склера становится растяжимой, в результате чего увеличивается длина глазного яблока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Times New Roman" panose="02020603050405020304" pitchFamily="18" charset="0"/>
              </a:rPr>
              <a:t>);</a:t>
            </a:r>
          </a:p>
          <a:p>
            <a:endParaRPr lang="ru-RU" sz="2000" dirty="0">
              <a:solidFill>
                <a:schemeClr val="tx2">
                  <a:lumMod val="20000"/>
                  <a:lumOff val="80000"/>
                </a:schemeClr>
              </a:solidFill>
              <a:ea typeface="Times New Roman" panose="02020603050405020304" pitchFamily="18" charset="0"/>
            </a:endParaRPr>
          </a:p>
          <a:p>
            <a:r>
              <a:rPr lang="ru-RU" sz="2000" b="1" u="sng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Times New Roman" panose="02020603050405020304" pitchFamily="18" charset="0"/>
              </a:rPr>
              <a:t>неблагоприятные </a:t>
            </a:r>
            <a:r>
              <a:rPr lang="ru-RU" sz="2000" b="1" u="sng" dirty="0">
                <a:solidFill>
                  <a:schemeClr val="tx2">
                    <a:lumMod val="20000"/>
                    <a:lumOff val="80000"/>
                  </a:schemeClr>
                </a:solidFill>
                <a:ea typeface="Times New Roman" panose="02020603050405020304" pitchFamily="18" charset="0"/>
              </a:rPr>
              <a:t>условия окружающей </a:t>
            </a:r>
            <a:r>
              <a:rPr lang="ru-RU" sz="2000" b="1" u="sng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Times New Roman" panose="02020603050405020304" pitchFamily="18" charset="0"/>
              </a:rPr>
              <a:t>среды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Times New Roman" panose="02020603050405020304" pitchFamily="18" charset="0"/>
              </a:rPr>
              <a:t> – особенно, при </a:t>
            </a:r>
            <a:r>
              <a:rPr lang="ru-RU" sz="2000" dirty="0">
                <a:solidFill>
                  <a:schemeClr val="tx2">
                    <a:lumMod val="20000"/>
                    <a:lumOff val="80000"/>
                  </a:schemeClr>
                </a:solidFill>
                <a:ea typeface="Times New Roman" panose="02020603050405020304" pitchFamily="18" charset="0"/>
              </a:rPr>
              <a:t>длительной работе на близком расстоянии от глаза. Это профессиональная, школьная миопия, легко развивающаяся при незавершенном развитии организма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Times New Roman" panose="02020603050405020304" pitchFamily="18" charset="0"/>
              </a:rPr>
              <a:t>;</a:t>
            </a:r>
          </a:p>
          <a:p>
            <a:endParaRPr lang="ru-RU" sz="2000" dirty="0" smtClean="0">
              <a:solidFill>
                <a:schemeClr val="tx2">
                  <a:lumMod val="20000"/>
                  <a:lumOff val="80000"/>
                </a:schemeClr>
              </a:solidFill>
              <a:ea typeface="Times New Roman" panose="02020603050405020304" pitchFamily="18" charset="0"/>
            </a:endParaRPr>
          </a:p>
          <a:p>
            <a:r>
              <a:rPr lang="ru-RU" sz="2000" b="1" u="sng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Times New Roman" panose="02020603050405020304" pitchFamily="18" charset="0"/>
              </a:rPr>
              <a:t>слабость </a:t>
            </a:r>
            <a:r>
              <a:rPr lang="ru-RU" sz="2000" b="1" u="sng" dirty="0">
                <a:solidFill>
                  <a:schemeClr val="tx2">
                    <a:lumMod val="20000"/>
                    <a:lumOff val="80000"/>
                  </a:schemeClr>
                </a:solidFill>
                <a:ea typeface="Times New Roman" panose="02020603050405020304" pitchFamily="18" charset="0"/>
              </a:rPr>
              <a:t>аккомодации, </a:t>
            </a:r>
            <a:r>
              <a:rPr lang="ru-RU" sz="2000" dirty="0">
                <a:solidFill>
                  <a:schemeClr val="tx2">
                    <a:lumMod val="20000"/>
                    <a:lumOff val="80000"/>
                  </a:schemeClr>
                </a:solidFill>
                <a:ea typeface="Times New Roman" panose="02020603050405020304" pitchFamily="18" charset="0"/>
              </a:rPr>
              <a:t>приводящая к увеличению длины глазного 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Times New Roman" panose="02020603050405020304" pitchFamily="18" charset="0"/>
              </a:rPr>
              <a:t>яблока;</a:t>
            </a:r>
            <a:endParaRPr lang="ru-RU" sz="2000" dirty="0">
              <a:solidFill>
                <a:schemeClr val="tx2">
                  <a:lumMod val="20000"/>
                  <a:lumOff val="80000"/>
                </a:schemeClr>
              </a:solidFill>
              <a:ea typeface="Times New Roman" panose="02020603050405020304" pitchFamily="18" charset="0"/>
            </a:endParaRPr>
          </a:p>
          <a:p>
            <a:endParaRPr lang="ru-RU" sz="2000" dirty="0" smtClean="0">
              <a:solidFill>
                <a:schemeClr val="tx2">
                  <a:lumMod val="20000"/>
                  <a:lumOff val="80000"/>
                </a:schemeClr>
              </a:solidFill>
              <a:ea typeface="Times New Roman" panose="02020603050405020304" pitchFamily="18" charset="0"/>
            </a:endParaRPr>
          </a:p>
          <a:p>
            <a:r>
              <a:rPr lang="ru-RU" sz="2000" b="1" u="sng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Times New Roman" panose="02020603050405020304" pitchFamily="18" charset="0"/>
              </a:rPr>
              <a:t>напряжение </a:t>
            </a:r>
            <a:r>
              <a:rPr lang="ru-RU" sz="2000" b="1" u="sng" dirty="0">
                <a:solidFill>
                  <a:schemeClr val="tx2">
                    <a:lumMod val="20000"/>
                    <a:lumOff val="80000"/>
                  </a:schemeClr>
                </a:solidFill>
                <a:ea typeface="Times New Roman" panose="02020603050405020304" pitchFamily="18" charset="0"/>
              </a:rPr>
              <a:t>аккомодации </a:t>
            </a:r>
            <a:r>
              <a:rPr lang="ru-RU" sz="2000" dirty="0">
                <a:solidFill>
                  <a:schemeClr val="tx2">
                    <a:lumMod val="20000"/>
                    <a:lumOff val="80000"/>
                  </a:schemeClr>
                </a:solidFill>
                <a:ea typeface="Times New Roman" panose="02020603050405020304" pitchFamily="18" charset="0"/>
              </a:rPr>
              <a:t>(неспособность хрусталика расслабиться), что приводит к спазму аккомодации.</a:t>
            </a:r>
            <a:endParaRPr lang="ru-RU" sz="2000" dirty="0">
              <a:solidFill>
                <a:schemeClr val="tx2">
                  <a:lumMod val="20000"/>
                  <a:lumOff val="80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5113954"/>
            <a:ext cx="2883868" cy="136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39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7091" y="116632"/>
            <a:ext cx="87484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Профилактика развития миопии</a:t>
            </a:r>
            <a:r>
              <a:rPr lang="ru-RU" sz="2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заключается в соблюдении «гигиены зрения», </a:t>
            </a:r>
            <a:r>
              <a:rPr lang="ru-RU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а так же в ограничении </a:t>
            </a:r>
            <a:r>
              <a:rPr lang="ru-RU" sz="2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зрительных и физических </a:t>
            </a:r>
            <a:r>
              <a:rPr lang="ru-RU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нагрузок.</a:t>
            </a:r>
            <a:endParaRPr lang="ru-RU" sz="24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Предотвращение </a:t>
            </a:r>
            <a:r>
              <a:rPr lang="ru-RU" sz="2400" b="1" dirty="0">
                <a:solidFill>
                  <a:srgbClr val="C00000"/>
                </a:solidFill>
              </a:rPr>
              <a:t>прогрессирующей близорукости </a:t>
            </a:r>
            <a:r>
              <a:rPr lang="ru-RU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состоит в:</a:t>
            </a:r>
            <a:endParaRPr lang="ru-RU" sz="24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ru-RU" sz="2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- </a:t>
            </a:r>
            <a:r>
              <a:rPr lang="ru-RU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предупреждении </a:t>
            </a:r>
            <a:r>
              <a:rPr lang="ru-RU" sz="2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развития близорукости среди подрастающего поколения (первичная профилактика);</a:t>
            </a:r>
          </a:p>
          <a:p>
            <a:r>
              <a:rPr lang="ru-RU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- задержке </a:t>
            </a:r>
            <a:r>
              <a:rPr lang="ru-RU" sz="2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прогрессирования уже возникшей близорукости </a:t>
            </a:r>
            <a:r>
              <a:rPr lang="ru-RU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у лиц, ею страдающих (вторичная </a:t>
            </a:r>
            <a:r>
              <a:rPr lang="ru-RU" sz="2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профилактика).</a:t>
            </a:r>
          </a:p>
          <a:p>
            <a:endParaRPr lang="ru-RU" sz="2400" b="1" dirty="0" smtClean="0"/>
          </a:p>
          <a:p>
            <a:endParaRPr lang="ru-RU" sz="2400" b="1" dirty="0"/>
          </a:p>
          <a:p>
            <a:endParaRPr lang="ru-RU" sz="2400" b="1" dirty="0" smtClean="0"/>
          </a:p>
          <a:p>
            <a:endParaRPr lang="ru-RU" sz="2400" b="1" dirty="0"/>
          </a:p>
          <a:p>
            <a:endParaRPr lang="ru-RU" sz="2400" b="1" dirty="0" smtClean="0"/>
          </a:p>
          <a:p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3789040"/>
            <a:ext cx="3021782" cy="286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3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428604"/>
            <a:ext cx="8392446" cy="1920276"/>
          </a:xfrm>
        </p:spPr>
        <p:txBody>
          <a:bodyPr>
            <a:normAutofit/>
          </a:bodyPr>
          <a:lstStyle/>
          <a:p>
            <a:pPr algn="l">
              <a:spcBef>
                <a:spcPts val="600"/>
              </a:spcBef>
            </a:pPr>
            <a:r>
              <a:rPr lang="ru-RU" sz="2000" b="1" u="sng" dirty="0" smtClean="0">
                <a:solidFill>
                  <a:srgbClr val="C00000"/>
                </a:solidFill>
              </a:rPr>
              <a:t>Цель работы</a:t>
            </a:r>
            <a:r>
              <a:rPr lang="ru-RU" sz="2000" b="1" dirty="0" smtClean="0">
                <a:solidFill>
                  <a:srgbClr val="C00000"/>
                </a:solidFill>
              </a:rPr>
              <a:t>:  </a:t>
            </a: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- 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Определение роли медсестры в профилактике и лечении миопии.</a:t>
            </a:r>
            <a:b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- Выявление  факторов, способствующих развитию миопии.</a:t>
            </a:r>
            <a:b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- Разработка методов профилактики раннего развития миопии среди детей и молодёжи.</a:t>
            </a:r>
            <a:endParaRPr lang="ru-RU" sz="2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3"/>
          </p:nvPr>
        </p:nvSpPr>
        <p:spPr>
          <a:xfrm>
            <a:off x="214282" y="2420888"/>
            <a:ext cx="8929718" cy="4222822"/>
          </a:xfrm>
        </p:spPr>
        <p:txBody>
          <a:bodyPr>
            <a:noAutofit/>
          </a:bodyPr>
          <a:lstStyle/>
          <a:p>
            <a:pPr indent="0" algn="just">
              <a:buNone/>
            </a:pPr>
            <a:r>
              <a:rPr lang="ru-RU" sz="2000" b="1" u="sng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Задачи:</a:t>
            </a:r>
          </a:p>
          <a:p>
            <a:pPr indent="0" algn="just">
              <a:buNone/>
            </a:pP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1. Проведение анализа заболеваемости миопией среди   детей и          молодежи;    </a:t>
            </a:r>
          </a:p>
          <a:p>
            <a:pPr indent="0">
              <a:buNone/>
            </a:pPr>
            <a:r>
              <a:rPr lang="ru-RU" sz="20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. Создание информационной базы для качественного проведения   профилактики возникновения и развития миопии;</a:t>
            </a:r>
          </a:p>
          <a:p>
            <a:pPr indent="0">
              <a:buNone/>
            </a:pPr>
            <a:r>
              <a:rPr lang="ru-RU" sz="20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. Проведение выборочного исследования школьников младшей,   средней и старшей возрастных групп на предмет их   предрасположенности к развитию миопии.  </a:t>
            </a:r>
          </a:p>
          <a:p>
            <a:pPr>
              <a:buNone/>
            </a:pPr>
            <a:endParaRPr lang="ru-RU" sz="20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80" y="5157192"/>
            <a:ext cx="1907704" cy="1487772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924800" cy="1224136"/>
          </a:xfrm>
        </p:spPr>
        <p:txBody>
          <a:bodyPr/>
          <a:lstStyle/>
          <a:p>
            <a:pPr algn="just"/>
            <a:r>
              <a:rPr lang="ru-RU" sz="2400" b="1" u="sng" dirty="0" smtClean="0">
                <a:solidFill>
                  <a:srgbClr val="C00000"/>
                </a:solidFill>
                <a:latin typeface="+mn-lt"/>
              </a:rPr>
              <a:t>Объект исследования 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- </a:t>
            </a:r>
            <a:r>
              <a:rPr lang="ru-RU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учащиеся школы Моу лицея МОК №2 города Воронежа.</a:t>
            </a:r>
            <a:endParaRPr lang="ru-RU" sz="2400" b="1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484784"/>
            <a:ext cx="7924800" cy="361074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u="sng" dirty="0" smtClean="0">
                <a:solidFill>
                  <a:srgbClr val="FF0000"/>
                </a:solidFill>
              </a:rPr>
              <a:t>Предмет исследования: </a:t>
            </a:r>
            <a:r>
              <a:rPr lang="ru-RU" sz="3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проблема внедрения системы профилактики миопии среди населения как метод сестринской работы по пропаганде здорового образа жизни.</a:t>
            </a:r>
          </a:p>
          <a:p>
            <a:pPr marL="0" indent="0" algn="just">
              <a:buNone/>
            </a:pPr>
            <a:endParaRPr lang="ru-RU" sz="3200" dirty="0" smtClean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3578188"/>
            <a:ext cx="4462214" cy="303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93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u="sng" dirty="0" smtClean="0">
                <a:solidFill>
                  <a:srgbClr val="C00000"/>
                </a:solidFill>
              </a:rPr>
              <a:t>Анкета </a:t>
            </a:r>
            <a:br>
              <a:rPr lang="ru-RU" sz="2800" b="1" u="sng" dirty="0" smtClean="0">
                <a:solidFill>
                  <a:srgbClr val="C00000"/>
                </a:solidFill>
              </a:rPr>
            </a:br>
            <a:r>
              <a:rPr lang="ru-RU" sz="2800" b="1" u="sng" dirty="0" smtClean="0">
                <a:solidFill>
                  <a:srgbClr val="C00000"/>
                </a:solidFill>
              </a:rPr>
              <a:t>для учащихся  5 – 11 классов</a:t>
            </a:r>
            <a:endParaRPr lang="ru-RU" sz="2800" b="1" u="sng" dirty="0">
              <a:solidFill>
                <a:srgbClr val="C0000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395536" y="1268760"/>
            <a:ext cx="8435280" cy="576064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Страдаете ли Вы близорукостью?</a:t>
            </a:r>
          </a:p>
          <a:p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С какого возраста?</a:t>
            </a:r>
          </a:p>
          <a:p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Причины возникновения  этих нарушений? (врожденные или травмы)</a:t>
            </a:r>
          </a:p>
          <a:p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Чередуете ли Вы умственный труд с физическим?</a:t>
            </a:r>
          </a:p>
          <a:p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Соблюдаете ли Вы гигиену зрения?</a:t>
            </a:r>
          </a:p>
          <a:p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Часто ли Вы подвергаетесь переутомлению в результате загруженности учебной деятельностью?</a:t>
            </a:r>
          </a:p>
          <a:p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Чувствуете ли Вы напряжение глазных мышц при долгом чтении или письме?</a:t>
            </a:r>
          </a:p>
          <a:p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Проводите ли Вы </a:t>
            </a:r>
            <a:r>
              <a:rPr lang="ru-RU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физкульт</a:t>
            </a: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- минутки для глаз дома или на уроке?</a:t>
            </a:r>
          </a:p>
          <a:p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Часто ли Вы наблюдаетесь у окулиста?</a:t>
            </a:r>
          </a:p>
          <a:p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Какие меры для сохранения зрения Вы принимаете?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</a:rPr>
              <a:t>Анкета </a:t>
            </a:r>
            <a:br>
              <a:rPr lang="ru-RU" sz="2400" b="1" u="sng" dirty="0" smtClean="0">
                <a:solidFill>
                  <a:srgbClr val="C00000"/>
                </a:solidFill>
              </a:rPr>
            </a:br>
            <a:r>
              <a:rPr lang="ru-RU" sz="2400" b="1" u="sng" dirty="0" smtClean="0">
                <a:solidFill>
                  <a:srgbClr val="C00000"/>
                </a:solidFill>
              </a:rPr>
              <a:t>для учащихся  1 – 4 классов</a:t>
            </a:r>
            <a:endParaRPr lang="ru-RU" sz="2400" b="1" u="sng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268760"/>
            <a:ext cx="8229600" cy="5976664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1) Всегда ли Вы читаете сидя? ( да, нет).</a:t>
            </a:r>
          </a:p>
          <a:p>
            <a:pPr marL="64008" indent="0">
              <a:buNone/>
            </a:pP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2) Делаете ли Вы перерыв во время чтения? ( да, нет).</a:t>
            </a:r>
          </a:p>
          <a:p>
            <a:pPr marL="64008" indent="0">
              <a:buNone/>
            </a:pP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3) Следите ли Вы за посадкой при письме? (да, нет).</a:t>
            </a:r>
          </a:p>
          <a:p>
            <a:pPr marL="64008" indent="0">
              <a:buNone/>
            </a:pP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4) Делаете ли Вы уроки при хорошем освещении? (да, нет).</a:t>
            </a:r>
          </a:p>
          <a:p>
            <a:pPr marL="64008" indent="0">
              <a:buNone/>
            </a:pP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5) Делаете ли Вы гимнастику для глаз? (да, нет).</a:t>
            </a:r>
          </a:p>
          <a:p>
            <a:pPr marL="64008" indent="0">
              <a:buNone/>
            </a:pP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6) Часто ли Вы бываете на свежем воздухе? (да, нет).</a:t>
            </a:r>
          </a:p>
          <a:p>
            <a:pPr marL="64008" indent="0">
              <a:buNone/>
            </a:pP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7) Употребляете ли Вы в пищу растительные продукты? (да, нет).</a:t>
            </a:r>
          </a:p>
          <a:p>
            <a:pPr marL="64008" indent="0">
              <a:buNone/>
            </a:pP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8) Страдаете ли Вы близорукостью? (да, нет).</a:t>
            </a:r>
          </a:p>
          <a:p>
            <a:pPr marL="64008" indent="0">
              <a:buNone/>
            </a:pP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9) Причины возникновения  этих нарушений?  ( врожденные, приобретенные).</a:t>
            </a:r>
          </a:p>
          <a:p>
            <a:pPr marL="64008" indent="0">
              <a:buNone/>
            </a:pP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10) Каждый ли год Вы посещаете врача - окулиста?  </a:t>
            </a:r>
          </a:p>
          <a:p>
            <a:pPr marL="64008" indent="0">
              <a:buNone/>
            </a:pPr>
            <a:endParaRPr lang="ru-RU" sz="1400" dirty="0" smtClean="0"/>
          </a:p>
          <a:p>
            <a:pPr>
              <a:buFontTx/>
              <a:buChar char="-"/>
            </a:pPr>
            <a:endParaRPr lang="ru-RU" sz="1600" dirty="0" smtClean="0"/>
          </a:p>
          <a:p>
            <a:pPr>
              <a:buFontTx/>
              <a:buChar char="-"/>
            </a:pPr>
            <a:endParaRPr lang="ru-RU" sz="1600" dirty="0" smtClean="0"/>
          </a:p>
          <a:p>
            <a:pPr>
              <a:buFontTx/>
              <a:buChar char="-"/>
            </a:pPr>
            <a:endParaRPr lang="ru-RU" sz="1600" dirty="0" smtClean="0"/>
          </a:p>
          <a:p>
            <a:pPr marL="64008" indent="0">
              <a:buNone/>
            </a:pPr>
            <a:endParaRPr lang="ru-RU" sz="2000" dirty="0" smtClean="0"/>
          </a:p>
          <a:p>
            <a:pPr marL="64008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021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2959</TotalTime>
  <Words>1018</Words>
  <Application>Microsoft Office PowerPoint</Application>
  <PresentationFormat>Экран (4:3)</PresentationFormat>
  <Paragraphs>113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Arial Narrow</vt:lpstr>
      <vt:lpstr>Calibri</vt:lpstr>
      <vt:lpstr>Times New Roman</vt:lpstr>
      <vt:lpstr>Горизонт</vt:lpstr>
      <vt:lpstr> Бюджетное профессиональное образовательное учреждение  Воронежской области Воронежский базовый медицинский колледж  научно-практическая студенческая конференция  «Роль медсестры в профилактике и лечении миопии»</vt:lpstr>
      <vt:lpstr>Презентация PowerPoint</vt:lpstr>
      <vt:lpstr>Презентация PowerPoint</vt:lpstr>
      <vt:lpstr>Презентация PowerPoint</vt:lpstr>
      <vt:lpstr>Презентация PowerPoint</vt:lpstr>
      <vt:lpstr>Цель работы:   - Определение роли медсестры в профилактике и лечении миопии. - Выявление  факторов, способствующих развитию миопии. - Разработка методов профилактики раннего развития миопии среди детей и молодёжи.</vt:lpstr>
      <vt:lpstr>Объект исследования - учащиеся школы Моу лицея МОК №2 города Воронежа.</vt:lpstr>
      <vt:lpstr>Анкета  для учащихся  5 – 11 классов</vt:lpstr>
      <vt:lpstr>Анкета  для учащихся  1 – 4 классов</vt:lpstr>
      <vt:lpstr>Результат исследования степени распространенности близорукости     в     средних    и    старших    классах</vt:lpstr>
      <vt:lpstr>Презентация PowerPoint</vt:lpstr>
      <vt:lpstr>Презентация PowerPoint</vt:lpstr>
      <vt:lpstr>Презентация PowerPoint</vt:lpstr>
      <vt:lpstr>Результат исследования степени распространенности близорукости среди учеников начальных классов</vt:lpstr>
      <vt:lpstr> В результате проведенного  исследования можно сделать вывод:</vt:lpstr>
      <vt:lpstr>РЕКОМЕНДАЦИИ</vt:lpstr>
      <vt:lpstr>Профилактические мероприятия, предотвращающие прогрессирование функциональных нарушений зрения</vt:lpstr>
      <vt:lpstr>Упражнения для    младших  и средних классов</vt:lpstr>
      <vt:lpstr>Презентация PowerPoint</vt:lpstr>
      <vt:lpstr>Заключение</vt:lpstr>
      <vt:lpstr>Презентация PowerPoint</vt:lpstr>
      <vt:lpstr>         Благодарю за внимание!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Гигиена рук медицинских работников в системе профилактики ВБИ.</dc:title>
  <dc:creator>Admin</dc:creator>
  <cp:lastModifiedBy>User</cp:lastModifiedBy>
  <cp:revision>396</cp:revision>
  <dcterms:created xsi:type="dcterms:W3CDTF">2001-12-31T22:29:00Z</dcterms:created>
  <dcterms:modified xsi:type="dcterms:W3CDTF">2018-04-17T06:32:42Z</dcterms:modified>
</cp:coreProperties>
</file>