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80" r:id="rId3"/>
    <p:sldId id="257" r:id="rId4"/>
    <p:sldId id="258" r:id="rId5"/>
    <p:sldId id="259" r:id="rId6"/>
    <p:sldId id="260" r:id="rId7"/>
    <p:sldId id="261" r:id="rId8"/>
    <p:sldId id="277" r:id="rId9"/>
    <p:sldId id="278" r:id="rId10"/>
    <p:sldId id="279" r:id="rId11"/>
    <p:sldId id="268" r:id="rId12"/>
    <p:sldId id="262" r:id="rId13"/>
    <p:sldId id="263" r:id="rId14"/>
    <p:sldId id="269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97" d="100"/>
          <a:sy n="97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9E6E-97FA-49C1-B35E-4FA384E453EB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DCC2E-C14B-4734-AB3A-9FCBAE45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DCC2E-C14B-4734-AB3A-9FCBAE4563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8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118B-10AA-4D45-AFA4-FD01680F13D4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6715B-BE5C-4512-BF94-E0DFA6EFB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7283" y="260648"/>
            <a:ext cx="87472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Федеральное государственное бюджетное образовательное учреждение  высшего образования Омский государственный медицинский университет министерства здравоохранения  Российской Федерации, колледж</a:t>
            </a:r>
          </a:p>
          <a:p>
            <a:pPr lvl="0" algn="ctr"/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ctr"/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Учебная дисциплина: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Общественное здоровье и здравоохранение  </a:t>
            </a:r>
          </a:p>
          <a:p>
            <a:pPr algn="ctr"/>
            <a:r>
              <a:rPr lang="ru-RU" dirty="0" smtClean="0"/>
              <a:t>Специальность «Сестринское дело»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лекция №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6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тема: Основы менеджмента в здравоохранении</a:t>
            </a:r>
            <a:endParaRPr lang="ru-RU" sz="2400" dirty="0"/>
          </a:p>
        </p:txBody>
      </p:sp>
      <p:pic>
        <p:nvPicPr>
          <p:cNvPr id="3074" name="Picture 2" descr="C:\Users\123\Desktop\менеджмент\9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965" y="3068960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2722862"/>
            <a:ext cx="79928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                                          Автор: преподаватель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В.И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Стрелец 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2018г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Федеральные органы  управления здравоохранением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Федеральные </a:t>
            </a:r>
            <a:r>
              <a:rPr lang="ru-RU" sz="1800" dirty="0" smtClean="0"/>
              <a:t>органы - </a:t>
            </a:r>
            <a:r>
              <a:rPr lang="ru-RU" sz="1800" dirty="0"/>
              <a:t>это управление на всей территории России. </a:t>
            </a:r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Общее </a:t>
            </a:r>
            <a:r>
              <a:rPr lang="ru-RU" sz="1800" dirty="0"/>
              <a:t>руководство </a:t>
            </a:r>
            <a:r>
              <a:rPr lang="ru-RU" sz="1800" dirty="0" smtClean="0"/>
              <a:t>системой </a:t>
            </a:r>
            <a:r>
              <a:rPr lang="ru-RU" sz="1800" dirty="0"/>
              <a:t>здравоохранения возложено на президента </a:t>
            </a:r>
            <a:r>
              <a:rPr lang="ru-RU" sz="1800" dirty="0" smtClean="0"/>
              <a:t>РФ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/>
              <a:t>Министерство здравоохранения возглавляет Виктория Скворцова</a:t>
            </a:r>
          </a:p>
          <a:p>
            <a:endParaRPr lang="ru-RU" sz="18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088000" cy="1746351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124000" cy="16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9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1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5301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9424" y="188640"/>
            <a:ext cx="51845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большинстве стран контроль качества медицинских учреждений обеспечивается их лицензированием.  Сущность лицензирования заключается в выдаче медицинскому учреждению государственного разрешения - лицензии, дающей право на определенные виды деятельности в системе медицинского страхования. Процедура лицензирования основана на всестороннем анализе состояния учреждения, его кадров, оснащения, работы. Лицензия подтверждает определенный минимально необходимый стандарт качества учреждения для его участия в медицинском страховании как исполнителя медицинских услуг.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8067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соответствии с Законом «О медицинском страховании граждан в Российской Федерации», помимо лицензирования, проводится аккредитация медицинских учреждений. Аккредитация медицинских учреждений требует тщательной подготовки. Для аккредитации необходимы стандарты качества.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2606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Контроль</a:t>
            </a:r>
            <a:endParaRPr lang="ru-RU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760" y="836712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836712"/>
            <a:ext cx="10080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11560" y="1484784"/>
            <a:ext cx="341987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1484784"/>
            <a:ext cx="341987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99592" y="16288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ВЕДОМСТВЕННЫЙ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ВНЕВЕДОМСТВЕННЫЙ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2636912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Медицинские учреждения.</a:t>
            </a:r>
          </a:p>
          <a:p>
            <a:r>
              <a:rPr lang="ru-RU" dirty="0"/>
              <a:t>·         заведующие подразделениями,</a:t>
            </a:r>
          </a:p>
          <a:p>
            <a:r>
              <a:rPr lang="ru-RU" dirty="0"/>
              <a:t>·         заместители руководителя ЛПУ </a:t>
            </a:r>
            <a:r>
              <a:rPr lang="ru-RU" dirty="0" smtClean="0"/>
              <a:t>по</a:t>
            </a:r>
          </a:p>
          <a:p>
            <a:r>
              <a:rPr lang="ru-RU" dirty="0"/>
              <a:t> </a:t>
            </a:r>
            <a:r>
              <a:rPr lang="ru-RU" dirty="0" smtClean="0"/>
              <a:t>         клинико-экспертной </a:t>
            </a:r>
            <a:r>
              <a:rPr lang="ru-RU" dirty="0"/>
              <a:t>работе,</a:t>
            </a:r>
          </a:p>
          <a:p>
            <a:r>
              <a:rPr lang="ru-RU" dirty="0"/>
              <a:t>·         клинико-экспертные комиссии.</a:t>
            </a:r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>
                <a:solidFill>
                  <a:schemeClr val="tx2"/>
                </a:solidFill>
              </a:rPr>
              <a:t>Органы управления здравоохранением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/>
              <a:t>·      клинико-экспертные комиссии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органов </a:t>
            </a:r>
            <a:r>
              <a:rPr lang="ru-RU" dirty="0"/>
              <a:t>управления,</a:t>
            </a:r>
          </a:p>
          <a:p>
            <a:r>
              <a:rPr lang="ru-RU" dirty="0"/>
              <a:t>·      главные  штатные и внештатные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специалисты</a:t>
            </a:r>
            <a:r>
              <a:rPr lang="ru-RU" dirty="0"/>
              <a:t>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788024" y="2636912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/>
              <a:t>1.    </a:t>
            </a:r>
            <a:r>
              <a:rPr lang="ru-RU" dirty="0" err="1"/>
              <a:t>Лицензионно-аккредитационные</a:t>
            </a:r>
            <a:r>
              <a:rPr lang="ru-RU" dirty="0"/>
              <a:t> комиссии.</a:t>
            </a:r>
          </a:p>
          <a:p>
            <a:pPr marL="342900" indent="-342900"/>
            <a:r>
              <a:rPr lang="ru-RU" dirty="0"/>
              <a:t>2.    Страховые медицинские организации.</a:t>
            </a:r>
          </a:p>
          <a:p>
            <a:pPr marL="342900" indent="-342900"/>
            <a:r>
              <a:rPr lang="ru-RU" dirty="0"/>
              <a:t>3.    Страхователи.</a:t>
            </a:r>
          </a:p>
          <a:p>
            <a:pPr marL="342900" indent="-342900"/>
            <a:r>
              <a:rPr lang="ru-RU" dirty="0"/>
              <a:t>4.    Исполнительные органы фонда социального страхования.</a:t>
            </a:r>
          </a:p>
          <a:p>
            <a:pPr marL="342900" indent="-342900"/>
            <a:r>
              <a:rPr lang="ru-RU" dirty="0"/>
              <a:t>5.    Профессиональные медицинские организации.</a:t>
            </a:r>
          </a:p>
          <a:p>
            <a:pPr marL="342900" indent="-342900"/>
            <a:r>
              <a:rPr lang="ru-RU" dirty="0"/>
              <a:t>6.    Ассоциации защиты прав потребителя и другие.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493204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Задачи  ведомственного контроля:</a:t>
            </a:r>
          </a:p>
          <a:p>
            <a:pPr algn="ctr"/>
            <a:endParaRPr lang="ru-RU" sz="2000" b="1" dirty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dirty="0" smtClean="0"/>
              <a:t>      1. оценка состояния и использования </a:t>
            </a:r>
          </a:p>
          <a:p>
            <a:r>
              <a:rPr lang="ru-RU" dirty="0" smtClean="0"/>
              <a:t>          кадров и материально-технических</a:t>
            </a:r>
          </a:p>
          <a:p>
            <a:r>
              <a:rPr lang="ru-RU" dirty="0" smtClean="0"/>
              <a:t>          ресурсов ЛПУ;</a:t>
            </a:r>
          </a:p>
          <a:p>
            <a:r>
              <a:rPr lang="ru-RU" dirty="0" smtClean="0"/>
              <a:t>      2. оценка профессиональных качеств   </a:t>
            </a:r>
          </a:p>
          <a:p>
            <a:r>
              <a:rPr lang="ru-RU" dirty="0"/>
              <a:t> </a:t>
            </a:r>
            <a:r>
              <a:rPr lang="ru-RU" dirty="0" smtClean="0"/>
              <a:t>         медработников путём аттестации;</a:t>
            </a:r>
          </a:p>
          <a:p>
            <a:r>
              <a:rPr lang="ru-RU" dirty="0" smtClean="0"/>
              <a:t>      3. экспертиза процесса оказания   </a:t>
            </a:r>
          </a:p>
          <a:p>
            <a:r>
              <a:rPr lang="ru-RU" dirty="0"/>
              <a:t> </a:t>
            </a:r>
            <a:r>
              <a:rPr lang="ru-RU" dirty="0" smtClean="0"/>
              <a:t>         медицинской помощи конкретным</a:t>
            </a:r>
          </a:p>
          <a:p>
            <a:r>
              <a:rPr lang="ru-RU" dirty="0" smtClean="0"/>
              <a:t>          пациентам;</a:t>
            </a:r>
          </a:p>
          <a:p>
            <a:r>
              <a:rPr lang="ru-RU" dirty="0" smtClean="0"/>
              <a:t>      4. выявление и обоснование, </a:t>
            </a:r>
          </a:p>
          <a:p>
            <a:r>
              <a:rPr lang="ru-RU" dirty="0"/>
              <a:t> </a:t>
            </a:r>
            <a:r>
              <a:rPr lang="ru-RU" dirty="0" smtClean="0"/>
              <a:t>         дефектов, ошибок;</a:t>
            </a:r>
          </a:p>
          <a:p>
            <a:r>
              <a:rPr lang="ru-RU" dirty="0" smtClean="0"/>
              <a:t>      5. подготовка рекомендаций для   </a:t>
            </a:r>
          </a:p>
          <a:p>
            <a:r>
              <a:rPr lang="ru-RU" dirty="0"/>
              <a:t> </a:t>
            </a:r>
            <a:r>
              <a:rPr lang="ru-RU" dirty="0" smtClean="0"/>
              <a:t>         предупреждения ошибок;</a:t>
            </a:r>
          </a:p>
          <a:p>
            <a:r>
              <a:rPr lang="ru-RU" dirty="0" smtClean="0"/>
              <a:t>      6. изучение удовлетворённости пациентов;</a:t>
            </a:r>
          </a:p>
          <a:p>
            <a:r>
              <a:rPr lang="ru-RU" dirty="0" smtClean="0"/>
              <a:t>      7. расчёт и анализ показателей, </a:t>
            </a:r>
          </a:p>
          <a:p>
            <a:r>
              <a:rPr lang="ru-RU" dirty="0"/>
              <a:t> </a:t>
            </a:r>
            <a:r>
              <a:rPr lang="ru-RU" dirty="0" smtClean="0"/>
              <a:t>         характеризующих качество медицинской</a:t>
            </a:r>
          </a:p>
          <a:p>
            <a:r>
              <a:rPr lang="ru-RU" dirty="0"/>
              <a:t> </a:t>
            </a:r>
            <a:r>
              <a:rPr lang="ru-RU" dirty="0" smtClean="0"/>
              <a:t>         помощи;</a:t>
            </a:r>
          </a:p>
          <a:p>
            <a:r>
              <a:rPr lang="ru-RU" dirty="0" smtClean="0"/>
              <a:t>      8. выбор управленческих решений, </a:t>
            </a:r>
          </a:p>
          <a:p>
            <a:r>
              <a:rPr lang="ru-RU" dirty="0"/>
              <a:t> </a:t>
            </a:r>
            <a:r>
              <a:rPr lang="ru-RU" dirty="0" smtClean="0"/>
              <a:t>         проведение корректирующих</a:t>
            </a:r>
          </a:p>
          <a:p>
            <a:r>
              <a:rPr lang="ru-RU" dirty="0" smtClean="0"/>
              <a:t>          воздействий, контроль за реализацией </a:t>
            </a:r>
          </a:p>
          <a:p>
            <a:r>
              <a:rPr lang="ru-RU" dirty="0"/>
              <a:t> </a:t>
            </a:r>
            <a:r>
              <a:rPr lang="ru-RU" dirty="0" smtClean="0"/>
              <a:t>         принятых решений.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123\Desktop\1245930340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320480" cy="2825274"/>
          </a:xfrm>
          <a:prstGeom prst="rect">
            <a:avLst/>
          </a:prstGeom>
          <a:noFill/>
        </p:spPr>
      </p:pic>
      <p:pic>
        <p:nvPicPr>
          <p:cNvPr id="3075" name="Picture 3" descr="C:\Users\123\Desktop\12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2157" y="548680"/>
            <a:ext cx="3888432" cy="245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0"/>
            <a:ext cx="478802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    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  </a:t>
            </a:r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Задачи  вневедомственного </a:t>
            </a:r>
            <a:r>
              <a:rPr lang="ru-RU" sz="2000" b="1" dirty="0">
                <a:solidFill>
                  <a:schemeClr val="tx2"/>
                </a:solidFill>
                <a:latin typeface="Monotype Corsiva" pitchFamily="66" charset="0"/>
              </a:rPr>
              <a:t>контроля</a:t>
            </a:r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:</a:t>
            </a:r>
          </a:p>
          <a:p>
            <a:endParaRPr lang="ru-RU" sz="2000" b="1" dirty="0">
              <a:solidFill>
                <a:schemeClr val="tx2"/>
              </a:solidFill>
              <a:latin typeface="Monotype Corsiva" pitchFamily="66" charset="0"/>
            </a:endParaRPr>
          </a:p>
          <a:p>
            <a:pPr algn="just"/>
            <a:r>
              <a:rPr lang="ru-RU" dirty="0" smtClean="0"/>
              <a:t>1.  оценка возможностей ЛПУ гарантировать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требуемый уровень качества;</a:t>
            </a:r>
          </a:p>
          <a:p>
            <a:pPr algn="just"/>
            <a:r>
              <a:rPr lang="ru-RU" dirty="0" smtClean="0"/>
              <a:t>2.  контроль за безопасностью и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соответствием медицинских услуг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стандарту;</a:t>
            </a:r>
          </a:p>
          <a:p>
            <a:pPr algn="just"/>
            <a:r>
              <a:rPr lang="ru-RU" dirty="0" smtClean="0"/>
              <a:t>3.  анализ результатов оказания медпомощи;</a:t>
            </a:r>
          </a:p>
          <a:p>
            <a:pPr algn="just"/>
            <a:r>
              <a:rPr lang="ru-RU" dirty="0" smtClean="0"/>
              <a:t>4.  изучение удовлетворённости пациентов;</a:t>
            </a:r>
          </a:p>
          <a:p>
            <a:pPr algn="just"/>
            <a:r>
              <a:rPr lang="ru-RU" dirty="0" smtClean="0"/>
              <a:t>5.  подготовка рекомендаций по повышению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качества медицинской помощи;</a:t>
            </a:r>
          </a:p>
          <a:p>
            <a:pPr algn="just"/>
            <a:r>
              <a:rPr lang="ru-RU" dirty="0" smtClean="0"/>
              <a:t>6.  проверка выполнения обязательств по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медицинскому страхованию;</a:t>
            </a:r>
          </a:p>
          <a:p>
            <a:pPr algn="just"/>
            <a:r>
              <a:rPr lang="ru-RU" dirty="0" smtClean="0"/>
              <a:t>7.</a:t>
            </a:r>
            <a:r>
              <a:rPr lang="ru-RU" dirty="0"/>
              <a:t> </a:t>
            </a:r>
            <a:r>
              <a:rPr lang="ru-RU" dirty="0" smtClean="0"/>
              <a:t> контроль соблюдения инструкции о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порядке выдачи документов по временной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нетрудоспособности граждан;</a:t>
            </a:r>
          </a:p>
          <a:p>
            <a:pPr algn="just"/>
            <a:r>
              <a:rPr lang="ru-RU" dirty="0" smtClean="0"/>
              <a:t>8.</a:t>
            </a:r>
            <a:r>
              <a:rPr lang="ru-RU" dirty="0"/>
              <a:t> </a:t>
            </a:r>
            <a:r>
              <a:rPr lang="ru-RU" dirty="0" smtClean="0"/>
              <a:t> контроль за правильностью применения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тарифов и соответствия, предоставляемых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к оплате счетов выполняемому объему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медицинской помощи.</a:t>
            </a:r>
            <a:endParaRPr lang="ru-RU" dirty="0"/>
          </a:p>
        </p:txBody>
      </p:sp>
      <p:pic>
        <p:nvPicPr>
          <p:cNvPr id="4098" name="Picture 2" descr="C:\Users\123\Desktop\51411-vide-kak-brosit-pit-01-03-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72000" cy="274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23\Desktop\1048251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671992" cy="268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54360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Основные причины назначения вневедомственного </a:t>
            </a:r>
            <a:r>
              <a:rPr lang="ru-RU" sz="2000" b="1" dirty="0">
                <a:solidFill>
                  <a:schemeClr val="tx2"/>
                </a:solidFill>
                <a:latin typeface="Monotype Corsiva" pitchFamily="66" charset="0"/>
              </a:rPr>
              <a:t>контроля</a:t>
            </a:r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1.    необходимость проведения лицензирования,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аккредитации</a:t>
            </a:r>
            <a:r>
              <a:rPr lang="ru-RU" dirty="0"/>
              <a:t>, сертификации;</a:t>
            </a:r>
          </a:p>
          <a:p>
            <a:r>
              <a:rPr lang="ru-RU" dirty="0"/>
              <a:t>2.    жалобы пациентов, страхователей;</a:t>
            </a:r>
          </a:p>
          <a:p>
            <a:r>
              <a:rPr lang="ru-RU" dirty="0"/>
              <a:t>3.    неблагоприятный исход заболевания;</a:t>
            </a:r>
          </a:p>
          <a:p>
            <a:r>
              <a:rPr lang="ru-RU" dirty="0"/>
              <a:t>4.    наличие дефектов в оказании медицинской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помощи</a:t>
            </a:r>
            <a:r>
              <a:rPr lang="ru-RU" dirty="0"/>
              <a:t>;</a:t>
            </a:r>
          </a:p>
          <a:p>
            <a:r>
              <a:rPr lang="ru-RU" dirty="0"/>
              <a:t>5.   </a:t>
            </a:r>
            <a:r>
              <a:rPr lang="ru-RU" dirty="0" smtClean="0"/>
              <a:t>несоответствие </a:t>
            </a:r>
            <a:r>
              <a:rPr lang="ru-RU" dirty="0"/>
              <a:t>счетов на оплату медицинских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услуг </a:t>
            </a:r>
            <a:r>
              <a:rPr lang="ru-RU" dirty="0"/>
              <a:t>медико-экономическому стандарту.</a:t>
            </a:r>
          </a:p>
          <a:p>
            <a:endParaRPr lang="ru-RU" dirty="0"/>
          </a:p>
        </p:txBody>
      </p:sp>
      <p:pic>
        <p:nvPicPr>
          <p:cNvPr id="6146" name="Picture 2" descr="C:\Users\123\Desktop\менеджмент\clip5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9273" y="287808"/>
            <a:ext cx="3281015" cy="266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35488" y="3164681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Контроль  выполняется в четыре этапа:</a:t>
            </a:r>
          </a:p>
          <a:p>
            <a:r>
              <a:rPr lang="ru-RU" dirty="0"/>
              <a:t>I    этап - установление желаемого результата исполнения (стандартов);</a:t>
            </a:r>
          </a:p>
          <a:p>
            <a:r>
              <a:rPr lang="ru-RU" dirty="0"/>
              <a:t>II   этап - изучение фактических результатов;</a:t>
            </a:r>
          </a:p>
          <a:p>
            <a:r>
              <a:rPr lang="ru-RU" dirty="0"/>
              <a:t>III этап - оценка и сравнение полученных результатов с</a:t>
            </a:r>
          </a:p>
          <a:p>
            <a:r>
              <a:rPr lang="ru-RU" dirty="0"/>
              <a:t>запланированными;</a:t>
            </a:r>
          </a:p>
          <a:p>
            <a:r>
              <a:rPr lang="ru-RU" dirty="0"/>
              <a:t>IV этап - выработка корректирующих воздействий.</a:t>
            </a:r>
          </a:p>
          <a:p>
            <a:r>
              <a:rPr lang="ru-RU" dirty="0"/>
              <a:t>На осуществление контроля старшие медицинские сёстры должны затрачивать до 20-25 % рабочего времени.</a:t>
            </a:r>
          </a:p>
          <a:p>
            <a:endParaRPr lang="ru-RU" dirty="0"/>
          </a:p>
        </p:txBody>
      </p:sp>
      <p:pic>
        <p:nvPicPr>
          <p:cNvPr id="8" name="Picture 2" descr="C:\Users\123\Desktop\менеджмент\image11949615_2b59d2fe63bbb03529e429bb7a769207-300x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528000" cy="26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Monotype Corsiva" pitchFamily="66" charset="0"/>
              </a:rPr>
              <a:t>Виды </a:t>
            </a:r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контроля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Плановый</a:t>
            </a:r>
            <a:r>
              <a:rPr lang="ru-RU" dirty="0"/>
              <a:t> – время проведения и участки проведения зафиксирован в плане работы  и заранее доводится до сведения подчинённых.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Внеплановый</a:t>
            </a:r>
            <a:r>
              <a:rPr lang="ru-RU" dirty="0"/>
              <a:t> – также планируется, но сроки и цели контроля не доводятся до сведения работников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>
                <a:solidFill>
                  <a:srgbClr val="002060"/>
                </a:solidFill>
              </a:rPr>
              <a:t>Предварительный</a:t>
            </a:r>
            <a:r>
              <a:rPr lang="ru-RU" i="1" dirty="0"/>
              <a:t> </a:t>
            </a:r>
            <a:r>
              <a:rPr lang="ru-RU" dirty="0"/>
              <a:t>– осуществляется до фактического начала работ для предупреждения неверных </a:t>
            </a:r>
            <a:r>
              <a:rPr lang="ru-RU" dirty="0" smtClean="0"/>
              <a:t>или </a:t>
            </a:r>
            <a:r>
              <a:rPr lang="ru-RU" dirty="0"/>
              <a:t>необоснованных решений</a:t>
            </a:r>
            <a:r>
              <a:rPr lang="ru-RU" dirty="0" smtClean="0"/>
              <a:t>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Текущий</a:t>
            </a:r>
            <a:r>
              <a:rPr lang="ru-RU" b="1" i="1" dirty="0"/>
              <a:t> </a:t>
            </a:r>
            <a:r>
              <a:rPr lang="ru-RU" dirty="0"/>
              <a:t>– проводится в процессе работы, с целью своевременного выявления отклонений препятствующих исполнению задания подчиненными в полном объеме</a:t>
            </a:r>
            <a:r>
              <a:rPr lang="ru-RU" dirty="0" smtClean="0"/>
              <a:t>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Заключительный</a:t>
            </a:r>
            <a:r>
              <a:rPr lang="ru-RU" b="1" i="1" dirty="0"/>
              <a:t> </a:t>
            </a:r>
            <a:r>
              <a:rPr lang="ru-RU" dirty="0"/>
              <a:t>– после завершения работ. Дает информацию, необходимую для планирования, если аналогичные работы предполагается проводить в будущем, способствует мотивации.</a:t>
            </a:r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123\Desktop\менеджмент\761ce0072a73b74a1593794731b5b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3708412" cy="247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123\Desktop\менеджмент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3"/>
            <a:ext cx="3420629" cy="247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Monotype Corsiva" pitchFamily="66" charset="0"/>
              </a:rPr>
              <a:t>Одним  из принципов управления является власть и ответственность, поэтому для успешной работы  должен быть </a:t>
            </a:r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 организован эффективный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контроль </a:t>
            </a:r>
          </a:p>
          <a:p>
            <a:pPr algn="ctr"/>
            <a:endParaRPr lang="ru-RU" sz="2000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Отсутствие </a:t>
            </a:r>
            <a:r>
              <a:rPr lang="ru-RU" b="1" dirty="0">
                <a:solidFill>
                  <a:srgbClr val="002060"/>
                </a:solidFill>
              </a:rPr>
              <a:t>систематического контроля ведет к </a:t>
            </a:r>
            <a:r>
              <a:rPr lang="ru-RU" b="1" dirty="0" smtClean="0">
                <a:solidFill>
                  <a:srgbClr val="002060"/>
                </a:solidFill>
              </a:rPr>
              <a:t>крайне </a:t>
            </a:r>
            <a:r>
              <a:rPr lang="ru-RU" b="1" dirty="0">
                <a:solidFill>
                  <a:srgbClr val="002060"/>
                </a:solidFill>
              </a:rPr>
              <a:t>негативным </a:t>
            </a:r>
            <a:r>
              <a:rPr lang="ru-RU" b="1" dirty="0" smtClean="0">
                <a:solidFill>
                  <a:srgbClr val="002060"/>
                </a:solidFill>
              </a:rPr>
              <a:t>последствиям:</a:t>
            </a:r>
          </a:p>
          <a:p>
            <a:pPr marL="342900" indent="-342900">
              <a:buAutoNum type="arabicPeriod"/>
            </a:pPr>
            <a:r>
              <a:rPr lang="ru-RU" dirty="0" smtClean="0"/>
              <a:t>к </a:t>
            </a:r>
            <a:r>
              <a:rPr lang="ru-RU" dirty="0"/>
              <a:t>ухудшению качества работы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2.   снижению </a:t>
            </a:r>
            <a:r>
              <a:rPr lang="ru-RU" dirty="0"/>
              <a:t>уров­ня трудовой и технологической дисциплины,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потере </a:t>
            </a:r>
            <a:r>
              <a:rPr lang="ru-RU" dirty="0"/>
              <a:t>возможности осуществлять эффективное управленческое воздействие </a:t>
            </a:r>
            <a:r>
              <a:rPr lang="ru-RU" dirty="0" smtClean="0"/>
              <a:t>на</a:t>
            </a:r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подчиненных</a:t>
            </a:r>
            <a:r>
              <a:rPr lang="ru-RU" dirty="0" smtClean="0"/>
              <a:t>.</a:t>
            </a:r>
          </a:p>
          <a:p>
            <a:pPr>
              <a:buBlip>
                <a:blip r:embed="rId3"/>
              </a:buBlip>
            </a:pP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123\Desktop\менеджмент\image11949615_2b59d2fe63bbb03529e429bb7a769207-300x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4032448" cy="303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123\Desktop\менеджмент\lnpr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658" y="3068960"/>
            <a:ext cx="3816424" cy="306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60" y="2420888"/>
            <a:ext cx="6652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Monotype Corsiva" pitchFamily="66" charset="0"/>
              </a:rPr>
              <a:t> Благодарю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лекция № 6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тема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: Основы менеджмента в здравоохранении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План лекции:</a:t>
            </a:r>
          </a:p>
          <a:p>
            <a:r>
              <a:rPr lang="ru-RU" sz="2000" dirty="0" smtClean="0"/>
              <a:t>1. Определение </a:t>
            </a:r>
            <a:r>
              <a:rPr lang="ru-RU" sz="2000" dirty="0"/>
              <a:t>понятия менеджмент. </a:t>
            </a:r>
            <a:endParaRPr lang="ru-RU" sz="2000" dirty="0" smtClean="0"/>
          </a:p>
          <a:p>
            <a:r>
              <a:rPr lang="ru-RU" sz="2000" dirty="0" smtClean="0"/>
              <a:t>2. Цели, задачи, уровни </a:t>
            </a:r>
            <a:r>
              <a:rPr lang="ru-RU" sz="2000" dirty="0"/>
              <a:t>и </a:t>
            </a:r>
            <a:r>
              <a:rPr lang="ru-RU" sz="2000" dirty="0" smtClean="0"/>
              <a:t>функции </a:t>
            </a:r>
            <a:r>
              <a:rPr lang="ru-RU" sz="2000" dirty="0"/>
              <a:t>менеджмента в здравоохранении. </a:t>
            </a:r>
            <a:endParaRPr lang="ru-RU" sz="2000" dirty="0" smtClean="0"/>
          </a:p>
          <a:p>
            <a:r>
              <a:rPr lang="ru-RU" sz="2000" dirty="0" smtClean="0"/>
              <a:t>3. Современная структура </a:t>
            </a:r>
            <a:r>
              <a:rPr lang="ru-RU" sz="2000" dirty="0"/>
              <a:t>Министерства здравоохранения </a:t>
            </a:r>
            <a:r>
              <a:rPr lang="ru-RU" sz="2000" dirty="0" smtClean="0"/>
              <a:t>Российской </a:t>
            </a:r>
            <a:r>
              <a:rPr lang="ru-RU" sz="2000" dirty="0"/>
              <a:t>Федерации. </a:t>
            </a:r>
            <a:endParaRPr lang="ru-RU" sz="2000" dirty="0" smtClean="0"/>
          </a:p>
          <a:p>
            <a:r>
              <a:rPr lang="ru-RU" sz="2000" dirty="0" smtClean="0"/>
              <a:t>4. Принципы,  функции и уровни </a:t>
            </a:r>
            <a:r>
              <a:rPr lang="ru-RU" sz="2000" dirty="0"/>
              <a:t>управления учреждениями здравоохранения различных организационно-правовых форм. </a:t>
            </a:r>
            <a:endParaRPr lang="ru-RU" sz="2000" dirty="0" smtClean="0"/>
          </a:p>
          <a:p>
            <a:r>
              <a:rPr lang="ru-RU" sz="2000" dirty="0" smtClean="0"/>
              <a:t>5. Виды контроля (плановый, внеплановый и </a:t>
            </a:r>
            <a:r>
              <a:rPr lang="ru-RU" sz="2000" dirty="0" err="1" smtClean="0"/>
              <a:t>т.д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6. Ведомственный и вневедомственный контроль учреждений здравоохранения.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47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наука управления, регулирования и контроля финансовых, трудовых и материальных ресурсов органами и учреждениями здравоохранения.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42088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Цель менеджмента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Ekaterina Velikaya One" pitchFamily="66" charset="0"/>
              </a:rPr>
              <a:t>-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Ekaterina Velikaya One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348880"/>
            <a:ext cx="565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снижение потерь общества от заболеваемости, инвалидности и смертности населения при имеющихся ресурсах.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457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Задача менеджмента в здравоохранении - </a:t>
            </a:r>
            <a:r>
              <a:rPr lang="ru-RU" dirty="0" smtClean="0"/>
              <a:t>наиболее эффективное достижение цели путём повышения качества лечебных, диагностических и профилактических мероприятий и рационального использования ресурсов здравоохранения.</a:t>
            </a:r>
            <a:endParaRPr lang="ru-RU" sz="2400" dirty="0">
              <a:latin typeface="Ekaterina Velikaya One" pitchFamily="66" charset="0"/>
            </a:endParaRPr>
          </a:p>
        </p:txBody>
      </p:sp>
      <p:pic>
        <p:nvPicPr>
          <p:cNvPr id="1026" name="Picture 2" descr="C:\Users\123\Desktop\менеджмент\0010555589O-849x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1376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558285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Менеджмент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здравоохранении -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3568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Объект менеджмента – </a:t>
            </a:r>
            <a:r>
              <a:rPr lang="ru-RU" dirty="0" smtClean="0"/>
              <a:t>лечебно - профилактическое учреждение.</a:t>
            </a:r>
            <a:endParaRPr lang="ru-RU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843808" y="1268760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64088" y="1268760"/>
            <a:ext cx="936000" cy="36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9792" y="90872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Менеджмент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8448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ГЕНЕРАЛЬНЫЙ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52120" y="1844824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ФУНКЦИОНАЛЬНЫЙ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2348880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управление лечебно -  профилактическим учреждением в целом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932040" y="2348880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управление определёнными сферами деятельности медицинского учреждения и его подразделениями</a:t>
            </a:r>
            <a:endParaRPr lang="ru-RU" dirty="0"/>
          </a:p>
        </p:txBody>
      </p:sp>
      <p:pic>
        <p:nvPicPr>
          <p:cNvPr id="2052" name="Picture 4" descr="C:\Users\123\Desktop\менеджмент\13425396031953_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55424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123\Desktop\менеджмент\get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73016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26064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Управление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ru-RU" dirty="0" smtClean="0"/>
              <a:t>преимущественно человеческая функция, которая состоит в планомерном сознательном воздействии на систему в целом или отдельные компоненты, процессы, происходящие в ней. </a:t>
            </a:r>
            <a:endParaRPr lang="ru-RU" dirty="0"/>
          </a:p>
        </p:txBody>
      </p:sp>
      <p:pic>
        <p:nvPicPr>
          <p:cNvPr id="3075" name="Picture 3" descr="C:\Users\123\Desktop\менеджмент\ph_218_gp220_b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710459" cy="315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123\Desktop\менеджмент\9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Управление возникает тогда, когда люди объединяются для совместного выполнения какой-либо деятельностью.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управлении присутствуют две стороны:</a:t>
            </a:r>
          </a:p>
          <a:p>
            <a:pPr>
              <a:buBlip>
                <a:blip r:embed="rId3"/>
              </a:buBlip>
            </a:pPr>
            <a:r>
              <a:rPr lang="ru-RU" dirty="0"/>
              <a:t> </a:t>
            </a:r>
            <a:r>
              <a:rPr lang="ru-RU" dirty="0" smtClean="0"/>
              <a:t>субъект управления (руководители);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 объект управления (трудовые, финансовые, материальные ресурсы)</a:t>
            </a:r>
            <a:endParaRPr lang="ru-RU" dirty="0"/>
          </a:p>
        </p:txBody>
      </p:sp>
      <p:pic>
        <p:nvPicPr>
          <p:cNvPr id="4098" name="Picture 2" descr="C:\Users\123\Desktop\менеджмент\yunona-medika-moskva-ul-akademika-anokhina-d91353288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4064117" cy="258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23\Desktop\менеджмент\67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76872"/>
            <a:ext cx="3168352" cy="211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076" y="474164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лечебно-профилактическом учреждении действует три уровня системы управления: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/>
              <a:t>Стратегический (главный врач, директор);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/>
              <a:t>Тактический (заместители главного врача по направлениям и разделам работы, включая главную (старшую) медицинскую сестру);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/>
              <a:t>Оперативный (руководители отделений, подразделений, не имеющие в подчинении других руководителей, включая старших медицинских сестёр отделений).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88640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Определены три функции управления:</a:t>
            </a:r>
            <a:endParaRPr lang="ru-RU" i="1" dirty="0"/>
          </a:p>
          <a:p>
            <a:pPr marL="400050" indent="-400050">
              <a:buFont typeface="+mj-lt"/>
              <a:buAutoNum type="arabicPeriod"/>
            </a:pPr>
            <a:r>
              <a:rPr lang="ru-RU" dirty="0" smtClean="0"/>
              <a:t>Первая функция управленческого цикла включает изучение обстановки, сбор и обработку информации (анализ сложившейся ситуации).</a:t>
            </a:r>
          </a:p>
          <a:p>
            <a:pPr marL="400050" indent="-400050">
              <a:buFont typeface="+mj-lt"/>
              <a:buAutoNum type="arabicPeriod"/>
            </a:pPr>
            <a:r>
              <a:rPr lang="ru-RU" dirty="0" smtClean="0"/>
              <a:t>Вторая функция включает принятие решения с предваряющими расчётами или преобразованием информации.</a:t>
            </a:r>
          </a:p>
          <a:p>
            <a:pPr marL="400050" indent="-400050">
              <a:buFont typeface="+mj-lt"/>
              <a:buAutoNum type="arabicPeriod"/>
            </a:pPr>
            <a:r>
              <a:rPr lang="ru-RU" dirty="0" smtClean="0"/>
              <a:t>Третья функция управления состоит в организации осуществления принятого решения путём упорядочения сил и средств, налаживания необходимых производственных связей и контроль за его исполнением</a:t>
            </a:r>
            <a:r>
              <a:rPr lang="ru-RU" b="1" dirty="0" smtClean="0"/>
              <a:t>. </a:t>
            </a:r>
          </a:p>
          <a:p>
            <a:pPr marL="400050" indent="-400050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252536" y="3429000"/>
            <a:ext cx="9396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endParaRPr lang="ru-RU" i="1" dirty="0" smtClean="0"/>
          </a:p>
          <a:p>
            <a:pPr marL="400050" indent="-400050"/>
            <a:endParaRPr lang="ru-RU" dirty="0" smtClean="0"/>
          </a:p>
          <a:p>
            <a:pPr marL="342900" indent="-342900"/>
            <a:endParaRPr lang="ru-RU" i="1" dirty="0" smtClean="0"/>
          </a:p>
          <a:p>
            <a:pPr marL="342900" indent="-342900"/>
            <a:endParaRPr lang="ru-RU" i="1" dirty="0" smtClean="0"/>
          </a:p>
          <a:p>
            <a:endParaRPr lang="ru-RU" dirty="0"/>
          </a:p>
        </p:txBody>
      </p:sp>
      <p:pic>
        <p:nvPicPr>
          <p:cNvPr id="2050" name="Picture 2" descr="C:\Users\123\Desktop\scaled_883415_1222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353" y="4169163"/>
            <a:ext cx="3204000" cy="213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123\Desktop\1048251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21" y="2449512"/>
            <a:ext cx="2736000" cy="195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123\Desktop\менеджмент\lnprov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9475" y="3187515"/>
            <a:ext cx="2448000" cy="196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27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Принцип  управления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это власть и ответственность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       Обеспечение </a:t>
            </a:r>
            <a:r>
              <a:rPr lang="ru-RU" sz="1600" dirty="0"/>
              <a:t>охраны здоровья населения РФ определено </a:t>
            </a:r>
            <a:r>
              <a:rPr lang="ru-RU" sz="1600" dirty="0" smtClean="0"/>
              <a:t>5 уровнями </a:t>
            </a:r>
            <a:r>
              <a:rPr lang="ru-RU" sz="1600" dirty="0"/>
              <a:t>управления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r>
              <a:rPr lang="en-US" sz="1600" dirty="0" smtClean="0"/>
              <a:t>I   </a:t>
            </a:r>
            <a:r>
              <a:rPr lang="ru-RU" sz="1600" dirty="0" smtClean="0"/>
              <a:t>Высшие </a:t>
            </a:r>
            <a:r>
              <a:rPr lang="ru-RU" sz="1600" dirty="0"/>
              <a:t>органы законодательной, исполнительной власти (правительство РФ, администрация президента, комитет по охране здоровья совета федерации и комитет по охране здоровья государственной </a:t>
            </a:r>
            <a:r>
              <a:rPr lang="ru-RU" sz="1600" dirty="0" smtClean="0"/>
              <a:t>Думы).</a:t>
            </a:r>
            <a:endParaRPr lang="en-US" sz="1600" dirty="0" smtClean="0"/>
          </a:p>
          <a:p>
            <a:r>
              <a:rPr lang="en-US" sz="1600" dirty="0" smtClean="0"/>
              <a:t>II  </a:t>
            </a:r>
            <a:r>
              <a:rPr lang="ru-RU" sz="1600" dirty="0" smtClean="0"/>
              <a:t> Федеральные </a:t>
            </a:r>
            <a:r>
              <a:rPr lang="ru-RU" sz="1600" dirty="0"/>
              <a:t>органы: министерство здравоохранения, министерство по ЧС РФ, департамент государственного санитарно-эпидемиологического надзора Минздрава РФ, федеральный фонд социального страхования, министерство обороны, МВД, ФСК </a:t>
            </a:r>
            <a:endParaRPr lang="en-US" sz="1600" dirty="0" smtClean="0"/>
          </a:p>
          <a:p>
            <a:r>
              <a:rPr lang="en-US" sz="1600" dirty="0" smtClean="0"/>
              <a:t>III </a:t>
            </a:r>
            <a:r>
              <a:rPr lang="ru-RU" sz="1600" dirty="0" smtClean="0"/>
              <a:t> Общественные и иные объединения (ассоциация медицинских и фармацевтических работников, Российское общество красного креста и т.д.)</a:t>
            </a:r>
            <a:endParaRPr lang="ru-RU" sz="1600" dirty="0"/>
          </a:p>
          <a:p>
            <a:r>
              <a:rPr lang="en-US" sz="1600" dirty="0" smtClean="0"/>
              <a:t>IV </a:t>
            </a:r>
            <a:r>
              <a:rPr lang="ru-RU" sz="1600" dirty="0" smtClean="0"/>
              <a:t> </a:t>
            </a:r>
            <a:r>
              <a:rPr lang="ru-RU" sz="1600" dirty="0" smtClean="0"/>
              <a:t>Органы </a:t>
            </a:r>
            <a:r>
              <a:rPr lang="ru-RU" sz="1600" smtClean="0"/>
              <a:t>управления субъектов </a:t>
            </a:r>
            <a:r>
              <a:rPr lang="ru-RU" sz="1600" dirty="0"/>
              <a:t>РФ</a:t>
            </a:r>
            <a:r>
              <a:rPr lang="ru-RU" sz="1600" dirty="0" smtClean="0"/>
              <a:t>.</a:t>
            </a:r>
          </a:p>
          <a:p>
            <a:r>
              <a:rPr lang="en-US" sz="1600" dirty="0" smtClean="0"/>
              <a:t>V </a:t>
            </a:r>
            <a:r>
              <a:rPr lang="ru-RU" sz="1600" dirty="0" smtClean="0"/>
              <a:t>  Муниципальные </a:t>
            </a:r>
            <a:r>
              <a:rPr lang="ru-RU" sz="1600" dirty="0"/>
              <a:t>и местные органы власти.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27557"/>
            <a:ext cx="2088000" cy="1746351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27557"/>
            <a:ext cx="2196000" cy="1729874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08" y="4327557"/>
            <a:ext cx="1862995" cy="17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Конституция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1800" dirty="0"/>
              <a:t>1</a:t>
            </a:r>
            <a:r>
              <a:rPr lang="ru-RU" sz="1800" dirty="0" smtClean="0"/>
              <a:t>. Принцип </a:t>
            </a:r>
            <a:r>
              <a:rPr lang="ru-RU" sz="1800" dirty="0"/>
              <a:t>законности, он обеспечивает защиту прав граждан</a:t>
            </a:r>
          </a:p>
          <a:p>
            <a:r>
              <a:rPr lang="ru-RU" sz="1800" dirty="0" smtClean="0"/>
              <a:t>2. </a:t>
            </a:r>
            <a:r>
              <a:rPr lang="ru-RU" sz="1800" dirty="0"/>
              <a:t>Органы управления не должны ущемлять права граждан</a:t>
            </a:r>
          </a:p>
          <a:p>
            <a:r>
              <a:rPr lang="ru-RU" sz="1800" dirty="0" smtClean="0"/>
              <a:t>3. </a:t>
            </a:r>
            <a:r>
              <a:rPr lang="ru-RU" sz="1800" dirty="0"/>
              <a:t>Принцип единства систем </a:t>
            </a:r>
            <a:r>
              <a:rPr lang="ru-RU" sz="1800" dirty="0" smtClean="0"/>
              <a:t>органов </a:t>
            </a:r>
            <a:r>
              <a:rPr lang="ru-RU" sz="1800" dirty="0"/>
              <a:t>управления </a:t>
            </a:r>
            <a:r>
              <a:rPr lang="ru-RU" sz="1800" dirty="0" smtClean="0"/>
              <a:t>здравоохранением</a:t>
            </a:r>
          </a:p>
          <a:p>
            <a:r>
              <a:rPr lang="ru-RU" sz="1800" dirty="0" smtClean="0"/>
              <a:t>4. </a:t>
            </a:r>
            <a:r>
              <a:rPr lang="ru-RU" sz="1800" dirty="0"/>
              <a:t>Принцип федерализма</a:t>
            </a:r>
          </a:p>
          <a:p>
            <a:r>
              <a:rPr lang="ru-RU" sz="1800" dirty="0" smtClean="0"/>
              <a:t>5. </a:t>
            </a:r>
            <a:r>
              <a:rPr lang="ru-RU" sz="1800" dirty="0"/>
              <a:t>Принцип сочетания децентрализованного централизованному</a:t>
            </a:r>
          </a:p>
          <a:p>
            <a:r>
              <a:rPr lang="ru-RU" sz="1800" dirty="0" smtClean="0"/>
              <a:t>6. </a:t>
            </a:r>
            <a:r>
              <a:rPr lang="ru-RU" sz="1800" dirty="0"/>
              <a:t>Координация и взаимодействие( органов самоуправления и управления)</a:t>
            </a:r>
          </a:p>
          <a:p>
            <a:r>
              <a:rPr lang="ru-RU" sz="1800" dirty="0" smtClean="0"/>
              <a:t>7. Принцип гласности информирование </a:t>
            </a:r>
            <a:r>
              <a:rPr lang="ru-RU" sz="1800" dirty="0"/>
              <a:t>через СМИ </a:t>
            </a:r>
            <a:r>
              <a:rPr lang="ru-RU" sz="1800" dirty="0" smtClean="0"/>
              <a:t>о </a:t>
            </a:r>
            <a:r>
              <a:rPr lang="ru-RU" sz="1800" dirty="0"/>
              <a:t>результатах </a:t>
            </a:r>
            <a:r>
              <a:rPr lang="ru-RU" sz="1800" dirty="0" smtClean="0"/>
              <a:t>   деятельности 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21088"/>
            <a:ext cx="2232000" cy="22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6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733</TotalTime>
  <Words>712</Words>
  <Application>Microsoft Office PowerPoint</Application>
  <PresentationFormat>Экран (4:3)</PresentationFormat>
  <Paragraphs>202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лекция № 6  тема: Основы менеджмента в здравоохранении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 управления – это власть и ответственность</vt:lpstr>
      <vt:lpstr>Конституция</vt:lpstr>
      <vt:lpstr>Федеральные органы  управления здравоохранением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</cp:lastModifiedBy>
  <cp:revision>49</cp:revision>
  <dcterms:created xsi:type="dcterms:W3CDTF">2015-04-14T09:54:39Z</dcterms:created>
  <dcterms:modified xsi:type="dcterms:W3CDTF">2018-04-16T10:13:44Z</dcterms:modified>
</cp:coreProperties>
</file>