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71" r:id="rId4"/>
    <p:sldId id="257" r:id="rId5"/>
    <p:sldId id="272" r:id="rId6"/>
    <p:sldId id="275" r:id="rId7"/>
    <p:sldId id="258" r:id="rId8"/>
    <p:sldId id="265" r:id="rId9"/>
    <p:sldId id="268" r:id="rId10"/>
    <p:sldId id="266" r:id="rId11"/>
    <p:sldId id="276" r:id="rId12"/>
    <p:sldId id="277" r:id="rId13"/>
    <p:sldId id="278" r:id="rId14"/>
    <p:sldId id="262" r:id="rId15"/>
    <p:sldId id="279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98F27"/>
    <a:srgbClr val="199B7C"/>
    <a:srgbClr val="1DB38F"/>
    <a:srgbClr val="FF33CC"/>
    <a:srgbClr val="A40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44158-4876-42C5-A196-5278EF2B9D9F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9255-2D3A-43B8-9F76-DA1209368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0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D9255-2D3A-43B8-9F76-DA12093684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3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D9255-2D3A-43B8-9F76-DA12093684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9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D9255-2D3A-43B8-9F76-DA12093684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6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3ED6AC-639D-42EC-9BB9-013DFF98968B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A53713-88F3-4778-9A2D-F52346660A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9442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55» города Чебоксары Чувашской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Математическое </a:t>
            </a:r>
            <a:r>
              <a:rPr lang="ru-RU" sz="31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моделирование </a:t>
            </a:r>
            <a:r>
              <a:rPr 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посредством палочек </a:t>
            </a:r>
            <a:r>
              <a:rPr lang="ru-RU" sz="3100" dirty="0" err="1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Кюизенера</a:t>
            </a:r>
            <a:r>
              <a:rPr 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».</a:t>
            </a:r>
            <a:endParaRPr lang="ru-RU" sz="31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427984" y="2268451"/>
            <a:ext cx="41764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Павлова Ольга Викторовна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– 7 лет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 педагогическое кредо: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anose="03010101010201010101" pitchFamily="66" charset="0"/>
                <a:cs typeface="Times New Roman" pitchFamily="18" charset="0"/>
              </a:rPr>
              <a:t>Не сдавайся! Великие вещи требуют времени!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68450"/>
            <a:ext cx="3029682" cy="446934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139952" y="636187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536" y="1196752"/>
            <a:ext cx="3384376" cy="2016224"/>
            <a:chOff x="2001" y="2434"/>
            <a:chExt cx="7949" cy="5227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001" y="2434"/>
              <a:ext cx="7949" cy="4047"/>
              <a:chOff x="2001" y="2434"/>
              <a:chExt cx="7949" cy="4047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5981" y="2434"/>
                <a:ext cx="3420" cy="3460"/>
                <a:chOff x="6201" y="2034"/>
                <a:chExt cx="3420" cy="3460"/>
              </a:xfrm>
            </p:grpSpPr>
            <p:sp>
              <p:nvSpPr>
                <p:cNvPr id="22" name="Rectangle 5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3510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Rectangle 6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19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93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35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Rectangle 9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77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Rectangle 10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61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3154" y="3066"/>
                <a:ext cx="1718" cy="1708"/>
                <a:chOff x="3154" y="3066"/>
                <a:chExt cx="1718" cy="1708"/>
              </a:xfrm>
            </p:grpSpPr>
            <p:sp>
              <p:nvSpPr>
                <p:cNvPr id="19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315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4305" y="3066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 rot="5400000">
                <a:off x="3451" y="16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rot="5400000">
                <a:off x="3443" y="450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4861" y="249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 rot="5400000">
                <a:off x="3431" y="39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2034" y="535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4841" y="4774"/>
                <a:ext cx="567" cy="1134"/>
              </a:xfrm>
              <a:prstGeom prst="rect">
                <a:avLst/>
              </a:prstGeom>
              <a:solidFill>
                <a:srgbClr val="F8C0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 rot="5400000">
                <a:off x="370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 rot="5400000">
                <a:off x="768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 rot="5400000">
              <a:off x="68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5400000">
              <a:off x="680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 rot="5400000">
              <a:off x="34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 rot="5400000">
              <a:off x="342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95536" y="3933056"/>
            <a:ext cx="2776364" cy="2578025"/>
            <a:chOff x="1807" y="774"/>
            <a:chExt cx="7363" cy="7467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 rot="-5400000">
              <a:off x="6006" y="568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 rot="-5400000">
              <a:off x="6033" y="5690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 rot="-5400000">
              <a:off x="6033" y="4537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rot="-5400000">
              <a:off x="6025" y="5690"/>
              <a:ext cx="567" cy="453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807" y="774"/>
              <a:ext cx="7363" cy="5167"/>
              <a:chOff x="1807" y="774"/>
              <a:chExt cx="7363" cy="5167"/>
            </a:xfrm>
          </p:grpSpPr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1807" y="4214"/>
                <a:ext cx="1694" cy="1714"/>
                <a:chOff x="981" y="1814"/>
                <a:chExt cx="1694" cy="1714"/>
              </a:xfrm>
            </p:grpSpPr>
            <p:sp>
              <p:nvSpPr>
                <p:cNvPr id="52" name="Rectangle 34"/>
                <p:cNvSpPr>
                  <a:spLocks noChangeArrowheads="1"/>
                </p:cNvSpPr>
                <p:nvPr/>
              </p:nvSpPr>
              <p:spPr bwMode="auto">
                <a:xfrm>
                  <a:off x="981" y="2394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Rectangle 35"/>
                <p:cNvSpPr>
                  <a:spLocks noChangeArrowheads="1"/>
                </p:cNvSpPr>
                <p:nvPr/>
              </p:nvSpPr>
              <p:spPr bwMode="auto">
                <a:xfrm rot="5400000">
                  <a:off x="1824" y="2111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Rectangle 36"/>
                <p:cNvSpPr>
                  <a:spLocks noChangeArrowheads="1"/>
                </p:cNvSpPr>
                <p:nvPr/>
              </p:nvSpPr>
              <p:spPr bwMode="auto">
                <a:xfrm>
                  <a:off x="1541" y="1814"/>
                  <a:ext cx="567" cy="56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37"/>
              <p:cNvGrpSpPr>
                <a:grpSpLocks/>
              </p:cNvGrpSpPr>
              <p:nvPr/>
            </p:nvGrpSpPr>
            <p:grpSpPr bwMode="auto">
              <a:xfrm>
                <a:off x="3501" y="774"/>
                <a:ext cx="5669" cy="5167"/>
                <a:chOff x="3501" y="774"/>
                <a:chExt cx="5669" cy="5167"/>
              </a:xfrm>
            </p:grpSpPr>
            <p:sp>
              <p:nvSpPr>
                <p:cNvPr id="36" name="Rectangle 38"/>
                <p:cNvSpPr>
                  <a:spLocks noChangeArrowheads="1"/>
                </p:cNvSpPr>
                <p:nvPr/>
              </p:nvSpPr>
              <p:spPr bwMode="auto">
                <a:xfrm rot="-5400000">
                  <a:off x="6025" y="3390"/>
                  <a:ext cx="567" cy="4535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" name="Group 39"/>
                <p:cNvGrpSpPr>
                  <a:grpSpLocks/>
                </p:cNvGrpSpPr>
                <p:nvPr/>
              </p:nvGrpSpPr>
              <p:grpSpPr bwMode="auto">
                <a:xfrm>
                  <a:off x="3501" y="774"/>
                  <a:ext cx="5669" cy="4600"/>
                  <a:chOff x="2367" y="1754"/>
                  <a:chExt cx="5669" cy="4600"/>
                </a:xfrm>
              </p:grpSpPr>
              <p:grpSp>
                <p:nvGrpSpPr>
                  <p:cNvPr id="3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367" y="5220"/>
                    <a:ext cx="5669" cy="1134"/>
                    <a:chOff x="2367" y="4407"/>
                    <a:chExt cx="5669" cy="1134"/>
                  </a:xfrm>
                </p:grpSpPr>
                <p:sp>
                  <p:nvSpPr>
                    <p:cNvPr id="48" name="Rectangle 4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15" y="3273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" name="Rectangle 42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28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" name="Rectangle 4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84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" name="Rectangle 44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01" y="3834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941" y="1754"/>
                    <a:ext cx="4535" cy="3467"/>
                    <a:chOff x="2941" y="1494"/>
                    <a:chExt cx="4535" cy="3467"/>
                  </a:xfrm>
                </p:grpSpPr>
                <p:grpSp>
                  <p:nvGrpSpPr>
                    <p:cNvPr id="40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1" y="1494"/>
                      <a:ext cx="3402" cy="2887"/>
                      <a:chOff x="3861" y="1374"/>
                      <a:chExt cx="3402" cy="2887"/>
                    </a:xfrm>
                  </p:grpSpPr>
                  <p:sp>
                    <p:nvSpPr>
                      <p:cNvPr id="42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5224" y="2251"/>
                        <a:ext cx="567" cy="1134"/>
                      </a:xfrm>
                      <a:prstGeom prst="rect">
                        <a:avLst/>
                      </a:prstGeom>
                      <a:solidFill>
                        <a:srgbClr val="F8C0D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3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4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226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110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78" y="2277"/>
                        <a:ext cx="567" cy="3402"/>
                      </a:xfrm>
                      <a:prstGeom prst="rect">
                        <a:avLst/>
                      </a:prstGeom>
                      <a:solidFill>
                        <a:srgbClr val="9900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41" name="Rectangle 5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925" y="2410"/>
                      <a:ext cx="567" cy="4535"/>
                    </a:xfrm>
                    <a:prstGeom prst="rect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55" name="Прямоугольник 54"/>
          <p:cNvSpPr/>
          <p:nvPr/>
        </p:nvSpPr>
        <p:spPr>
          <a:xfrm>
            <a:off x="1475656" y="620688"/>
            <a:ext cx="1435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грузовик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03648" y="3429000"/>
            <a:ext cx="132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самовар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5" descr="C:\Documents and Settings\Татьяна\Рабочий стол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5538"/>
            <a:ext cx="357187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59"/>
          <p:cNvSpPr/>
          <p:nvPr/>
        </p:nvSpPr>
        <p:spPr>
          <a:xfrm>
            <a:off x="6300192" y="836712"/>
            <a:ext cx="114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291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направленные на понимание отношений эквивалентности: длина и цвет.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809287" cy="2523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05" y="3861048"/>
            <a:ext cx="3863676" cy="2559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23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направленные на понимание соответствия между цветом, длиной и числом.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6" y="2060848"/>
            <a:ext cx="4159945" cy="2755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43" y="3789040"/>
            <a:ext cx="4067944" cy="2694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9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результат.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Дети хорошо называют цвета и их оттенки (белый, розовый, голубой, красный, желтый, фиолетовый, черный, вишневый, синий, оранжевый).</a:t>
            </a:r>
          </a:p>
          <a:p>
            <a:r>
              <a:rPr lang="ru-RU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Считают до пяти в прямом и обратном порядке.</a:t>
            </a:r>
          </a:p>
          <a:p>
            <a:r>
              <a:rPr lang="ru-RU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Знают порядковый счет.</a:t>
            </a:r>
          </a:p>
          <a:p>
            <a:r>
              <a:rPr lang="ru-RU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У детей сформированы понятия о составе числа из единиц. </a:t>
            </a:r>
          </a:p>
          <a:p>
            <a:r>
              <a:rPr lang="ru-RU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Умеют сравнивать предметы по величине(длина, ширина, высота).</a:t>
            </a:r>
          </a:p>
          <a:p>
            <a:r>
              <a:rPr lang="ru-RU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Развита моторика рук.</a:t>
            </a:r>
          </a:p>
          <a:p>
            <a:r>
              <a:rPr lang="ru-RU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 детей развились психические процессы такие, как память, мышление, воображение, качество личности: активность, самостоятельность, творчество.</a:t>
            </a:r>
            <a:endParaRPr lang="ru-RU" sz="2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1943100" cy="2935287"/>
          </a:xfrm>
          <a:prstGeom prst="rect">
            <a:avLst/>
          </a:prstGeom>
          <a:noFill/>
          <a:ln w="15875">
            <a:solidFill>
              <a:srgbClr val="005024"/>
            </a:solidFill>
            <a:miter lim="800000"/>
            <a:headEnd/>
            <a:tailEnd/>
          </a:ln>
        </p:spPr>
      </p:pic>
      <p:pic>
        <p:nvPicPr>
          <p:cNvPr id="4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31360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Documents and Settings\Татьяна\Рабочий стол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1340769"/>
            <a:ext cx="308743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Татьяна\Рабочий стол\Рисунок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45024"/>
            <a:ext cx="2144301" cy="30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Documents and Settings\Татьяна\Рабочий стол\Рисунок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20027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</a:rPr>
              <a:t>СПИСОК ИСПОЛЬЗОВАННЫХ ИСТОЧНИКОВ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 fontAlgn="base"/>
            <a:endParaRPr lang="ru-RU" dirty="0">
              <a:solidFill>
                <a:srgbClr val="000099"/>
              </a:solidFill>
              <a:latin typeface="Segoe UI" panose="020B0502040204020203" pitchFamily="34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«Математика уже в детском саду»: Пособие для воспитателя дет. сада/-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М.:Просвещение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, 1981 г. М.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Фидлер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 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«Математика до школы»: Книга для воспитателей и родителей.- Н. Новгород: Нижегородский гуманитарный центр, 1996 г. Смоленцева А.А.,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Пустовойт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 О.В. 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«Развивающие игры и занятия с палочками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Кюизенера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». Для работы с детьми 3-7 лет.- М.: МОЗАИКА-СИНТЕЗ, 2010.Новикова В.П., Тихонова Л.И. 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«Игры и упражнения по развитию умственных способностей у детей дошкольного возраста».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Венгер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 Л.А., Дьяченко О.М. «Просвещение» 1989г. – 127стр. 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«Знакомство с математикой: методическое пособие для педагогов». – М.: Просвещение, 2006. Ерофеева Т.И. 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«Математика для детей дошкольного возраста».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Гуманит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. Изд. Центр «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Владос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» Зайцев В.В.   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- Методические рекомендации к использованию палочек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Кюизенера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 «На золотом крыльце»; 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-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Учебно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 – методический комплекс игровых материалов к цветным, счетным палочкам 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Кюизенера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. 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</a:rPr>
              <a:t> Интернет ресурсы. </a:t>
            </a:r>
          </a:p>
        </p:txBody>
      </p:sp>
    </p:spTree>
    <p:extLst>
      <p:ext uri="{BB962C8B-B14F-4D97-AF65-F5344CB8AC3E}">
        <p14:creationId xmlns:p14="http://schemas.microsoft.com/office/powerpoint/2010/main" val="333897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249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36815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развивающей игры палочки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Кюизинер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развивающей игры палочки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Многофункциональность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Широкий возрастной диапазон участников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Творческий потенциал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Конструктивные элементы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Образность и универсальность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Татьяна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2132856"/>
            <a:ext cx="35036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34680" cy="583264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моделирование посредством палочек </a:t>
            </a:r>
            <a:r>
              <a:rPr lang="ru-RU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наглядно-образного мышления и логико-математических представлений через моделирование числа.  </a:t>
            </a:r>
            <a:r>
              <a:rPr lang="ru-RU" sz="3600" dirty="0" smtClean="0">
                <a:solidFill>
                  <a:srgbClr val="000099"/>
                </a:solidFill>
                <a:effectLst/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effectLst/>
                <a:latin typeface="Constantia" pitchFamily="18" charset="0"/>
              </a:rPr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65" y="3573016"/>
            <a:ext cx="4872859" cy="3034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1124744"/>
            <a:ext cx="4061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Дети охотно всегда чем-нибудь занимаются. Это весьма полезно, а поэтому не только не следует этому мешать, но нужно принимать меры к тому, чтобы всегда у них было что делать. </a:t>
            </a:r>
          </a:p>
          <a:p>
            <a:pPr algn="r"/>
            <a:r>
              <a:rPr lang="ru-RU" i="1" dirty="0" err="1" smtClean="0"/>
              <a:t>Я.А.Каменский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771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92888" cy="511256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числе, о зависимостях и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закономерностях.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логических свойств и отношений числа.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интеллектуально-творческих проявлений: находчивость, смекалка, сообразительность.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к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самовыражению в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процессе продуктивной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творческой деятельности,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активности и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инициативности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мелкой моторики.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всех компонентов устной речи.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Воспитание самостоятельности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ответственности.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98072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27584" y="1700808"/>
            <a:ext cx="7395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Изучила технологию </a:t>
            </a:r>
            <a:r>
              <a:rPr lang="ru-RU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Определила уровень знаний детей через игры и упражнения.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анкетирование с родителями.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Познакомила педагогов и родителей с технологией.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материал (наборы цветных счетных палочек, игры, задания, упражнения).</a:t>
            </a:r>
          </a:p>
        </p:txBody>
      </p:sp>
    </p:spTree>
    <p:extLst>
      <p:ext uri="{BB962C8B-B14F-4D97-AF65-F5344CB8AC3E}">
        <p14:creationId xmlns:p14="http://schemas.microsoft.com/office/powerpoint/2010/main" val="20305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0768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основной: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Разработала перспективный план.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Подготовила конспекты.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с детьми.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996" y="3212976"/>
            <a:ext cx="368175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8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игры с палочками, создание различных конфигураций и конкретных образов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2088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3" y="2026716"/>
            <a:ext cx="3339543" cy="2211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23960"/>
            <a:ext cx="3347864" cy="22174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564529"/>
            <a:ext cx="3240360" cy="21462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2420888"/>
            <a:ext cx="1989981" cy="3829100"/>
            <a:chOff x="1980" y="1571"/>
            <a:chExt cx="4569" cy="7367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rot="5400000">
              <a:off x="5131" y="298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721" y="157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1" y="3271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3128" y="384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14" y="4971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694" y="4969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5400000">
              <a:off x="2283" y="808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rot="5400000">
              <a:off x="3417" y="808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>
              <a:off x="2263" y="524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87" y="780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987824" y="2348880"/>
            <a:ext cx="2391941" cy="3946177"/>
            <a:chOff x="9234" y="1544"/>
            <a:chExt cx="5701" cy="908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9807" y="609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>
              <a:off x="11224" y="525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rot="5400000">
              <a:off x="11224" y="582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9801" y="835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2654" y="2111"/>
              <a:ext cx="567" cy="56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2654" y="154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2654" y="7791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 rot="5400000">
              <a:off x="13801" y="210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9234" y="6651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 rot="-5400000">
              <a:off x="13517" y="294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5868144" y="2636912"/>
            <a:ext cx="2823344" cy="3672408"/>
            <a:chOff x="10973" y="2384"/>
            <a:chExt cx="5242" cy="6834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1269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3307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1391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 rot="5400000">
              <a:off x="13228" y="181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 rot="5400000">
              <a:off x="13228" y="237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 rot="5400000">
              <a:off x="15081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 rot="5400000">
              <a:off x="1508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 rot="5400000">
              <a:off x="11540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 rot="5400000">
              <a:off x="1154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 rot="5400000">
              <a:off x="1419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 rot="5400000">
              <a:off x="1243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 rot="5400000">
              <a:off x="14077" y="210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 rot="5400000">
              <a:off x="1419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 rot="5400000">
              <a:off x="1243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 rot="5400000">
              <a:off x="12377" y="21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588224" y="1844824"/>
            <a:ext cx="130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99592" y="1916832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3928" y="184482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13097930121597608080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908720"/>
            <a:ext cx="9144000" cy="5646420"/>
          </a:xfrm>
          <a:prstGeom prst="rect">
            <a:avLst/>
          </a:prstGeom>
          <a:noFill/>
        </p:spPr>
      </p:pic>
      <p:pic>
        <p:nvPicPr>
          <p:cNvPr id="1030" name="Picture 6" descr="C:\Users\Виктория\Desktop\13097930303916869212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7283568" cy="46085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321</Words>
  <Application>Microsoft Office PowerPoint</Application>
  <PresentationFormat>Экран (4:3)</PresentationFormat>
  <Paragraphs>69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Constantia</vt:lpstr>
      <vt:lpstr>Monotype Corsiva</vt:lpstr>
      <vt:lpstr>Segoe UI</vt:lpstr>
      <vt:lpstr>Times New Roman</vt:lpstr>
      <vt:lpstr>Wingdings 2</vt:lpstr>
      <vt:lpstr>Поток</vt:lpstr>
      <vt:lpstr>Муниципальное бюджетное дошкольное образовательное учреждение  «Детский сад № 55» города Чебоксары Чувашской Республики   Тема: «Математическое моделирование  посредством палочек Кюизенера».</vt:lpstr>
      <vt:lpstr>Характеристика развивающей игры палочки Кюизинер       Характеристика развивающей игры палочки Кюизенера. </vt:lpstr>
      <vt:lpstr>Тема проекта:  Математическое моделирование посредством палочек Кюизенера. Цель проекта: Развитие наглядно-образного мышления и логико-математических представлений через моделирование числа.   </vt:lpstr>
      <vt:lpstr>    Задачи: 1. Формирование представлений о числе, о зависимостях и закономерностях. 2. Развитие логических свойств и отношений числа. 3. Развитие интеллектуально-творческих проявлений: находчивость, смекалка, сообразительность. 4. Развитие способности к самовыражению в процессе продуктивной творческой деятельности, активности и  инициативности. 5. Развитие мелкой моторики. 6. Развитие всех компонентов устной речи. 7. Воспитание самостоятельности и ответственности.  </vt:lpstr>
      <vt:lpstr>Презентация PowerPoint</vt:lpstr>
      <vt:lpstr>Презентация PowerPoint</vt:lpstr>
      <vt:lpstr>Творческие игры с палочками, создание различных конфигураций и конкретных образов. </vt:lpstr>
      <vt:lpstr>От простого к сложному</vt:lpstr>
      <vt:lpstr>Творческое задание</vt:lpstr>
      <vt:lpstr>Презентация PowerPoint</vt:lpstr>
      <vt:lpstr>Игры и упражнения направленные на понимание отношений эквивалентности: длина и цвет.</vt:lpstr>
      <vt:lpstr>Игры и упражнения направленные на понимание соответствия между цветом, длиной и числом.</vt:lpstr>
      <vt:lpstr>III этап – заключительный. Промежуточный результат.</vt:lpstr>
      <vt:lpstr>Методическое обеспечение </vt:lpstr>
      <vt:lpstr>Презентация PowerPoint</vt:lpstr>
      <vt:lpstr>Спасибо за внимание 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</dc:title>
  <dc:creator>Виктория</dc:creator>
  <cp:lastModifiedBy>арина павлова</cp:lastModifiedBy>
  <cp:revision>80</cp:revision>
  <dcterms:created xsi:type="dcterms:W3CDTF">2015-04-21T04:55:45Z</dcterms:created>
  <dcterms:modified xsi:type="dcterms:W3CDTF">2018-04-20T19:50:34Z</dcterms:modified>
</cp:coreProperties>
</file>