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0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3" r:id="rId8"/>
    <p:sldId id="279" r:id="rId9"/>
    <p:sldId id="273" r:id="rId10"/>
    <p:sldId id="265" r:id="rId11"/>
    <p:sldId id="274" r:id="rId12"/>
    <p:sldId id="275" r:id="rId13"/>
    <p:sldId id="276" r:id="rId14"/>
    <p:sldId id="277" r:id="rId15"/>
    <p:sldId id="278" r:id="rId16"/>
    <p:sldId id="259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483FBC6-9DCB-450C-AA8A-6F778BDF75FA}">
          <p14:sldIdLst>
            <p14:sldId id="256"/>
            <p14:sldId id="257"/>
            <p14:sldId id="258"/>
            <p14:sldId id="260"/>
            <p14:sldId id="261"/>
            <p14:sldId id="262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38" autoAdjust="0"/>
  </p:normalViewPr>
  <p:slideViewPr>
    <p:cSldViewPr snapToGrid="0">
      <p:cViewPr>
        <p:scale>
          <a:sx n="66" d="100"/>
          <a:sy n="66" d="100"/>
        </p:scale>
        <p:origin x="-336" y="-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7B8C0-336D-4A87-BE92-72ED7DF1D9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AD232-7D0E-448D-84FA-80984F1F2CD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презентации представлены данные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4847C-9361-48AC-AD3C-CE6FB3DD646B}" type="parTrans" cxnId="{DDDB173E-BA69-443F-B06F-D7293EE01EBE}">
      <dgm:prSet/>
      <dgm:spPr/>
      <dgm:t>
        <a:bodyPr/>
        <a:lstStyle/>
        <a:p>
          <a:endParaRPr lang="ru-RU"/>
        </a:p>
      </dgm:t>
    </dgm:pt>
    <dgm:pt modelId="{ACA8F16E-1AD7-4B9A-8062-30F8AAF5C818}" type="sibTrans" cxnId="{DDDB173E-BA69-443F-B06F-D7293EE01EBE}">
      <dgm:prSet/>
      <dgm:spPr/>
      <dgm:t>
        <a:bodyPr/>
        <a:lstStyle/>
        <a:p>
          <a:endParaRPr lang="ru-RU"/>
        </a:p>
      </dgm:t>
    </dgm:pt>
    <dgm:pt modelId="{A14663CE-98F6-4B9C-A562-DCB2B5849B97}">
      <dgm:prSet phldrT="[Текст]"/>
      <dgm:spPr/>
      <dgm:t>
        <a:bodyPr/>
        <a:lstStyle/>
        <a:p>
          <a:r>
            <a:rPr lang="ru-RU" dirty="0" smtClean="0"/>
            <a:t>О правильной артикуляции звуков 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]</a:t>
          </a:r>
          <a:r>
            <a:rPr lang="ru-RU" dirty="0" smtClean="0"/>
            <a:t> и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’]</a:t>
          </a:r>
          <a:endParaRPr lang="ru-RU" dirty="0"/>
        </a:p>
      </dgm:t>
    </dgm:pt>
    <dgm:pt modelId="{39D83954-27E7-4566-B1C9-D63C6BCA26F6}" type="parTrans" cxnId="{4409B7E4-86A1-4B30-902E-157FD0E49D30}">
      <dgm:prSet/>
      <dgm:spPr/>
      <dgm:t>
        <a:bodyPr/>
        <a:lstStyle/>
        <a:p>
          <a:endParaRPr lang="ru-RU"/>
        </a:p>
      </dgm:t>
    </dgm:pt>
    <dgm:pt modelId="{DD8197AD-5AE6-48EE-8BAF-3014D6CEFB55}" type="sibTrans" cxnId="{4409B7E4-86A1-4B30-902E-157FD0E49D30}">
      <dgm:prSet/>
      <dgm:spPr/>
      <dgm:t>
        <a:bodyPr/>
        <a:lstStyle/>
        <a:p>
          <a:endParaRPr lang="ru-RU"/>
        </a:p>
      </dgm:t>
    </dgm:pt>
    <dgm:pt modelId="{EC9A0CF2-0644-4813-BC61-3CC2ABF63613}">
      <dgm:prSet phldrT="[Текст]"/>
      <dgm:spPr/>
      <dgm:t>
        <a:bodyPr/>
        <a:lstStyle/>
        <a:p>
          <a:r>
            <a:rPr lang="ru-RU" dirty="0" smtClean="0"/>
            <a:t>О дефектах произношения  звуков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]</a:t>
          </a:r>
          <a:r>
            <a:rPr lang="ru-RU" dirty="0" smtClean="0"/>
            <a:t> и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’]</a:t>
          </a:r>
          <a:endParaRPr lang="ru-RU" dirty="0"/>
        </a:p>
      </dgm:t>
    </dgm:pt>
    <dgm:pt modelId="{B850D4B6-C8ED-4919-BCCE-2F5E67D5E00D}" type="parTrans" cxnId="{CC427105-EE37-4285-8E4A-6410BA67471A}">
      <dgm:prSet/>
      <dgm:spPr/>
      <dgm:t>
        <a:bodyPr/>
        <a:lstStyle/>
        <a:p>
          <a:endParaRPr lang="ru-RU"/>
        </a:p>
      </dgm:t>
    </dgm:pt>
    <dgm:pt modelId="{73E97DA9-2797-4E7E-8A64-46DC506A0700}" type="sibTrans" cxnId="{CC427105-EE37-4285-8E4A-6410BA67471A}">
      <dgm:prSet/>
      <dgm:spPr/>
      <dgm:t>
        <a:bodyPr/>
        <a:lstStyle/>
        <a:p>
          <a:endParaRPr lang="ru-RU"/>
        </a:p>
      </dgm:t>
    </dgm:pt>
    <dgm:pt modelId="{E8A45189-F6F8-45F1-943B-1B94D6CB2F0C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Презентация разработана с целью обеспечения наглядной помощи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CC9BA-0703-44E3-A749-0FE05DC893F4}" type="parTrans" cxnId="{C566C190-B550-42FD-A362-92A11109EFBD}">
      <dgm:prSet/>
      <dgm:spPr/>
      <dgm:t>
        <a:bodyPr/>
        <a:lstStyle/>
        <a:p>
          <a:endParaRPr lang="ru-RU"/>
        </a:p>
      </dgm:t>
    </dgm:pt>
    <dgm:pt modelId="{DAECC3F8-1C20-4473-92FE-50DB56EBE67D}" type="sibTrans" cxnId="{C566C190-B550-42FD-A362-92A11109EFBD}">
      <dgm:prSet/>
      <dgm:spPr/>
      <dgm:t>
        <a:bodyPr/>
        <a:lstStyle/>
        <a:p>
          <a:endParaRPr lang="ru-RU"/>
        </a:p>
      </dgm:t>
    </dgm:pt>
    <dgm:pt modelId="{C5D05E44-A75F-4664-888C-A385331AF3BF}">
      <dgm:prSet phldrT="[Текст]"/>
      <dgm:spPr/>
      <dgm:t>
        <a:bodyPr/>
        <a:lstStyle/>
        <a:p>
          <a:r>
            <a:rPr lang="ru-RU" dirty="0" smtClean="0"/>
            <a:t>При изучении вопросов правильной и дефектной артикуляции звуков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]</a:t>
          </a:r>
          <a:r>
            <a:rPr lang="ru-RU" dirty="0" smtClean="0"/>
            <a:t> и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’]</a:t>
          </a:r>
          <a:endParaRPr lang="ru-RU" dirty="0"/>
        </a:p>
      </dgm:t>
    </dgm:pt>
    <dgm:pt modelId="{97D53119-80CB-4019-AF1F-3789631B589D}" type="parTrans" cxnId="{F5D65981-3D9B-4758-95AB-990A7DDAE219}">
      <dgm:prSet/>
      <dgm:spPr/>
      <dgm:t>
        <a:bodyPr/>
        <a:lstStyle/>
        <a:p>
          <a:endParaRPr lang="ru-RU"/>
        </a:p>
      </dgm:t>
    </dgm:pt>
    <dgm:pt modelId="{0AD6946F-42EB-4048-AA42-96A9CBAC6F3B}" type="sibTrans" cxnId="{F5D65981-3D9B-4758-95AB-990A7DDAE219}">
      <dgm:prSet/>
      <dgm:spPr/>
      <dgm:t>
        <a:bodyPr/>
        <a:lstStyle/>
        <a:p>
          <a:endParaRPr lang="ru-RU"/>
        </a:p>
      </dgm:t>
    </dgm:pt>
    <dgm:pt modelId="{A1424303-2235-4A46-B673-A6831864319E}">
      <dgm:prSet phldrT="[Текст]"/>
      <dgm:spPr/>
      <dgm:t>
        <a:bodyPr/>
        <a:lstStyle/>
        <a:p>
          <a:r>
            <a:rPr lang="ru-RU" dirty="0" smtClean="0"/>
            <a:t>Об артикуляционных упражнениях для правильного произношения звуков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]</a:t>
          </a:r>
          <a:r>
            <a:rPr lang="ru-RU" dirty="0" smtClean="0"/>
            <a:t> и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’]</a:t>
          </a:r>
          <a:endParaRPr lang="ru-RU" dirty="0"/>
        </a:p>
      </dgm:t>
    </dgm:pt>
    <dgm:pt modelId="{22BC6FCA-5542-47B1-9373-579F812FE56D}" type="parTrans" cxnId="{F66BE2C6-D48C-4DD6-8C76-3F6D4608AC64}">
      <dgm:prSet/>
      <dgm:spPr/>
      <dgm:t>
        <a:bodyPr/>
        <a:lstStyle/>
        <a:p>
          <a:endParaRPr lang="ru-RU"/>
        </a:p>
      </dgm:t>
    </dgm:pt>
    <dgm:pt modelId="{866C3B28-B5AC-4872-9FDB-B07FA05C40DE}" type="sibTrans" cxnId="{F66BE2C6-D48C-4DD6-8C76-3F6D4608AC64}">
      <dgm:prSet/>
      <dgm:spPr/>
      <dgm:t>
        <a:bodyPr/>
        <a:lstStyle/>
        <a:p>
          <a:endParaRPr lang="ru-RU"/>
        </a:p>
      </dgm:t>
    </dgm:pt>
    <dgm:pt modelId="{8E867ADC-4399-417D-B0AB-C1DD91C325CE}">
      <dgm:prSet phldrT="[Текст]"/>
      <dgm:spPr/>
      <dgm:t>
        <a:bodyPr/>
        <a:lstStyle/>
        <a:p>
          <a:r>
            <a:rPr lang="ru-RU" dirty="0" smtClean="0"/>
            <a:t>При осуществлении коррекционной работы логопедами, воспитателями, родителями детей с нарушениями звуков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]</a:t>
          </a:r>
          <a:r>
            <a:rPr lang="ru-RU" dirty="0" smtClean="0"/>
            <a:t> и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’]</a:t>
          </a:r>
          <a:endParaRPr lang="ru-RU" dirty="0"/>
        </a:p>
      </dgm:t>
    </dgm:pt>
    <dgm:pt modelId="{AF64DB58-4AA4-4639-8613-FC8C2E436A62}" type="parTrans" cxnId="{A3CAA005-309F-4018-8A10-8714471894D2}">
      <dgm:prSet/>
      <dgm:spPr/>
      <dgm:t>
        <a:bodyPr/>
        <a:lstStyle/>
        <a:p>
          <a:endParaRPr lang="ru-RU"/>
        </a:p>
      </dgm:t>
    </dgm:pt>
    <dgm:pt modelId="{C4316CDE-CEE8-4D3F-8861-51A6D8A241F7}" type="sibTrans" cxnId="{A3CAA005-309F-4018-8A10-8714471894D2}">
      <dgm:prSet/>
      <dgm:spPr/>
      <dgm:t>
        <a:bodyPr/>
        <a:lstStyle/>
        <a:p>
          <a:endParaRPr lang="ru-RU"/>
        </a:p>
      </dgm:t>
    </dgm:pt>
    <dgm:pt modelId="{BA323E9C-5E9E-4F33-926C-7135E3269965}">
      <dgm:prSet phldrT="[Текст]"/>
      <dgm:spPr/>
      <dgm:t>
        <a:bodyPr/>
        <a:lstStyle/>
        <a:p>
          <a:r>
            <a:rPr lang="ru-RU" dirty="0" smtClean="0"/>
            <a:t>При самостоятельной работе по постановке звуков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]</a:t>
          </a:r>
          <a:r>
            <a:rPr lang="ru-RU" dirty="0" smtClean="0"/>
            <a:t> и </a:t>
          </a:r>
          <a:r>
            <a:rPr lang="en-US" dirty="0" smtClean="0"/>
            <a:t>[</a:t>
          </a:r>
          <a:r>
            <a:rPr lang="ru-RU" dirty="0" smtClean="0"/>
            <a:t>Р</a:t>
          </a:r>
          <a:r>
            <a:rPr lang="en-US" dirty="0" smtClean="0"/>
            <a:t>’]</a:t>
          </a:r>
          <a:r>
            <a:rPr lang="ru-RU" dirty="0" smtClean="0"/>
            <a:t> лицами с нарушениями данной категории звуков</a:t>
          </a:r>
          <a:endParaRPr lang="ru-RU" dirty="0"/>
        </a:p>
      </dgm:t>
    </dgm:pt>
    <dgm:pt modelId="{1171EFBD-C840-4C7C-986B-182B76593B30}" type="parTrans" cxnId="{8B1DDF48-5919-49F0-B068-9180AF4664A7}">
      <dgm:prSet/>
      <dgm:spPr/>
      <dgm:t>
        <a:bodyPr/>
        <a:lstStyle/>
        <a:p>
          <a:endParaRPr lang="ru-RU"/>
        </a:p>
      </dgm:t>
    </dgm:pt>
    <dgm:pt modelId="{ACD6F99E-AF89-4EDA-87D1-1A660D43C705}" type="sibTrans" cxnId="{8B1DDF48-5919-49F0-B068-9180AF4664A7}">
      <dgm:prSet/>
      <dgm:spPr/>
      <dgm:t>
        <a:bodyPr/>
        <a:lstStyle/>
        <a:p>
          <a:endParaRPr lang="ru-RU"/>
        </a:p>
      </dgm:t>
    </dgm:pt>
    <dgm:pt modelId="{275E48C9-2C90-4505-9A64-DF0295A97C8A}" type="pres">
      <dgm:prSet presAssocID="{A8F7B8C0-336D-4A87-BE92-72ED7DF1D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DF4A0-7EAA-4670-87D8-1CA0A274152A}" type="pres">
      <dgm:prSet presAssocID="{30EAD232-7D0E-448D-84FA-80984F1F2CDF}" presName="linNode" presStyleCnt="0"/>
      <dgm:spPr/>
    </dgm:pt>
    <dgm:pt modelId="{11F6492A-D603-451D-B58A-0104125A8DA7}" type="pres">
      <dgm:prSet presAssocID="{30EAD232-7D0E-448D-84FA-80984F1F2CDF}" presName="parentText" presStyleLbl="node1" presStyleIdx="0" presStyleCnt="2" custScaleX="75272" custLinFactNeighborX="-14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7870A-CF62-48A4-89A0-D8F7227C53EC}" type="pres">
      <dgm:prSet presAssocID="{30EAD232-7D0E-448D-84FA-80984F1F2CDF}" presName="descendantText" presStyleLbl="alignAccFollowNode1" presStyleIdx="0" presStyleCnt="2" custScaleX="163782" custLinFactNeighborX="-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1901C-98A7-494B-96D0-32FA4D3BAE3C}" type="pres">
      <dgm:prSet presAssocID="{ACA8F16E-1AD7-4B9A-8062-30F8AAF5C818}" presName="sp" presStyleCnt="0"/>
      <dgm:spPr/>
    </dgm:pt>
    <dgm:pt modelId="{88AB0AB6-6DA1-4E39-A314-966CE3866E91}" type="pres">
      <dgm:prSet presAssocID="{E8A45189-F6F8-45F1-943B-1B94D6CB2F0C}" presName="linNode" presStyleCnt="0"/>
      <dgm:spPr/>
    </dgm:pt>
    <dgm:pt modelId="{60580FE4-FB42-47D4-8A93-E72B2D56231E}" type="pres">
      <dgm:prSet presAssocID="{E8A45189-F6F8-45F1-943B-1B94D6CB2F0C}" presName="parentText" presStyleLbl="node1" presStyleIdx="1" presStyleCnt="2" custScaleX="75272" custLinFactNeighborX="-14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EBB5C-3C1A-4469-99CC-5D98B0762549}" type="pres">
      <dgm:prSet presAssocID="{E8A45189-F6F8-45F1-943B-1B94D6CB2F0C}" presName="descendantText" presStyleLbl="alignAccFollowNode1" presStyleIdx="1" presStyleCnt="2" custScaleX="163782" custLinFactNeighborX="-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3A0F9-78D6-4EDD-94ED-33A8829E5C20}" type="presOf" srcId="{C5D05E44-A75F-4664-888C-A385331AF3BF}" destId="{396EBB5C-3C1A-4469-99CC-5D98B0762549}" srcOrd="0" destOrd="0" presId="urn:microsoft.com/office/officeart/2005/8/layout/vList5"/>
    <dgm:cxn modelId="{52BE0019-3C40-4404-A412-AD85C7362A39}" type="presOf" srcId="{BA323E9C-5E9E-4F33-926C-7135E3269965}" destId="{396EBB5C-3C1A-4469-99CC-5D98B0762549}" srcOrd="0" destOrd="2" presId="urn:microsoft.com/office/officeart/2005/8/layout/vList5"/>
    <dgm:cxn modelId="{8B1DDF48-5919-49F0-B068-9180AF4664A7}" srcId="{E8A45189-F6F8-45F1-943B-1B94D6CB2F0C}" destId="{BA323E9C-5E9E-4F33-926C-7135E3269965}" srcOrd="2" destOrd="0" parTransId="{1171EFBD-C840-4C7C-986B-182B76593B30}" sibTransId="{ACD6F99E-AF89-4EDA-87D1-1A660D43C705}"/>
    <dgm:cxn modelId="{57B38A51-A6F8-46A3-B55A-D82AA26B6A93}" type="presOf" srcId="{EC9A0CF2-0644-4813-BC61-3CC2ABF63613}" destId="{38D7870A-CF62-48A4-89A0-D8F7227C53EC}" srcOrd="0" destOrd="1" presId="urn:microsoft.com/office/officeart/2005/8/layout/vList5"/>
    <dgm:cxn modelId="{C566C190-B550-42FD-A362-92A11109EFBD}" srcId="{A8F7B8C0-336D-4A87-BE92-72ED7DF1D9F3}" destId="{E8A45189-F6F8-45F1-943B-1B94D6CB2F0C}" srcOrd="1" destOrd="0" parTransId="{CA0CC9BA-0703-44E3-A749-0FE05DC893F4}" sibTransId="{DAECC3F8-1C20-4473-92FE-50DB56EBE67D}"/>
    <dgm:cxn modelId="{CC427105-EE37-4285-8E4A-6410BA67471A}" srcId="{30EAD232-7D0E-448D-84FA-80984F1F2CDF}" destId="{EC9A0CF2-0644-4813-BC61-3CC2ABF63613}" srcOrd="1" destOrd="0" parTransId="{B850D4B6-C8ED-4919-BCCE-2F5E67D5E00D}" sibTransId="{73E97DA9-2797-4E7E-8A64-46DC506A0700}"/>
    <dgm:cxn modelId="{F5D65981-3D9B-4758-95AB-990A7DDAE219}" srcId="{E8A45189-F6F8-45F1-943B-1B94D6CB2F0C}" destId="{C5D05E44-A75F-4664-888C-A385331AF3BF}" srcOrd="0" destOrd="0" parTransId="{97D53119-80CB-4019-AF1F-3789631B589D}" sibTransId="{0AD6946F-42EB-4048-AA42-96A9CBAC6F3B}"/>
    <dgm:cxn modelId="{A3CAA005-309F-4018-8A10-8714471894D2}" srcId="{E8A45189-F6F8-45F1-943B-1B94D6CB2F0C}" destId="{8E867ADC-4399-417D-B0AB-C1DD91C325CE}" srcOrd="1" destOrd="0" parTransId="{AF64DB58-4AA4-4639-8613-FC8C2E436A62}" sibTransId="{C4316CDE-CEE8-4D3F-8861-51A6D8A241F7}"/>
    <dgm:cxn modelId="{DDDB173E-BA69-443F-B06F-D7293EE01EBE}" srcId="{A8F7B8C0-336D-4A87-BE92-72ED7DF1D9F3}" destId="{30EAD232-7D0E-448D-84FA-80984F1F2CDF}" srcOrd="0" destOrd="0" parTransId="{A244847C-9361-48AC-AD3C-CE6FB3DD646B}" sibTransId="{ACA8F16E-1AD7-4B9A-8062-30F8AAF5C818}"/>
    <dgm:cxn modelId="{D2DA119B-75DF-4E51-B4F9-14402D71185B}" type="presOf" srcId="{A1424303-2235-4A46-B673-A6831864319E}" destId="{38D7870A-CF62-48A4-89A0-D8F7227C53EC}" srcOrd="0" destOrd="2" presId="urn:microsoft.com/office/officeart/2005/8/layout/vList5"/>
    <dgm:cxn modelId="{F5D6EDAD-5897-4572-8B42-183436598C53}" type="presOf" srcId="{30EAD232-7D0E-448D-84FA-80984F1F2CDF}" destId="{11F6492A-D603-451D-B58A-0104125A8DA7}" srcOrd="0" destOrd="0" presId="urn:microsoft.com/office/officeart/2005/8/layout/vList5"/>
    <dgm:cxn modelId="{6AE8F781-41C5-4D6E-B827-1C6B5F6B15F3}" type="presOf" srcId="{A14663CE-98F6-4B9C-A562-DCB2B5849B97}" destId="{38D7870A-CF62-48A4-89A0-D8F7227C53EC}" srcOrd="0" destOrd="0" presId="urn:microsoft.com/office/officeart/2005/8/layout/vList5"/>
    <dgm:cxn modelId="{0005D5E0-6702-4E48-944C-91BC3A62618D}" type="presOf" srcId="{E8A45189-F6F8-45F1-943B-1B94D6CB2F0C}" destId="{60580FE4-FB42-47D4-8A93-E72B2D56231E}" srcOrd="0" destOrd="0" presId="urn:microsoft.com/office/officeart/2005/8/layout/vList5"/>
    <dgm:cxn modelId="{CC146CC9-74CE-4D5F-A6C0-95FE47CA6041}" type="presOf" srcId="{A8F7B8C0-336D-4A87-BE92-72ED7DF1D9F3}" destId="{275E48C9-2C90-4505-9A64-DF0295A97C8A}" srcOrd="0" destOrd="0" presId="urn:microsoft.com/office/officeart/2005/8/layout/vList5"/>
    <dgm:cxn modelId="{4409B7E4-86A1-4B30-902E-157FD0E49D30}" srcId="{30EAD232-7D0E-448D-84FA-80984F1F2CDF}" destId="{A14663CE-98F6-4B9C-A562-DCB2B5849B97}" srcOrd="0" destOrd="0" parTransId="{39D83954-27E7-4566-B1C9-D63C6BCA26F6}" sibTransId="{DD8197AD-5AE6-48EE-8BAF-3014D6CEFB55}"/>
    <dgm:cxn modelId="{7F87ACCA-C70C-4EA9-B7A1-61366CCAFF2E}" type="presOf" srcId="{8E867ADC-4399-417D-B0AB-C1DD91C325CE}" destId="{396EBB5C-3C1A-4469-99CC-5D98B0762549}" srcOrd="0" destOrd="1" presId="urn:microsoft.com/office/officeart/2005/8/layout/vList5"/>
    <dgm:cxn modelId="{F66BE2C6-D48C-4DD6-8C76-3F6D4608AC64}" srcId="{30EAD232-7D0E-448D-84FA-80984F1F2CDF}" destId="{A1424303-2235-4A46-B673-A6831864319E}" srcOrd="2" destOrd="0" parTransId="{22BC6FCA-5542-47B1-9373-579F812FE56D}" sibTransId="{866C3B28-B5AC-4872-9FDB-B07FA05C40DE}"/>
    <dgm:cxn modelId="{40FB99AC-19E4-480F-A263-4444AA110C3B}" type="presParOf" srcId="{275E48C9-2C90-4505-9A64-DF0295A97C8A}" destId="{EB2DF4A0-7EAA-4670-87D8-1CA0A274152A}" srcOrd="0" destOrd="0" presId="urn:microsoft.com/office/officeart/2005/8/layout/vList5"/>
    <dgm:cxn modelId="{9E7A67F3-37EC-4A69-91F8-CEBBE8D6C146}" type="presParOf" srcId="{EB2DF4A0-7EAA-4670-87D8-1CA0A274152A}" destId="{11F6492A-D603-451D-B58A-0104125A8DA7}" srcOrd="0" destOrd="0" presId="urn:microsoft.com/office/officeart/2005/8/layout/vList5"/>
    <dgm:cxn modelId="{DACA1FF9-5438-4F9C-86D2-20BC2B39245F}" type="presParOf" srcId="{EB2DF4A0-7EAA-4670-87D8-1CA0A274152A}" destId="{38D7870A-CF62-48A4-89A0-D8F7227C53EC}" srcOrd="1" destOrd="0" presId="urn:microsoft.com/office/officeart/2005/8/layout/vList5"/>
    <dgm:cxn modelId="{98C55062-8EEE-479A-94B2-FD1B1A237C8D}" type="presParOf" srcId="{275E48C9-2C90-4505-9A64-DF0295A97C8A}" destId="{1241901C-98A7-494B-96D0-32FA4D3BAE3C}" srcOrd="1" destOrd="0" presId="urn:microsoft.com/office/officeart/2005/8/layout/vList5"/>
    <dgm:cxn modelId="{510860BF-AFB1-4C19-9C96-E056F15EDABF}" type="presParOf" srcId="{275E48C9-2C90-4505-9A64-DF0295A97C8A}" destId="{88AB0AB6-6DA1-4E39-A314-966CE3866E91}" srcOrd="2" destOrd="0" presId="urn:microsoft.com/office/officeart/2005/8/layout/vList5"/>
    <dgm:cxn modelId="{B91F0625-C666-4B33-9981-2092B74760D5}" type="presParOf" srcId="{88AB0AB6-6DA1-4E39-A314-966CE3866E91}" destId="{60580FE4-FB42-47D4-8A93-E72B2D56231E}" srcOrd="0" destOrd="0" presId="urn:microsoft.com/office/officeart/2005/8/layout/vList5"/>
    <dgm:cxn modelId="{8286F7FF-DC38-44EC-80BB-9502EE0CE172}" type="presParOf" srcId="{88AB0AB6-6DA1-4E39-A314-966CE3866E91}" destId="{396EBB5C-3C1A-4469-99CC-5D98B07625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BDF35-A411-4A8E-A8C3-6D42E9412F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CEB23-A0A1-4E3A-8708-27D8994DD28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Артикуляционная гимнастика способствует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DF57B5-40F2-473F-9636-E23B98296006}" type="parTrans" cxnId="{2FC729FE-53CA-4386-B541-6D505EAA3DD3}">
      <dgm:prSet/>
      <dgm:spPr/>
      <dgm:t>
        <a:bodyPr/>
        <a:lstStyle/>
        <a:p>
          <a:endParaRPr lang="ru-RU"/>
        </a:p>
      </dgm:t>
    </dgm:pt>
    <dgm:pt modelId="{6503CD6A-86CC-4C44-A7CB-1E403F140E34}" type="sibTrans" cxnId="{2FC729FE-53CA-4386-B541-6D505EAA3DD3}">
      <dgm:prSet/>
      <dgm:spPr/>
      <dgm:t>
        <a:bodyPr/>
        <a:lstStyle/>
        <a:p>
          <a:endParaRPr lang="ru-RU"/>
        </a:p>
      </dgm:t>
    </dgm:pt>
    <dgm:pt modelId="{FDEBC6CE-E799-4EBF-9CC0-8FA6C80F0C33}">
      <dgm:prSet phldrT="[Текст]"/>
      <dgm:spPr/>
      <dgm:t>
        <a:bodyPr/>
        <a:lstStyle/>
        <a:p>
          <a:pPr algn="ctr"/>
          <a:r>
            <a:rPr lang="ru-RU" dirty="0" smtClean="0"/>
            <a:t>улучшению кровоснабжения артикуляционных  органов  и  их нервной проводимости</a:t>
          </a:r>
          <a:endParaRPr lang="ru-RU" dirty="0"/>
        </a:p>
      </dgm:t>
    </dgm:pt>
    <dgm:pt modelId="{C3166131-2666-423D-886F-BF8E92726FCF}" type="parTrans" cxnId="{8718C686-5ED3-4C55-9419-ECB752DFF9FC}">
      <dgm:prSet/>
      <dgm:spPr/>
      <dgm:t>
        <a:bodyPr/>
        <a:lstStyle/>
        <a:p>
          <a:endParaRPr lang="ru-RU"/>
        </a:p>
      </dgm:t>
    </dgm:pt>
    <dgm:pt modelId="{7CA0A6DA-B3A4-4A89-A758-D053F1F891B0}" type="sibTrans" cxnId="{8718C686-5ED3-4C55-9419-ECB752DFF9FC}">
      <dgm:prSet/>
      <dgm:spPr/>
      <dgm:t>
        <a:bodyPr/>
        <a:lstStyle/>
        <a:p>
          <a:endParaRPr lang="ru-RU"/>
        </a:p>
      </dgm:t>
    </dgm:pt>
    <dgm:pt modelId="{19E9E749-A3BA-4941-BC93-FCDB48EEABB2}">
      <dgm:prSet/>
      <dgm:spPr/>
      <dgm:t>
        <a:bodyPr/>
        <a:lstStyle/>
        <a:p>
          <a:pPr algn="ctr"/>
          <a:r>
            <a:rPr lang="ru-RU" dirty="0" smtClean="0"/>
            <a:t>улучшению подвижности органов артикуляционного аппарата</a:t>
          </a:r>
          <a:endParaRPr lang="ru-RU" dirty="0"/>
        </a:p>
      </dgm:t>
    </dgm:pt>
    <dgm:pt modelId="{8449ACAA-30D4-406F-AF65-80B76F4C8511}" type="parTrans" cxnId="{10647B01-FD11-4798-AA37-68E22E8DA476}">
      <dgm:prSet/>
      <dgm:spPr/>
      <dgm:t>
        <a:bodyPr/>
        <a:lstStyle/>
        <a:p>
          <a:endParaRPr lang="ru-RU"/>
        </a:p>
      </dgm:t>
    </dgm:pt>
    <dgm:pt modelId="{1A3ADF19-A598-4D8E-B1D9-226F16BE6427}" type="sibTrans" cxnId="{10647B01-FD11-4798-AA37-68E22E8DA476}">
      <dgm:prSet/>
      <dgm:spPr/>
      <dgm:t>
        <a:bodyPr/>
        <a:lstStyle/>
        <a:p>
          <a:endParaRPr lang="ru-RU"/>
        </a:p>
      </dgm:t>
    </dgm:pt>
    <dgm:pt modelId="{353F8FCC-B1F4-4A66-9C08-93C940AAB425}">
      <dgm:prSet/>
      <dgm:spPr/>
      <dgm:t>
        <a:bodyPr/>
        <a:lstStyle/>
        <a:p>
          <a:pPr algn="ctr"/>
          <a:r>
            <a:rPr lang="ru-RU" dirty="0" smtClean="0"/>
            <a:t>формированию у ребёнка навыков удержания определённой артикуляционной позы</a:t>
          </a:r>
          <a:endParaRPr lang="ru-RU" dirty="0"/>
        </a:p>
      </dgm:t>
    </dgm:pt>
    <dgm:pt modelId="{073C4976-2F04-4028-AFDC-57E880C54B1E}" type="parTrans" cxnId="{6BE84F36-9161-422C-9501-E26B81367851}">
      <dgm:prSet/>
      <dgm:spPr/>
      <dgm:t>
        <a:bodyPr/>
        <a:lstStyle/>
        <a:p>
          <a:endParaRPr lang="ru-RU"/>
        </a:p>
      </dgm:t>
    </dgm:pt>
    <dgm:pt modelId="{86F20C59-EBB5-4AA9-B7D7-86171BB99D55}" type="sibTrans" cxnId="{6BE84F36-9161-422C-9501-E26B81367851}">
      <dgm:prSet/>
      <dgm:spPr/>
      <dgm:t>
        <a:bodyPr/>
        <a:lstStyle/>
        <a:p>
          <a:endParaRPr lang="ru-RU"/>
        </a:p>
      </dgm:t>
    </dgm:pt>
    <dgm:pt modelId="{B0AAE5EE-9D10-4F6F-AE7A-9D063A12FA75}">
      <dgm:prSet/>
      <dgm:spPr/>
      <dgm:t>
        <a:bodyPr/>
        <a:lstStyle/>
        <a:p>
          <a:pPr algn="ctr"/>
          <a:r>
            <a:rPr lang="ru-RU" dirty="0" smtClean="0"/>
            <a:t>подготовке ребёнка к правильному произношению звуков</a:t>
          </a:r>
          <a:endParaRPr lang="ru-RU" dirty="0"/>
        </a:p>
      </dgm:t>
    </dgm:pt>
    <dgm:pt modelId="{A93C7D99-A1A3-4EC0-9D42-7A4D57288C46}" type="parTrans" cxnId="{63830105-78AA-4D22-BA31-57E8B8F9EE49}">
      <dgm:prSet/>
      <dgm:spPr/>
      <dgm:t>
        <a:bodyPr/>
        <a:lstStyle/>
        <a:p>
          <a:endParaRPr lang="ru-RU"/>
        </a:p>
      </dgm:t>
    </dgm:pt>
    <dgm:pt modelId="{94630224-17A2-4A09-9CFB-A77D0C934BF6}" type="sibTrans" cxnId="{63830105-78AA-4D22-BA31-57E8B8F9EE49}">
      <dgm:prSet/>
      <dgm:spPr/>
      <dgm:t>
        <a:bodyPr/>
        <a:lstStyle/>
        <a:p>
          <a:endParaRPr lang="ru-RU"/>
        </a:p>
      </dgm:t>
    </dgm:pt>
    <dgm:pt modelId="{26523662-095D-4FEC-8BE2-83DA50588AA6}">
      <dgm:prSet phldrT="[Текст]"/>
      <dgm:spPr/>
      <dgm:t>
        <a:bodyPr/>
        <a:lstStyle/>
        <a:p>
          <a:pPr algn="ctr"/>
          <a:r>
            <a:rPr lang="ru-RU" dirty="0" smtClean="0"/>
            <a:t>укреплению мышц языка, губ, щёк</a:t>
          </a:r>
          <a:endParaRPr lang="ru-RU" dirty="0"/>
        </a:p>
      </dgm:t>
    </dgm:pt>
    <dgm:pt modelId="{3AE780B9-B51B-4C00-BEA6-CB00E7BA58F5}" type="parTrans" cxnId="{D57AAEAB-ED08-428D-828C-806EBC2F671C}">
      <dgm:prSet/>
      <dgm:spPr/>
      <dgm:t>
        <a:bodyPr/>
        <a:lstStyle/>
        <a:p>
          <a:endParaRPr lang="ru-RU"/>
        </a:p>
      </dgm:t>
    </dgm:pt>
    <dgm:pt modelId="{974CA9D0-3DA4-4B3D-9733-BD932B14E179}" type="sibTrans" cxnId="{D57AAEAB-ED08-428D-828C-806EBC2F671C}">
      <dgm:prSet/>
      <dgm:spPr/>
      <dgm:t>
        <a:bodyPr/>
        <a:lstStyle/>
        <a:p>
          <a:endParaRPr lang="ru-RU"/>
        </a:p>
      </dgm:t>
    </dgm:pt>
    <dgm:pt modelId="{C6C6AC5B-C6BE-4788-AA79-9AC7D56198B4}" type="pres">
      <dgm:prSet presAssocID="{CC1BDF35-A411-4A8E-A8C3-6D42E9412F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29A73A-14E7-4536-9975-F2F41FF0C264}" type="pres">
      <dgm:prSet presAssocID="{159CEB23-A0A1-4E3A-8708-27D8994DD280}" presName="root" presStyleCnt="0"/>
      <dgm:spPr/>
    </dgm:pt>
    <dgm:pt modelId="{621CFB0A-5A5D-4FE8-A933-1A71408C7344}" type="pres">
      <dgm:prSet presAssocID="{159CEB23-A0A1-4E3A-8708-27D8994DD280}" presName="rootComposite" presStyleCnt="0"/>
      <dgm:spPr/>
    </dgm:pt>
    <dgm:pt modelId="{BD3FB4B3-3F39-4BD6-8CC6-777A010BF76F}" type="pres">
      <dgm:prSet presAssocID="{159CEB23-A0A1-4E3A-8708-27D8994DD280}" presName="rootText" presStyleLbl="node1" presStyleIdx="0" presStyleCnt="1" custScaleX="262564" custScaleY="47382"/>
      <dgm:spPr/>
      <dgm:t>
        <a:bodyPr/>
        <a:lstStyle/>
        <a:p>
          <a:endParaRPr lang="ru-RU"/>
        </a:p>
      </dgm:t>
    </dgm:pt>
    <dgm:pt modelId="{F1ADB7AD-C465-4997-8FCD-A04E19A38C40}" type="pres">
      <dgm:prSet presAssocID="{159CEB23-A0A1-4E3A-8708-27D8994DD280}" presName="rootConnector" presStyleLbl="node1" presStyleIdx="0" presStyleCnt="1"/>
      <dgm:spPr/>
      <dgm:t>
        <a:bodyPr/>
        <a:lstStyle/>
        <a:p>
          <a:endParaRPr lang="ru-RU"/>
        </a:p>
      </dgm:t>
    </dgm:pt>
    <dgm:pt modelId="{DD798BC4-8F7E-40E2-AD55-A1D363771240}" type="pres">
      <dgm:prSet presAssocID="{159CEB23-A0A1-4E3A-8708-27D8994DD280}" presName="childShape" presStyleCnt="0"/>
      <dgm:spPr/>
    </dgm:pt>
    <dgm:pt modelId="{D958761A-802A-401B-BDEC-B4350E5D0422}" type="pres">
      <dgm:prSet presAssocID="{C3166131-2666-423D-886F-BF8E92726FCF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6782A55-9018-4A12-BFE9-9B3217991730}" type="pres">
      <dgm:prSet presAssocID="{FDEBC6CE-E799-4EBF-9CC0-8FA6C80F0C33}" presName="childText" presStyleLbl="bgAcc1" presStyleIdx="0" presStyleCnt="5" custScaleX="480822" custScaleY="39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4D4C2-6BCA-46C4-BB19-BAE4DD059006}" type="pres">
      <dgm:prSet presAssocID="{3AE780B9-B51B-4C00-BEA6-CB00E7BA58F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F874E21-7038-4970-A0D2-7746D4991356}" type="pres">
      <dgm:prSet presAssocID="{26523662-095D-4FEC-8BE2-83DA50588AA6}" presName="childText" presStyleLbl="bgAcc1" presStyleIdx="1" presStyleCnt="5" custScaleX="206064" custScaleY="36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03A15-5298-434B-ABCD-B70767ADF861}" type="pres">
      <dgm:prSet presAssocID="{8449ACAA-30D4-406F-AF65-80B76F4C851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B11B7D7-9371-43DF-8943-3036D02E48FB}" type="pres">
      <dgm:prSet presAssocID="{19E9E749-A3BA-4941-BC93-FCDB48EEABB2}" presName="childText" presStyleLbl="bgAcc1" presStyleIdx="2" presStyleCnt="5" custScaleX="361020" custScaleY="39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2295-B1E1-46B0-B86E-E93994F9F9EF}" type="pres">
      <dgm:prSet presAssocID="{073C4976-2F04-4028-AFDC-57E880C54B1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9B5FB0B2-AB08-44F9-BEB1-8C0621D273AB}" type="pres">
      <dgm:prSet presAssocID="{353F8FCC-B1F4-4A66-9C08-93C940AAB425}" presName="childText" presStyleLbl="bgAcc1" presStyleIdx="3" presStyleCnt="5" custScaleX="484994" custScaleY="3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F1978-D22E-4029-9B73-15A362155F00}" type="pres">
      <dgm:prSet presAssocID="{A93C7D99-A1A3-4EC0-9D42-7A4D57288C4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DE1F7AC9-B8B4-4FB5-B0AD-116BCF95C740}" type="pres">
      <dgm:prSet presAssocID="{B0AAE5EE-9D10-4F6F-AE7A-9D063A12FA75}" presName="childText" presStyleLbl="bgAcc1" presStyleIdx="4" presStyleCnt="5" custScaleX="345160" custScaleY="39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47B01-FD11-4798-AA37-68E22E8DA476}" srcId="{159CEB23-A0A1-4E3A-8708-27D8994DD280}" destId="{19E9E749-A3BA-4941-BC93-FCDB48EEABB2}" srcOrd="2" destOrd="0" parTransId="{8449ACAA-30D4-406F-AF65-80B76F4C8511}" sibTransId="{1A3ADF19-A598-4D8E-B1D9-226F16BE6427}"/>
    <dgm:cxn modelId="{8F22F75A-A783-4AB4-8F5C-02EC77A9D94A}" type="presOf" srcId="{B0AAE5EE-9D10-4F6F-AE7A-9D063A12FA75}" destId="{DE1F7AC9-B8B4-4FB5-B0AD-116BCF95C740}" srcOrd="0" destOrd="0" presId="urn:microsoft.com/office/officeart/2005/8/layout/hierarchy3"/>
    <dgm:cxn modelId="{6BE84F36-9161-422C-9501-E26B81367851}" srcId="{159CEB23-A0A1-4E3A-8708-27D8994DD280}" destId="{353F8FCC-B1F4-4A66-9C08-93C940AAB425}" srcOrd="3" destOrd="0" parTransId="{073C4976-2F04-4028-AFDC-57E880C54B1E}" sibTransId="{86F20C59-EBB5-4AA9-B7D7-86171BB99D55}"/>
    <dgm:cxn modelId="{DAC4C104-408C-4834-9121-4CEA1C7E7A23}" type="presOf" srcId="{159CEB23-A0A1-4E3A-8708-27D8994DD280}" destId="{F1ADB7AD-C465-4997-8FCD-A04E19A38C40}" srcOrd="1" destOrd="0" presId="urn:microsoft.com/office/officeart/2005/8/layout/hierarchy3"/>
    <dgm:cxn modelId="{D57AAEAB-ED08-428D-828C-806EBC2F671C}" srcId="{159CEB23-A0A1-4E3A-8708-27D8994DD280}" destId="{26523662-095D-4FEC-8BE2-83DA50588AA6}" srcOrd="1" destOrd="0" parTransId="{3AE780B9-B51B-4C00-BEA6-CB00E7BA58F5}" sibTransId="{974CA9D0-3DA4-4B3D-9733-BD932B14E179}"/>
    <dgm:cxn modelId="{DAE54762-F9A9-4079-BED8-0AC6029330A2}" type="presOf" srcId="{353F8FCC-B1F4-4A66-9C08-93C940AAB425}" destId="{9B5FB0B2-AB08-44F9-BEB1-8C0621D273AB}" srcOrd="0" destOrd="0" presId="urn:microsoft.com/office/officeart/2005/8/layout/hierarchy3"/>
    <dgm:cxn modelId="{2CDBCDF8-3D2A-454D-A183-F16314E9D564}" type="presOf" srcId="{CC1BDF35-A411-4A8E-A8C3-6D42E9412F5A}" destId="{C6C6AC5B-C6BE-4788-AA79-9AC7D56198B4}" srcOrd="0" destOrd="0" presId="urn:microsoft.com/office/officeart/2005/8/layout/hierarchy3"/>
    <dgm:cxn modelId="{EF01834A-9E73-407E-8335-9103844F85CC}" type="presOf" srcId="{FDEBC6CE-E799-4EBF-9CC0-8FA6C80F0C33}" destId="{B6782A55-9018-4A12-BFE9-9B3217991730}" srcOrd="0" destOrd="0" presId="urn:microsoft.com/office/officeart/2005/8/layout/hierarchy3"/>
    <dgm:cxn modelId="{63830105-78AA-4D22-BA31-57E8B8F9EE49}" srcId="{159CEB23-A0A1-4E3A-8708-27D8994DD280}" destId="{B0AAE5EE-9D10-4F6F-AE7A-9D063A12FA75}" srcOrd="4" destOrd="0" parTransId="{A93C7D99-A1A3-4EC0-9D42-7A4D57288C46}" sibTransId="{94630224-17A2-4A09-9CFB-A77D0C934BF6}"/>
    <dgm:cxn modelId="{C4B41D51-5855-4296-81B1-7AD80E931531}" type="presOf" srcId="{26523662-095D-4FEC-8BE2-83DA50588AA6}" destId="{9F874E21-7038-4970-A0D2-7746D4991356}" srcOrd="0" destOrd="0" presId="urn:microsoft.com/office/officeart/2005/8/layout/hierarchy3"/>
    <dgm:cxn modelId="{5585A9F1-9D13-4B65-AFDA-FBF22C66ADC0}" type="presOf" srcId="{8449ACAA-30D4-406F-AF65-80B76F4C8511}" destId="{1E103A15-5298-434B-ABCD-B70767ADF861}" srcOrd="0" destOrd="0" presId="urn:microsoft.com/office/officeart/2005/8/layout/hierarchy3"/>
    <dgm:cxn modelId="{6B4A2D64-F69A-4943-9DEB-80F547D49C34}" type="presOf" srcId="{C3166131-2666-423D-886F-BF8E92726FCF}" destId="{D958761A-802A-401B-BDEC-B4350E5D0422}" srcOrd="0" destOrd="0" presId="urn:microsoft.com/office/officeart/2005/8/layout/hierarchy3"/>
    <dgm:cxn modelId="{927F300B-FB9C-4A35-90C5-7ECEAF1A1242}" type="presOf" srcId="{159CEB23-A0A1-4E3A-8708-27D8994DD280}" destId="{BD3FB4B3-3F39-4BD6-8CC6-777A010BF76F}" srcOrd="0" destOrd="0" presId="urn:microsoft.com/office/officeart/2005/8/layout/hierarchy3"/>
    <dgm:cxn modelId="{DB78FE45-D795-4B84-975C-C31DF7466CA2}" type="presOf" srcId="{A93C7D99-A1A3-4EC0-9D42-7A4D57288C46}" destId="{6EFF1978-D22E-4029-9B73-15A362155F00}" srcOrd="0" destOrd="0" presId="urn:microsoft.com/office/officeart/2005/8/layout/hierarchy3"/>
    <dgm:cxn modelId="{8718C686-5ED3-4C55-9419-ECB752DFF9FC}" srcId="{159CEB23-A0A1-4E3A-8708-27D8994DD280}" destId="{FDEBC6CE-E799-4EBF-9CC0-8FA6C80F0C33}" srcOrd="0" destOrd="0" parTransId="{C3166131-2666-423D-886F-BF8E92726FCF}" sibTransId="{7CA0A6DA-B3A4-4A89-A758-D053F1F891B0}"/>
    <dgm:cxn modelId="{EE7B4BE7-3205-44D2-B2D7-18B8143C32A3}" type="presOf" srcId="{3AE780B9-B51B-4C00-BEA6-CB00E7BA58F5}" destId="{7C94D4C2-6BCA-46C4-BB19-BAE4DD059006}" srcOrd="0" destOrd="0" presId="urn:microsoft.com/office/officeart/2005/8/layout/hierarchy3"/>
    <dgm:cxn modelId="{F5550850-CA80-4C6C-9DB0-379EACDD306F}" type="presOf" srcId="{19E9E749-A3BA-4941-BC93-FCDB48EEABB2}" destId="{8B11B7D7-9371-43DF-8943-3036D02E48FB}" srcOrd="0" destOrd="0" presId="urn:microsoft.com/office/officeart/2005/8/layout/hierarchy3"/>
    <dgm:cxn modelId="{2FC729FE-53CA-4386-B541-6D505EAA3DD3}" srcId="{CC1BDF35-A411-4A8E-A8C3-6D42E9412F5A}" destId="{159CEB23-A0A1-4E3A-8708-27D8994DD280}" srcOrd="0" destOrd="0" parTransId="{78DF57B5-40F2-473F-9636-E23B98296006}" sibTransId="{6503CD6A-86CC-4C44-A7CB-1E403F140E34}"/>
    <dgm:cxn modelId="{34E04D16-7937-4DA9-BF19-6DF48DAF9911}" type="presOf" srcId="{073C4976-2F04-4028-AFDC-57E880C54B1E}" destId="{0EEE2295-B1E1-46B0-B86E-E93994F9F9EF}" srcOrd="0" destOrd="0" presId="urn:microsoft.com/office/officeart/2005/8/layout/hierarchy3"/>
    <dgm:cxn modelId="{C5746761-6F46-400B-ABD9-EFBD3087CB5B}" type="presParOf" srcId="{C6C6AC5B-C6BE-4788-AA79-9AC7D56198B4}" destId="{E029A73A-14E7-4536-9975-F2F41FF0C264}" srcOrd="0" destOrd="0" presId="urn:microsoft.com/office/officeart/2005/8/layout/hierarchy3"/>
    <dgm:cxn modelId="{896CF85E-768E-4FAF-8AB9-A4E07CCCB4E1}" type="presParOf" srcId="{E029A73A-14E7-4536-9975-F2F41FF0C264}" destId="{621CFB0A-5A5D-4FE8-A933-1A71408C7344}" srcOrd="0" destOrd="0" presId="urn:microsoft.com/office/officeart/2005/8/layout/hierarchy3"/>
    <dgm:cxn modelId="{8D3D3447-83A0-4CD4-9EE4-F99110628779}" type="presParOf" srcId="{621CFB0A-5A5D-4FE8-A933-1A71408C7344}" destId="{BD3FB4B3-3F39-4BD6-8CC6-777A010BF76F}" srcOrd="0" destOrd="0" presId="urn:microsoft.com/office/officeart/2005/8/layout/hierarchy3"/>
    <dgm:cxn modelId="{3DD4BFDE-CAD0-42D9-9EC3-CAFF6031928B}" type="presParOf" srcId="{621CFB0A-5A5D-4FE8-A933-1A71408C7344}" destId="{F1ADB7AD-C465-4997-8FCD-A04E19A38C40}" srcOrd="1" destOrd="0" presId="urn:microsoft.com/office/officeart/2005/8/layout/hierarchy3"/>
    <dgm:cxn modelId="{5B34B936-2DBB-402B-B603-20A9508430B2}" type="presParOf" srcId="{E029A73A-14E7-4536-9975-F2F41FF0C264}" destId="{DD798BC4-8F7E-40E2-AD55-A1D363771240}" srcOrd="1" destOrd="0" presId="urn:microsoft.com/office/officeart/2005/8/layout/hierarchy3"/>
    <dgm:cxn modelId="{9C5EC601-D2F6-41F9-B577-39E3AF15F642}" type="presParOf" srcId="{DD798BC4-8F7E-40E2-AD55-A1D363771240}" destId="{D958761A-802A-401B-BDEC-B4350E5D0422}" srcOrd="0" destOrd="0" presId="urn:microsoft.com/office/officeart/2005/8/layout/hierarchy3"/>
    <dgm:cxn modelId="{DCCCC01E-59D0-4DC1-ACE7-D96924646E8C}" type="presParOf" srcId="{DD798BC4-8F7E-40E2-AD55-A1D363771240}" destId="{B6782A55-9018-4A12-BFE9-9B3217991730}" srcOrd="1" destOrd="0" presId="urn:microsoft.com/office/officeart/2005/8/layout/hierarchy3"/>
    <dgm:cxn modelId="{AFC7FCD2-4D3F-4FFE-9141-E1D046A3A1E6}" type="presParOf" srcId="{DD798BC4-8F7E-40E2-AD55-A1D363771240}" destId="{7C94D4C2-6BCA-46C4-BB19-BAE4DD059006}" srcOrd="2" destOrd="0" presId="urn:microsoft.com/office/officeart/2005/8/layout/hierarchy3"/>
    <dgm:cxn modelId="{1FB9EFAB-DC7B-4E38-BDAA-4DBD40DA8EFC}" type="presParOf" srcId="{DD798BC4-8F7E-40E2-AD55-A1D363771240}" destId="{9F874E21-7038-4970-A0D2-7746D4991356}" srcOrd="3" destOrd="0" presId="urn:microsoft.com/office/officeart/2005/8/layout/hierarchy3"/>
    <dgm:cxn modelId="{4D954BAA-93D2-4071-964F-AED042A2F947}" type="presParOf" srcId="{DD798BC4-8F7E-40E2-AD55-A1D363771240}" destId="{1E103A15-5298-434B-ABCD-B70767ADF861}" srcOrd="4" destOrd="0" presId="urn:microsoft.com/office/officeart/2005/8/layout/hierarchy3"/>
    <dgm:cxn modelId="{E3AF08CD-A4BC-4311-90DD-6F6F682C68D5}" type="presParOf" srcId="{DD798BC4-8F7E-40E2-AD55-A1D363771240}" destId="{8B11B7D7-9371-43DF-8943-3036D02E48FB}" srcOrd="5" destOrd="0" presId="urn:microsoft.com/office/officeart/2005/8/layout/hierarchy3"/>
    <dgm:cxn modelId="{262224D1-FE65-47E5-939A-1E76426B3A06}" type="presParOf" srcId="{DD798BC4-8F7E-40E2-AD55-A1D363771240}" destId="{0EEE2295-B1E1-46B0-B86E-E93994F9F9EF}" srcOrd="6" destOrd="0" presId="urn:microsoft.com/office/officeart/2005/8/layout/hierarchy3"/>
    <dgm:cxn modelId="{C2A613D9-2051-44B8-9685-C329A0B9187C}" type="presParOf" srcId="{DD798BC4-8F7E-40E2-AD55-A1D363771240}" destId="{9B5FB0B2-AB08-44F9-BEB1-8C0621D273AB}" srcOrd="7" destOrd="0" presId="urn:microsoft.com/office/officeart/2005/8/layout/hierarchy3"/>
    <dgm:cxn modelId="{4BE50EEF-C637-405E-BC39-2B8C04D3D4C2}" type="presParOf" srcId="{DD798BC4-8F7E-40E2-AD55-A1D363771240}" destId="{6EFF1978-D22E-4029-9B73-15A362155F00}" srcOrd="8" destOrd="0" presId="urn:microsoft.com/office/officeart/2005/8/layout/hierarchy3"/>
    <dgm:cxn modelId="{0ADF8B65-1B4B-4AEC-8E5E-DE8D64286D0C}" type="presParOf" srcId="{DD798BC4-8F7E-40E2-AD55-A1D363771240}" destId="{DE1F7AC9-B8B4-4FB5-B0AD-116BCF95C74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0380A-7ABC-4C38-924E-2280E01A014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03EFA-86F6-4D68-BCBC-2128927FB69C}">
      <dgm:prSet phldrT="[Текст]"/>
      <dgm:spPr/>
      <dgm:t>
        <a:bodyPr lIns="0"/>
        <a:lstStyle/>
        <a:p>
          <a:r>
            <a:rPr lang="ru-RU" dirty="0" smtClean="0"/>
            <a:t>Сначала упражнения надо выполнять медленно, перед зеркалом. После того, как ребёнок немного освоится, зеркало можно убрать</a:t>
          </a:r>
          <a:endParaRPr lang="ru-RU" dirty="0"/>
        </a:p>
      </dgm:t>
    </dgm:pt>
    <dgm:pt modelId="{8572F34F-CE8F-4DD0-8BF1-07A29F614487}" type="parTrans" cxnId="{1674ED27-671E-4065-8DD3-5550FE1A5A5C}">
      <dgm:prSet/>
      <dgm:spPr/>
      <dgm:t>
        <a:bodyPr/>
        <a:lstStyle/>
        <a:p>
          <a:endParaRPr lang="ru-RU"/>
        </a:p>
      </dgm:t>
    </dgm:pt>
    <dgm:pt modelId="{50DE7CE2-D5B7-4049-9D3F-8974E587B2A6}" type="sibTrans" cxnId="{1674ED27-671E-4065-8DD3-5550FE1A5A5C}">
      <dgm:prSet/>
      <dgm:spPr/>
      <dgm:t>
        <a:bodyPr/>
        <a:lstStyle/>
        <a:p>
          <a:endParaRPr lang="ru-RU"/>
        </a:p>
      </dgm:t>
    </dgm:pt>
    <dgm:pt modelId="{62CBC4B0-9DCC-4031-A83E-155F28B723D9}">
      <dgm:prSet phldrT="[Текст]"/>
      <dgm:spPr/>
      <dgm:t>
        <a:bodyPr lIns="0"/>
        <a:lstStyle/>
        <a:p>
          <a:r>
            <a:rPr lang="ru-RU" dirty="0" smtClean="0"/>
            <a:t>Затем темп упражнений можно увеличить и выполнять их под счёт. Но при этом следите за тем, чтобы упражнения выполнялись точно и плавно</a:t>
          </a:r>
          <a:endParaRPr lang="ru-RU" dirty="0"/>
        </a:p>
      </dgm:t>
    </dgm:pt>
    <dgm:pt modelId="{D9ECE7E2-EBBA-4323-B139-FF6A3B40379A}" type="parTrans" cxnId="{91BF3303-5473-4553-BCC7-03BCDFDC64A9}">
      <dgm:prSet/>
      <dgm:spPr/>
      <dgm:t>
        <a:bodyPr/>
        <a:lstStyle/>
        <a:p>
          <a:endParaRPr lang="ru-RU"/>
        </a:p>
      </dgm:t>
    </dgm:pt>
    <dgm:pt modelId="{09B54093-C899-4E93-A878-AF7AE4567CCF}" type="sibTrans" cxnId="{91BF3303-5473-4553-BCC7-03BCDFDC64A9}">
      <dgm:prSet/>
      <dgm:spPr/>
      <dgm:t>
        <a:bodyPr/>
        <a:lstStyle/>
        <a:p>
          <a:endParaRPr lang="ru-RU"/>
        </a:p>
      </dgm:t>
    </dgm:pt>
    <dgm:pt modelId="{9209F7CE-C811-4111-9197-0E8CA4454546}">
      <dgm:prSet phldrT="[Текст]"/>
      <dgm:spPr/>
      <dgm:t>
        <a:bodyPr lIns="0"/>
        <a:lstStyle/>
        <a:p>
          <a:r>
            <a:rPr lang="ru-RU" dirty="0" smtClean="0"/>
            <a:t>Лучше заниматься 2 раза в день (утром и вечером) в течение 5-7 минут, в зависимости от возраста и усидчивости ребёнка</a:t>
          </a:r>
          <a:endParaRPr lang="ru-RU" dirty="0"/>
        </a:p>
      </dgm:t>
    </dgm:pt>
    <dgm:pt modelId="{FF15863F-6623-4D8D-AEFA-43D86FFE60F6}" type="parTrans" cxnId="{6EB5796C-D64D-4F31-9231-CEBBA44786D5}">
      <dgm:prSet/>
      <dgm:spPr/>
      <dgm:t>
        <a:bodyPr/>
        <a:lstStyle/>
        <a:p>
          <a:endParaRPr lang="ru-RU"/>
        </a:p>
      </dgm:t>
    </dgm:pt>
    <dgm:pt modelId="{644E4518-5826-4A33-9BFA-81539E1D9DE6}" type="sibTrans" cxnId="{6EB5796C-D64D-4F31-9231-CEBBA44786D5}">
      <dgm:prSet/>
      <dgm:spPr/>
      <dgm:t>
        <a:bodyPr/>
        <a:lstStyle/>
        <a:p>
          <a:endParaRPr lang="ru-RU"/>
        </a:p>
      </dgm:t>
    </dgm:pt>
    <dgm:pt modelId="{D6CA9736-95ED-4A7B-B934-83DE3931AD0A}">
      <dgm:prSet/>
      <dgm:spPr/>
      <dgm:t>
        <a:bodyPr lIns="0"/>
        <a:lstStyle/>
        <a:p>
          <a:r>
            <a:rPr lang="ru-RU" dirty="0" smtClean="0"/>
            <a:t>Не забывайте выполнять задания, направленные на развитие всех органов артикуляционного аппарата, голоса, дыхания и речевого слуха</a:t>
          </a:r>
          <a:endParaRPr lang="ru-RU" dirty="0"/>
        </a:p>
      </dgm:t>
    </dgm:pt>
    <dgm:pt modelId="{2B293589-3873-4ED2-B060-FE66C2C3FD69}" type="parTrans" cxnId="{6F363168-8A2C-43C2-859D-C25D22AC36C3}">
      <dgm:prSet/>
      <dgm:spPr/>
      <dgm:t>
        <a:bodyPr/>
        <a:lstStyle/>
        <a:p>
          <a:endParaRPr lang="ru-RU"/>
        </a:p>
      </dgm:t>
    </dgm:pt>
    <dgm:pt modelId="{3854411B-5AE2-4666-A876-570F8C11DA7B}" type="sibTrans" cxnId="{6F363168-8A2C-43C2-859D-C25D22AC36C3}">
      <dgm:prSet/>
      <dgm:spPr/>
      <dgm:t>
        <a:bodyPr/>
        <a:lstStyle/>
        <a:p>
          <a:endParaRPr lang="ru-RU"/>
        </a:p>
      </dgm:t>
    </dgm:pt>
    <dgm:pt modelId="{A9681D8F-31FF-4E9D-91BF-3B56A108B08A}" type="pres">
      <dgm:prSet presAssocID="{9650380A-7ABC-4C38-924E-2280E01A01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10D4A-D627-4337-A9D4-87EDC6E77A6D}" type="pres">
      <dgm:prSet presAssocID="{18A03EFA-86F6-4D68-BCBC-2128927FB69C}" presName="comp" presStyleCnt="0"/>
      <dgm:spPr/>
    </dgm:pt>
    <dgm:pt modelId="{747E38F1-888A-4DA9-9844-D156B11647DA}" type="pres">
      <dgm:prSet presAssocID="{18A03EFA-86F6-4D68-BCBC-2128927FB69C}" presName="box" presStyleLbl="node1" presStyleIdx="0" presStyleCnt="4"/>
      <dgm:spPr/>
      <dgm:t>
        <a:bodyPr/>
        <a:lstStyle/>
        <a:p>
          <a:endParaRPr lang="ru-RU"/>
        </a:p>
      </dgm:t>
    </dgm:pt>
    <dgm:pt modelId="{654A10FF-C9E2-4720-8B40-0C2F47A0BE04}" type="pres">
      <dgm:prSet presAssocID="{18A03EFA-86F6-4D68-BCBC-2128927FB69C}" presName="img" presStyleLbl="fgImgPlace1" presStyleIdx="0" presStyleCnt="4" custScaleX="465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007DB1-DE15-4AE1-A02A-BBD3D709D3D1}" type="pres">
      <dgm:prSet presAssocID="{18A03EFA-86F6-4D68-BCBC-2128927FB69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879D0-ADD3-4069-9F32-23D072A74A64}" type="pres">
      <dgm:prSet presAssocID="{50DE7CE2-D5B7-4049-9D3F-8974E587B2A6}" presName="spacer" presStyleCnt="0"/>
      <dgm:spPr/>
    </dgm:pt>
    <dgm:pt modelId="{1CB4DA58-C8FE-46E8-9DE0-8EF0442004DF}" type="pres">
      <dgm:prSet presAssocID="{62CBC4B0-9DCC-4031-A83E-155F28B723D9}" presName="comp" presStyleCnt="0"/>
      <dgm:spPr/>
    </dgm:pt>
    <dgm:pt modelId="{407EE6CA-AC6E-4EDA-B43C-1D7DF98460E0}" type="pres">
      <dgm:prSet presAssocID="{62CBC4B0-9DCC-4031-A83E-155F28B723D9}" presName="box" presStyleLbl="node1" presStyleIdx="1" presStyleCnt="4"/>
      <dgm:spPr/>
      <dgm:t>
        <a:bodyPr/>
        <a:lstStyle/>
        <a:p>
          <a:endParaRPr lang="ru-RU"/>
        </a:p>
      </dgm:t>
    </dgm:pt>
    <dgm:pt modelId="{97F6E81F-F39B-44AC-ACB1-D30F728AB035}" type="pres">
      <dgm:prSet presAssocID="{62CBC4B0-9DCC-4031-A83E-155F28B723D9}" presName="img" presStyleLbl="fgImgPlace1" presStyleIdx="1" presStyleCnt="4" custScaleX="434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43C793-7E98-49A9-BCDD-6626BAE50C72}" type="pres">
      <dgm:prSet presAssocID="{62CBC4B0-9DCC-4031-A83E-155F28B723D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80164-D9F1-4565-83B0-9C1DE0BD93F6}" type="pres">
      <dgm:prSet presAssocID="{09B54093-C899-4E93-A878-AF7AE4567CCF}" presName="spacer" presStyleCnt="0"/>
      <dgm:spPr/>
    </dgm:pt>
    <dgm:pt modelId="{C5E92ADD-7F39-4732-BE3A-4FC4F86F0596}" type="pres">
      <dgm:prSet presAssocID="{9209F7CE-C811-4111-9197-0E8CA4454546}" presName="comp" presStyleCnt="0"/>
      <dgm:spPr/>
    </dgm:pt>
    <dgm:pt modelId="{869C7F2E-5EEE-48CD-970C-C415E73DA426}" type="pres">
      <dgm:prSet presAssocID="{9209F7CE-C811-4111-9197-0E8CA4454546}" presName="box" presStyleLbl="node1" presStyleIdx="2" presStyleCnt="4"/>
      <dgm:spPr/>
      <dgm:t>
        <a:bodyPr/>
        <a:lstStyle/>
        <a:p>
          <a:endParaRPr lang="ru-RU"/>
        </a:p>
      </dgm:t>
    </dgm:pt>
    <dgm:pt modelId="{785A2B67-2889-4AFD-A4A0-6F0525D5049E}" type="pres">
      <dgm:prSet presAssocID="{9209F7CE-C811-4111-9197-0E8CA4454546}" presName="img" presStyleLbl="fgImgPlace1" presStyleIdx="2" presStyleCnt="4" custScaleX="44747" custLinFactNeighborX="0" custLinFactNeighborY="18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3ECC3D-17DD-423E-8DEB-7A98D6D68CE9}" type="pres">
      <dgm:prSet presAssocID="{9209F7CE-C811-4111-9197-0E8CA445454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5B66-BD22-4E8F-A9D4-DAE15E516DF8}" type="pres">
      <dgm:prSet presAssocID="{644E4518-5826-4A33-9BFA-81539E1D9DE6}" presName="spacer" presStyleCnt="0"/>
      <dgm:spPr/>
    </dgm:pt>
    <dgm:pt modelId="{5BAABFDF-A339-45E8-A86F-57287BBA996A}" type="pres">
      <dgm:prSet presAssocID="{D6CA9736-95ED-4A7B-B934-83DE3931AD0A}" presName="comp" presStyleCnt="0"/>
      <dgm:spPr/>
    </dgm:pt>
    <dgm:pt modelId="{4D28020F-8C66-463C-A6C6-6AF5AE181A78}" type="pres">
      <dgm:prSet presAssocID="{D6CA9736-95ED-4A7B-B934-83DE3931AD0A}" presName="box" presStyleLbl="node1" presStyleIdx="3" presStyleCnt="4"/>
      <dgm:spPr/>
      <dgm:t>
        <a:bodyPr/>
        <a:lstStyle/>
        <a:p>
          <a:endParaRPr lang="ru-RU"/>
        </a:p>
      </dgm:t>
    </dgm:pt>
    <dgm:pt modelId="{1900339E-0745-48F1-8E40-C3EEC3F71A02}" type="pres">
      <dgm:prSet presAssocID="{D6CA9736-95ED-4A7B-B934-83DE3931AD0A}" presName="img" presStyleLbl="fgImgPlace1" presStyleIdx="3" presStyleCnt="4" custScaleX="447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2E98994-21C9-4223-919C-2C630D2CE967}" type="pres">
      <dgm:prSet presAssocID="{D6CA9736-95ED-4A7B-B934-83DE3931AD0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1DA09-07F0-48C8-8F02-C7817FFAC9E7}" type="presOf" srcId="{18A03EFA-86F6-4D68-BCBC-2128927FB69C}" destId="{747E38F1-888A-4DA9-9844-D156B11647DA}" srcOrd="0" destOrd="0" presId="urn:microsoft.com/office/officeart/2005/8/layout/vList4"/>
    <dgm:cxn modelId="{30A6253D-7A34-47D4-A540-6387EA397D58}" type="presOf" srcId="{9209F7CE-C811-4111-9197-0E8CA4454546}" destId="{773ECC3D-17DD-423E-8DEB-7A98D6D68CE9}" srcOrd="1" destOrd="0" presId="urn:microsoft.com/office/officeart/2005/8/layout/vList4"/>
    <dgm:cxn modelId="{E7002EF2-9AA5-43BC-9D8D-90FC2637A10B}" type="presOf" srcId="{9209F7CE-C811-4111-9197-0E8CA4454546}" destId="{869C7F2E-5EEE-48CD-970C-C415E73DA426}" srcOrd="0" destOrd="0" presId="urn:microsoft.com/office/officeart/2005/8/layout/vList4"/>
    <dgm:cxn modelId="{1674ED27-671E-4065-8DD3-5550FE1A5A5C}" srcId="{9650380A-7ABC-4C38-924E-2280E01A014C}" destId="{18A03EFA-86F6-4D68-BCBC-2128927FB69C}" srcOrd="0" destOrd="0" parTransId="{8572F34F-CE8F-4DD0-8BF1-07A29F614487}" sibTransId="{50DE7CE2-D5B7-4049-9D3F-8974E587B2A6}"/>
    <dgm:cxn modelId="{D40E68F9-C428-47E0-BD91-08A356CB2285}" type="presOf" srcId="{9650380A-7ABC-4C38-924E-2280E01A014C}" destId="{A9681D8F-31FF-4E9D-91BF-3B56A108B08A}" srcOrd="0" destOrd="0" presId="urn:microsoft.com/office/officeart/2005/8/layout/vList4"/>
    <dgm:cxn modelId="{89B59224-D50A-4997-9017-AAEA652885C9}" type="presOf" srcId="{18A03EFA-86F6-4D68-BCBC-2128927FB69C}" destId="{A9007DB1-DE15-4AE1-A02A-BBD3D709D3D1}" srcOrd="1" destOrd="0" presId="urn:microsoft.com/office/officeart/2005/8/layout/vList4"/>
    <dgm:cxn modelId="{6F363168-8A2C-43C2-859D-C25D22AC36C3}" srcId="{9650380A-7ABC-4C38-924E-2280E01A014C}" destId="{D6CA9736-95ED-4A7B-B934-83DE3931AD0A}" srcOrd="3" destOrd="0" parTransId="{2B293589-3873-4ED2-B060-FE66C2C3FD69}" sibTransId="{3854411B-5AE2-4666-A876-570F8C11DA7B}"/>
    <dgm:cxn modelId="{ECB56ED2-4A02-48FB-92CA-F691D8B19D7A}" type="presOf" srcId="{62CBC4B0-9DCC-4031-A83E-155F28B723D9}" destId="{5643C793-7E98-49A9-BCDD-6626BAE50C72}" srcOrd="1" destOrd="0" presId="urn:microsoft.com/office/officeart/2005/8/layout/vList4"/>
    <dgm:cxn modelId="{6EB5796C-D64D-4F31-9231-CEBBA44786D5}" srcId="{9650380A-7ABC-4C38-924E-2280E01A014C}" destId="{9209F7CE-C811-4111-9197-0E8CA4454546}" srcOrd="2" destOrd="0" parTransId="{FF15863F-6623-4D8D-AEFA-43D86FFE60F6}" sibTransId="{644E4518-5826-4A33-9BFA-81539E1D9DE6}"/>
    <dgm:cxn modelId="{209CFC88-3FD1-4F90-BAE1-7693012C91EC}" type="presOf" srcId="{62CBC4B0-9DCC-4031-A83E-155F28B723D9}" destId="{407EE6CA-AC6E-4EDA-B43C-1D7DF98460E0}" srcOrd="0" destOrd="0" presId="urn:microsoft.com/office/officeart/2005/8/layout/vList4"/>
    <dgm:cxn modelId="{67CFB4C4-749C-41EF-9EE9-B5C0178D1082}" type="presOf" srcId="{D6CA9736-95ED-4A7B-B934-83DE3931AD0A}" destId="{22E98994-21C9-4223-919C-2C630D2CE967}" srcOrd="1" destOrd="0" presId="urn:microsoft.com/office/officeart/2005/8/layout/vList4"/>
    <dgm:cxn modelId="{91BF3303-5473-4553-BCC7-03BCDFDC64A9}" srcId="{9650380A-7ABC-4C38-924E-2280E01A014C}" destId="{62CBC4B0-9DCC-4031-A83E-155F28B723D9}" srcOrd="1" destOrd="0" parTransId="{D9ECE7E2-EBBA-4323-B139-FF6A3B40379A}" sibTransId="{09B54093-C899-4E93-A878-AF7AE4567CCF}"/>
    <dgm:cxn modelId="{C640A6D2-97C2-4F83-849B-74CBD8C05D0F}" type="presOf" srcId="{D6CA9736-95ED-4A7B-B934-83DE3931AD0A}" destId="{4D28020F-8C66-463C-A6C6-6AF5AE181A78}" srcOrd="0" destOrd="0" presId="urn:microsoft.com/office/officeart/2005/8/layout/vList4"/>
    <dgm:cxn modelId="{64FA3E55-02BF-4C37-969F-58AF5E9798A4}" type="presParOf" srcId="{A9681D8F-31FF-4E9D-91BF-3B56A108B08A}" destId="{85610D4A-D627-4337-A9D4-87EDC6E77A6D}" srcOrd="0" destOrd="0" presId="urn:microsoft.com/office/officeart/2005/8/layout/vList4"/>
    <dgm:cxn modelId="{B9A17F49-8A9D-48A8-B9E6-9824A4ED8C07}" type="presParOf" srcId="{85610D4A-D627-4337-A9D4-87EDC6E77A6D}" destId="{747E38F1-888A-4DA9-9844-D156B11647DA}" srcOrd="0" destOrd="0" presId="urn:microsoft.com/office/officeart/2005/8/layout/vList4"/>
    <dgm:cxn modelId="{31D465B4-8FA9-4315-A903-6D80B6CDD942}" type="presParOf" srcId="{85610D4A-D627-4337-A9D4-87EDC6E77A6D}" destId="{654A10FF-C9E2-4720-8B40-0C2F47A0BE04}" srcOrd="1" destOrd="0" presId="urn:microsoft.com/office/officeart/2005/8/layout/vList4"/>
    <dgm:cxn modelId="{2D534775-FBD5-480C-9A00-CEC325258540}" type="presParOf" srcId="{85610D4A-D627-4337-A9D4-87EDC6E77A6D}" destId="{A9007DB1-DE15-4AE1-A02A-BBD3D709D3D1}" srcOrd="2" destOrd="0" presId="urn:microsoft.com/office/officeart/2005/8/layout/vList4"/>
    <dgm:cxn modelId="{CD636EF2-C85C-4F1D-9357-7FDF04473F47}" type="presParOf" srcId="{A9681D8F-31FF-4E9D-91BF-3B56A108B08A}" destId="{F9E879D0-ADD3-4069-9F32-23D072A74A64}" srcOrd="1" destOrd="0" presId="urn:microsoft.com/office/officeart/2005/8/layout/vList4"/>
    <dgm:cxn modelId="{C2E60F32-C8E8-4AA6-8963-CEDF5C558C97}" type="presParOf" srcId="{A9681D8F-31FF-4E9D-91BF-3B56A108B08A}" destId="{1CB4DA58-C8FE-46E8-9DE0-8EF0442004DF}" srcOrd="2" destOrd="0" presId="urn:microsoft.com/office/officeart/2005/8/layout/vList4"/>
    <dgm:cxn modelId="{08EFD654-2E3E-43F5-A6BC-5DB7354B08F3}" type="presParOf" srcId="{1CB4DA58-C8FE-46E8-9DE0-8EF0442004DF}" destId="{407EE6CA-AC6E-4EDA-B43C-1D7DF98460E0}" srcOrd="0" destOrd="0" presId="urn:microsoft.com/office/officeart/2005/8/layout/vList4"/>
    <dgm:cxn modelId="{37E8CC4D-0343-4249-AB94-FDEAEA9BAABD}" type="presParOf" srcId="{1CB4DA58-C8FE-46E8-9DE0-8EF0442004DF}" destId="{97F6E81F-F39B-44AC-ACB1-D30F728AB035}" srcOrd="1" destOrd="0" presId="urn:microsoft.com/office/officeart/2005/8/layout/vList4"/>
    <dgm:cxn modelId="{3FC4ABCE-AB66-4C12-97FC-E05B57E28560}" type="presParOf" srcId="{1CB4DA58-C8FE-46E8-9DE0-8EF0442004DF}" destId="{5643C793-7E98-49A9-BCDD-6626BAE50C72}" srcOrd="2" destOrd="0" presId="urn:microsoft.com/office/officeart/2005/8/layout/vList4"/>
    <dgm:cxn modelId="{28E811F1-91DC-4B3C-861B-B3F85D6AFDDB}" type="presParOf" srcId="{A9681D8F-31FF-4E9D-91BF-3B56A108B08A}" destId="{1D580164-D9F1-4565-83B0-9C1DE0BD93F6}" srcOrd="3" destOrd="0" presId="urn:microsoft.com/office/officeart/2005/8/layout/vList4"/>
    <dgm:cxn modelId="{9419C2DD-0019-4895-A31F-7EAF03F2FA7E}" type="presParOf" srcId="{A9681D8F-31FF-4E9D-91BF-3B56A108B08A}" destId="{C5E92ADD-7F39-4732-BE3A-4FC4F86F0596}" srcOrd="4" destOrd="0" presId="urn:microsoft.com/office/officeart/2005/8/layout/vList4"/>
    <dgm:cxn modelId="{D9FD061F-BA6F-4ECD-AF2E-C63C3D3D9ECD}" type="presParOf" srcId="{C5E92ADD-7F39-4732-BE3A-4FC4F86F0596}" destId="{869C7F2E-5EEE-48CD-970C-C415E73DA426}" srcOrd="0" destOrd="0" presId="urn:microsoft.com/office/officeart/2005/8/layout/vList4"/>
    <dgm:cxn modelId="{BCE5D5EE-6B32-44FC-8763-E766967A3CA8}" type="presParOf" srcId="{C5E92ADD-7F39-4732-BE3A-4FC4F86F0596}" destId="{785A2B67-2889-4AFD-A4A0-6F0525D5049E}" srcOrd="1" destOrd="0" presId="urn:microsoft.com/office/officeart/2005/8/layout/vList4"/>
    <dgm:cxn modelId="{5D7380C2-584C-4D10-9D93-D60739D3F98D}" type="presParOf" srcId="{C5E92ADD-7F39-4732-BE3A-4FC4F86F0596}" destId="{773ECC3D-17DD-423E-8DEB-7A98D6D68CE9}" srcOrd="2" destOrd="0" presId="urn:microsoft.com/office/officeart/2005/8/layout/vList4"/>
    <dgm:cxn modelId="{D863F562-1C72-4554-8292-76FB2E1806A0}" type="presParOf" srcId="{A9681D8F-31FF-4E9D-91BF-3B56A108B08A}" destId="{A0CE5B66-BD22-4E8F-A9D4-DAE15E516DF8}" srcOrd="5" destOrd="0" presId="urn:microsoft.com/office/officeart/2005/8/layout/vList4"/>
    <dgm:cxn modelId="{CD132398-0A2D-41CD-9133-FFDD974880E3}" type="presParOf" srcId="{A9681D8F-31FF-4E9D-91BF-3B56A108B08A}" destId="{5BAABFDF-A339-45E8-A86F-57287BBA996A}" srcOrd="6" destOrd="0" presId="urn:microsoft.com/office/officeart/2005/8/layout/vList4"/>
    <dgm:cxn modelId="{12F6F5F0-A497-4C88-86D5-EAE2276276A7}" type="presParOf" srcId="{5BAABFDF-A339-45E8-A86F-57287BBA996A}" destId="{4D28020F-8C66-463C-A6C6-6AF5AE181A78}" srcOrd="0" destOrd="0" presId="urn:microsoft.com/office/officeart/2005/8/layout/vList4"/>
    <dgm:cxn modelId="{8B5209B2-1634-43BB-A126-9060EA223A84}" type="presParOf" srcId="{5BAABFDF-A339-45E8-A86F-57287BBA996A}" destId="{1900339E-0745-48F1-8E40-C3EEC3F71A02}" srcOrd="1" destOrd="0" presId="urn:microsoft.com/office/officeart/2005/8/layout/vList4"/>
    <dgm:cxn modelId="{3D0C2C40-3762-4303-8537-671A32122D98}" type="presParOf" srcId="{5BAABFDF-A339-45E8-A86F-57287BBA996A}" destId="{22E98994-21C9-4223-919C-2C630D2CE9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D7870A-CF62-48A4-89A0-D8F7227C53EC}">
      <dsp:nvSpPr>
        <dsp:cNvPr id="0" name=""/>
        <dsp:cNvSpPr/>
      </dsp:nvSpPr>
      <dsp:spPr>
        <a:xfrm rot="5400000">
          <a:off x="5780920" y="-3415081"/>
          <a:ext cx="1387673" cy="85648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 правильной артикуляции звуков 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]</a:t>
          </a:r>
          <a:r>
            <a:rPr lang="ru-RU" sz="1600" kern="1200" dirty="0" smtClean="0"/>
            <a:t> и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’]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 дефектах произношения  звуков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]</a:t>
          </a:r>
          <a:r>
            <a:rPr lang="ru-RU" sz="1600" kern="1200" dirty="0" smtClean="0"/>
            <a:t> и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’]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 артикуляционных упражнениях для правильного произношения звуков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]</a:t>
          </a:r>
          <a:r>
            <a:rPr lang="ru-RU" sz="1600" kern="1200" dirty="0" smtClean="0"/>
            <a:t> и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’]</a:t>
          </a:r>
          <a:endParaRPr lang="ru-RU" sz="1600" kern="1200" dirty="0"/>
        </a:p>
      </dsp:txBody>
      <dsp:txXfrm rot="5400000">
        <a:off x="5780920" y="-3415081"/>
        <a:ext cx="1387673" cy="8564841"/>
      </dsp:txXfrm>
    </dsp:sp>
    <dsp:sp modelId="{11F6492A-D603-451D-B58A-0104125A8DA7}">
      <dsp:nvSpPr>
        <dsp:cNvPr id="0" name=""/>
        <dsp:cNvSpPr/>
      </dsp:nvSpPr>
      <dsp:spPr>
        <a:xfrm>
          <a:off x="0" y="43"/>
          <a:ext cx="2214160" cy="1734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презентации представлены данные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"/>
        <a:ext cx="2214160" cy="1734591"/>
      </dsp:txXfrm>
    </dsp:sp>
    <dsp:sp modelId="{396EBB5C-3C1A-4469-99CC-5D98B0762549}">
      <dsp:nvSpPr>
        <dsp:cNvPr id="0" name=""/>
        <dsp:cNvSpPr/>
      </dsp:nvSpPr>
      <dsp:spPr>
        <a:xfrm rot="5400000">
          <a:off x="5780920" y="-1593759"/>
          <a:ext cx="1387673" cy="85648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 изучении вопросов правильной и дефектной артикуляции звуков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]</a:t>
          </a:r>
          <a:r>
            <a:rPr lang="ru-RU" sz="1600" kern="1200" dirty="0" smtClean="0"/>
            <a:t> и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’]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 осуществлении коррекционной работы логопедами, воспитателями, родителями детей с нарушениями звуков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]</a:t>
          </a:r>
          <a:r>
            <a:rPr lang="ru-RU" sz="1600" kern="1200" dirty="0" smtClean="0"/>
            <a:t> и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’]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 самостоятельной работе по постановке звуков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]</a:t>
          </a:r>
          <a:r>
            <a:rPr lang="ru-RU" sz="1600" kern="1200" dirty="0" smtClean="0"/>
            <a:t> и </a:t>
          </a:r>
          <a:r>
            <a:rPr lang="en-US" sz="1600" kern="1200" dirty="0" smtClean="0"/>
            <a:t>[</a:t>
          </a:r>
          <a:r>
            <a:rPr lang="ru-RU" sz="1600" kern="1200" dirty="0" smtClean="0"/>
            <a:t>Р</a:t>
          </a:r>
          <a:r>
            <a:rPr lang="en-US" sz="1600" kern="1200" dirty="0" smtClean="0"/>
            <a:t>’]</a:t>
          </a:r>
          <a:r>
            <a:rPr lang="ru-RU" sz="1600" kern="1200" dirty="0" smtClean="0"/>
            <a:t> лицами с нарушениями данной категории звуков</a:t>
          </a:r>
          <a:endParaRPr lang="ru-RU" sz="1600" kern="1200" dirty="0"/>
        </a:p>
      </dsp:txBody>
      <dsp:txXfrm rot="5400000">
        <a:off x="5780920" y="-1593759"/>
        <a:ext cx="1387673" cy="8564841"/>
      </dsp:txXfrm>
    </dsp:sp>
    <dsp:sp modelId="{60580FE4-FB42-47D4-8A93-E72B2D56231E}">
      <dsp:nvSpPr>
        <dsp:cNvPr id="0" name=""/>
        <dsp:cNvSpPr/>
      </dsp:nvSpPr>
      <dsp:spPr>
        <a:xfrm>
          <a:off x="0" y="1821364"/>
          <a:ext cx="2214160" cy="1734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Презентация разработана с целью обеспечения наглядной помощи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21364"/>
        <a:ext cx="2214160" cy="17345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3FB4B3-3F39-4BD6-8CC6-777A010BF76F}">
      <dsp:nvSpPr>
        <dsp:cNvPr id="0" name=""/>
        <dsp:cNvSpPr/>
      </dsp:nvSpPr>
      <dsp:spPr>
        <a:xfrm>
          <a:off x="588658" y="1444"/>
          <a:ext cx="5293553" cy="47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Артикуляционная гимнастика способствует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8658" y="1444"/>
        <a:ext cx="5293553" cy="477634"/>
      </dsp:txXfrm>
    </dsp:sp>
    <dsp:sp modelId="{D958761A-802A-401B-BDEC-B4350E5D0422}">
      <dsp:nvSpPr>
        <dsp:cNvPr id="0" name=""/>
        <dsp:cNvSpPr/>
      </dsp:nvSpPr>
      <dsp:spPr>
        <a:xfrm>
          <a:off x="1118014" y="479078"/>
          <a:ext cx="529355" cy="45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072"/>
              </a:lnTo>
              <a:lnTo>
                <a:pt x="529355" y="45107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82A55-9018-4A12-BFE9-9B3217991730}">
      <dsp:nvSpPr>
        <dsp:cNvPr id="0" name=""/>
        <dsp:cNvSpPr/>
      </dsp:nvSpPr>
      <dsp:spPr>
        <a:xfrm>
          <a:off x="1647369" y="731091"/>
          <a:ext cx="7755082" cy="398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улучшению кровоснабжения артикуляционных  органов  и  их нервной проводимости</a:t>
          </a:r>
          <a:endParaRPr lang="ru-RU" sz="1600" kern="1200" dirty="0"/>
        </a:p>
      </dsp:txBody>
      <dsp:txXfrm>
        <a:off x="1647369" y="731091"/>
        <a:ext cx="7755082" cy="398119"/>
      </dsp:txXfrm>
    </dsp:sp>
    <dsp:sp modelId="{7C94D4C2-6BCA-46C4-BB19-BAE4DD059006}">
      <dsp:nvSpPr>
        <dsp:cNvPr id="0" name=""/>
        <dsp:cNvSpPr/>
      </dsp:nvSpPr>
      <dsp:spPr>
        <a:xfrm>
          <a:off x="1118014" y="479078"/>
          <a:ext cx="529355" cy="108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279"/>
              </a:lnTo>
              <a:lnTo>
                <a:pt x="529355" y="108627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74E21-7038-4970-A0D2-7746D4991356}">
      <dsp:nvSpPr>
        <dsp:cNvPr id="0" name=""/>
        <dsp:cNvSpPr/>
      </dsp:nvSpPr>
      <dsp:spPr>
        <a:xfrm>
          <a:off x="1647369" y="1381222"/>
          <a:ext cx="3323565" cy="368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укреплению мышц языка, губ, щёк</a:t>
          </a:r>
          <a:endParaRPr lang="ru-RU" sz="1600" kern="1200" dirty="0"/>
        </a:p>
      </dsp:txBody>
      <dsp:txXfrm>
        <a:off x="1647369" y="1381222"/>
        <a:ext cx="3323565" cy="368270"/>
      </dsp:txXfrm>
    </dsp:sp>
    <dsp:sp modelId="{1E103A15-5298-434B-ABCD-B70767ADF861}">
      <dsp:nvSpPr>
        <dsp:cNvPr id="0" name=""/>
        <dsp:cNvSpPr/>
      </dsp:nvSpPr>
      <dsp:spPr>
        <a:xfrm>
          <a:off x="1118014" y="479078"/>
          <a:ext cx="529355" cy="1723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206"/>
              </a:lnTo>
              <a:lnTo>
                <a:pt x="529355" y="172320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1B7D7-9371-43DF-8943-3036D02E48FB}">
      <dsp:nvSpPr>
        <dsp:cNvPr id="0" name=""/>
        <dsp:cNvSpPr/>
      </dsp:nvSpPr>
      <dsp:spPr>
        <a:xfrm>
          <a:off x="1647369" y="2001506"/>
          <a:ext cx="5822819" cy="401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улучшению подвижности органов артикуляционного аппарата</a:t>
          </a:r>
          <a:endParaRPr lang="ru-RU" sz="1600" kern="1200" dirty="0"/>
        </a:p>
      </dsp:txBody>
      <dsp:txXfrm>
        <a:off x="1647369" y="2001506"/>
        <a:ext cx="5822819" cy="401556"/>
      </dsp:txXfrm>
    </dsp:sp>
    <dsp:sp modelId="{0EEE2295-B1E1-46B0-B86E-E93994F9F9EF}">
      <dsp:nvSpPr>
        <dsp:cNvPr id="0" name=""/>
        <dsp:cNvSpPr/>
      </dsp:nvSpPr>
      <dsp:spPr>
        <a:xfrm>
          <a:off x="1118014" y="479078"/>
          <a:ext cx="529355" cy="2377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264"/>
              </a:lnTo>
              <a:lnTo>
                <a:pt x="529355" y="237726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FB0B2-AB08-44F9-BEB1-8C0621D273AB}">
      <dsp:nvSpPr>
        <dsp:cNvPr id="0" name=""/>
        <dsp:cNvSpPr/>
      </dsp:nvSpPr>
      <dsp:spPr>
        <a:xfrm>
          <a:off x="1647369" y="2655075"/>
          <a:ext cx="7822371" cy="402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формированию у ребёнка навыков удержания определённой артикуляционной позы</a:t>
          </a:r>
          <a:endParaRPr lang="ru-RU" sz="1600" kern="1200" dirty="0"/>
        </a:p>
      </dsp:txBody>
      <dsp:txXfrm>
        <a:off x="1647369" y="2655075"/>
        <a:ext cx="7822371" cy="402534"/>
      </dsp:txXfrm>
    </dsp:sp>
    <dsp:sp modelId="{6EFF1978-D22E-4029-9B73-15A362155F00}">
      <dsp:nvSpPr>
        <dsp:cNvPr id="0" name=""/>
        <dsp:cNvSpPr/>
      </dsp:nvSpPr>
      <dsp:spPr>
        <a:xfrm>
          <a:off x="1118014" y="479078"/>
          <a:ext cx="529355" cy="302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210"/>
              </a:lnTo>
              <a:lnTo>
                <a:pt x="529355" y="30292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F7AC9-B8B4-4FB5-B0AD-116BCF95C740}">
      <dsp:nvSpPr>
        <dsp:cNvPr id="0" name=""/>
        <dsp:cNvSpPr/>
      </dsp:nvSpPr>
      <dsp:spPr>
        <a:xfrm>
          <a:off x="1647369" y="3309622"/>
          <a:ext cx="5567017" cy="397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подготовке ребёнка к правильному произношению звуков</a:t>
          </a:r>
          <a:endParaRPr lang="ru-RU" sz="1600" kern="1200" dirty="0"/>
        </a:p>
      </dsp:txBody>
      <dsp:txXfrm>
        <a:off x="1647369" y="3309622"/>
        <a:ext cx="5567017" cy="3973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E38F1-888A-4DA9-9844-D156B11647DA}">
      <dsp:nvSpPr>
        <dsp:cNvPr id="0" name=""/>
        <dsp:cNvSpPr/>
      </dsp:nvSpPr>
      <dsp:spPr>
        <a:xfrm>
          <a:off x="0" y="0"/>
          <a:ext cx="10020299" cy="86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Сначала упражнения надо выполнять медленно, перед зеркалом. После того, как ребёнок немного освоится, зеркало можно убрать</a:t>
          </a:r>
          <a:endParaRPr lang="ru-RU" sz="1900" kern="1200" dirty="0"/>
        </a:p>
      </dsp:txBody>
      <dsp:txXfrm>
        <a:off x="2090349" y="0"/>
        <a:ext cx="7929950" cy="862897"/>
      </dsp:txXfrm>
    </dsp:sp>
    <dsp:sp modelId="{654A10FF-C9E2-4720-8B40-0C2F47A0BE04}">
      <dsp:nvSpPr>
        <dsp:cNvPr id="0" name=""/>
        <dsp:cNvSpPr/>
      </dsp:nvSpPr>
      <dsp:spPr>
        <a:xfrm>
          <a:off x="622305" y="86289"/>
          <a:ext cx="932028" cy="690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EE6CA-AC6E-4EDA-B43C-1D7DF98460E0}">
      <dsp:nvSpPr>
        <dsp:cNvPr id="0" name=""/>
        <dsp:cNvSpPr/>
      </dsp:nvSpPr>
      <dsp:spPr>
        <a:xfrm>
          <a:off x="0" y="949186"/>
          <a:ext cx="10020299" cy="86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Затем темп упражнений можно увеличить и выполнять их под счёт. Но при этом следите за тем, чтобы упражнения выполнялись точно и плавно</a:t>
          </a:r>
          <a:endParaRPr lang="ru-RU" sz="1900" kern="1200" dirty="0"/>
        </a:p>
      </dsp:txBody>
      <dsp:txXfrm>
        <a:off x="2090349" y="949186"/>
        <a:ext cx="7929950" cy="862897"/>
      </dsp:txXfrm>
    </dsp:sp>
    <dsp:sp modelId="{97F6E81F-F39B-44AC-ACB1-D30F728AB035}">
      <dsp:nvSpPr>
        <dsp:cNvPr id="0" name=""/>
        <dsp:cNvSpPr/>
      </dsp:nvSpPr>
      <dsp:spPr>
        <a:xfrm>
          <a:off x="652637" y="1035476"/>
          <a:ext cx="871365" cy="690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C7F2E-5EEE-48CD-970C-C415E73DA426}">
      <dsp:nvSpPr>
        <dsp:cNvPr id="0" name=""/>
        <dsp:cNvSpPr/>
      </dsp:nvSpPr>
      <dsp:spPr>
        <a:xfrm>
          <a:off x="0" y="1898373"/>
          <a:ext cx="10020299" cy="86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Лучше заниматься 2 раза в день (утром и вечером) в течение 5-7 минут, в зависимости от возраста и усидчивости ребёнка</a:t>
          </a:r>
          <a:endParaRPr lang="ru-RU" sz="1900" kern="1200" dirty="0"/>
        </a:p>
      </dsp:txBody>
      <dsp:txXfrm>
        <a:off x="2090349" y="1898373"/>
        <a:ext cx="7929950" cy="862897"/>
      </dsp:txXfrm>
    </dsp:sp>
    <dsp:sp modelId="{785A2B67-2889-4AFD-A4A0-6F0525D5049E}">
      <dsp:nvSpPr>
        <dsp:cNvPr id="0" name=""/>
        <dsp:cNvSpPr/>
      </dsp:nvSpPr>
      <dsp:spPr>
        <a:xfrm>
          <a:off x="639941" y="1997358"/>
          <a:ext cx="896756" cy="690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8020F-8C66-463C-A6C6-6AF5AE181A78}">
      <dsp:nvSpPr>
        <dsp:cNvPr id="0" name=""/>
        <dsp:cNvSpPr/>
      </dsp:nvSpPr>
      <dsp:spPr>
        <a:xfrm>
          <a:off x="0" y="2847560"/>
          <a:ext cx="10020299" cy="86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 забывайте выполнять задания, направленные на развитие всех органов артикуляционного аппарата, голоса, дыхания и речевого слуха</a:t>
          </a:r>
          <a:endParaRPr lang="ru-RU" sz="1900" kern="1200" dirty="0"/>
        </a:p>
      </dsp:txBody>
      <dsp:txXfrm>
        <a:off x="2090349" y="2847560"/>
        <a:ext cx="7929950" cy="862897"/>
      </dsp:txXfrm>
    </dsp:sp>
    <dsp:sp modelId="{1900339E-0745-48F1-8E40-C3EEC3F71A02}">
      <dsp:nvSpPr>
        <dsp:cNvPr id="0" name=""/>
        <dsp:cNvSpPr/>
      </dsp:nvSpPr>
      <dsp:spPr>
        <a:xfrm>
          <a:off x="639941" y="2933850"/>
          <a:ext cx="896756" cy="690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604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94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889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273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59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727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424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9547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11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16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44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6531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00735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133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46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84609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73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FC29D4-C777-4766-8DC7-0481949EA23E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75D2DF-0925-4E3B-87C2-3334CD87E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8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  <p:sldLayoutId id="2147484366" r:id="rId16"/>
    <p:sldLayoutId id="21474843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esktop\&#1051;&#1086;&#1096;&#1072;&#1076;&#1082;&#1072;.mp3" TargetMode="External"/><Relationship Id="rId6" Type="http://schemas.openxmlformats.org/officeDocument/2006/relationships/slide" Target="slide11.xml"/><Relationship Id="rId5" Type="http://schemas.openxmlformats.org/officeDocument/2006/relationships/image" Target="../media/image13.jpeg"/><Relationship Id="rId4" Type="http://schemas.openxmlformats.org/officeDocument/2006/relationships/slide" Target="slide10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10.xml"/><Relationship Id="rId7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esktop\&#1043;&#1072;&#1088;&#1084;&#1086;&#1096;&#1082;&#1072;.mp3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10" Type="http://schemas.openxmlformats.org/officeDocument/2006/relationships/image" Target="../media/image25.png"/><Relationship Id="rId4" Type="http://schemas.openxmlformats.org/officeDocument/2006/relationships/slide" Target="slide1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12.xml"/><Relationship Id="rId7" Type="http://schemas.openxmlformats.org/officeDocument/2006/relationships/image" Target="../media/image2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72;&#1089;&#1090;&#1072;&#1089;&#1080;&#1103;\Desktop\&#1048;&#1085;&#1076;&#1102;&#1082;.mp4" TargetMode="External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6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esktop\&#1041;&#1072;&#1088;&#1072;&#1073;&#1072;&#1085;&#1099;.mp3" TargetMode="External"/><Relationship Id="rId6" Type="http://schemas.openxmlformats.org/officeDocument/2006/relationships/image" Target="../media/image16.jpeg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6.xml"/><Relationship Id="rId7" Type="http://schemas.openxmlformats.org/officeDocument/2006/relationships/diagramQuickStyle" Target="../diagrams/quickStyl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" Target="slide2.xm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" Target="slide7.xml"/><Relationship Id="rId7" Type="http://schemas.openxmlformats.org/officeDocument/2006/relationships/diagramQuickStyle" Target="../diagrams/quickStyl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" Target="slide2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5.xml"/><Relationship Id="rId5" Type="http://schemas.openxmlformats.org/officeDocument/2006/relationships/image" Target="../media/image13.jpeg"/><Relationship Id="rId10" Type="http://schemas.openxmlformats.org/officeDocument/2006/relationships/image" Target="../media/image15.jpeg"/><Relationship Id="rId4" Type="http://schemas.openxmlformats.org/officeDocument/2006/relationships/slide" Target="slide10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МЫШЦ ЯЗЫКА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 ПОСТАНОВКЕ ЗВУКОВ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’]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предназначена для логопедов, воспитателей, родителей </a:t>
            </a:r>
            <a:r>
              <a:rPr lang="ru-RU" i="1" dirty="0"/>
              <a:t>детей с нарушениями звуков [Р] и [Р</a:t>
            </a:r>
            <a:r>
              <a:rPr lang="ru-RU" i="1" dirty="0" smtClean="0"/>
              <a:t>’] </a:t>
            </a:r>
            <a:br>
              <a:rPr lang="ru-RU" i="1" dirty="0" smtClean="0"/>
            </a:br>
            <a:r>
              <a:rPr lang="ru-RU" i="1" dirty="0" smtClean="0"/>
              <a:t>и лиц с нарушениями </a:t>
            </a:r>
            <a:r>
              <a:rPr lang="ru-RU" i="1" dirty="0"/>
              <a:t>звуков [Р] </a:t>
            </a:r>
            <a:r>
              <a:rPr lang="ru-RU" i="1" dirty="0" smtClean="0"/>
              <a:t>и </a:t>
            </a:r>
            <a:r>
              <a:rPr lang="ru-RU" i="1" dirty="0"/>
              <a:t>[Р’]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2333768" y="3386664"/>
            <a:ext cx="222153" cy="1920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642016" y="3386663"/>
            <a:ext cx="222153" cy="1920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3146" y="383525"/>
            <a:ext cx="5745707" cy="79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Сухарева Анастасия Вадимовна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0547527">
            <a:off x="146702" y="1738650"/>
            <a:ext cx="2631342" cy="11138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Должность: учитель-логопед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282967" y="1524000"/>
            <a:ext cx="222153" cy="20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86646" y="447025"/>
            <a:ext cx="222153" cy="20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671446" y="447025"/>
            <a:ext cx="222153" cy="20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371722">
            <a:off x="2191467" y="5266966"/>
            <a:ext cx="3444960" cy="10781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– детский сад № 156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321068" y="5200105"/>
            <a:ext cx="222153" cy="20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07566">
            <a:off x="9364029" y="1791976"/>
            <a:ext cx="2631342" cy="1106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разработки: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2018 г.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6560" y="1485900"/>
            <a:ext cx="222153" cy="20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21233553">
            <a:off x="6507110" y="5273800"/>
            <a:ext cx="3529460" cy="10781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область, город Екатеринбург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9680304" y="5179581"/>
            <a:ext cx="222153" cy="20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10477500" y="5715000"/>
            <a:ext cx="16129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xmlns="" val="187724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70200" y="1333499"/>
            <a:ext cx="7658100" cy="137160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Улыбнуться, открыть рот, присосать язык к нёбу. Под счет от 1 до 10 ритмично и сильно щёлкать языком. Нижняя челюсть не должна двигаться; работает только язык. Затем закрыть рот, держать закрытым под счёт от 1 до 5. Повторить 6-7 раз.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61231" y="5143676"/>
            <a:ext cx="9195669" cy="12524"/>
          </a:xfrm>
          <a:prstGeom prst="line">
            <a:avLst/>
          </a:prstGeom>
          <a:ln w="57150" cmpd="thickThin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Анастасия\Desktop\horse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9100" y="3379260"/>
            <a:ext cx="2222500" cy="1781704"/>
          </a:xfrm>
          <a:prstGeom prst="rect">
            <a:avLst/>
          </a:prstGeom>
          <a:noFill/>
        </p:spPr>
      </p:pic>
      <p:pic>
        <p:nvPicPr>
          <p:cNvPr id="12" name="Picture 3" descr="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7970" t="13147" r="16808" b="12537"/>
          <a:stretch>
            <a:fillRect/>
          </a:stretch>
        </p:blipFill>
        <p:spPr bwMode="auto">
          <a:xfrm>
            <a:off x="550863" y="571500"/>
            <a:ext cx="2271712" cy="1944687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431800" y="455612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СЛЕДУЮЩЕЕ УПРАЖНЕНИЕ</a:t>
            </a:r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870200" y="558800"/>
            <a:ext cx="7988300" cy="7493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«Лошадка»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08000" y="2565399"/>
            <a:ext cx="10096500" cy="431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выработать умение ритмично щёлкать языком, тренировать подъязычную связку.</a:t>
            </a:r>
          </a:p>
        </p:txBody>
      </p:sp>
      <p:sp>
        <p:nvSpPr>
          <p:cNvPr id="19" name="Овальная выноска 18"/>
          <p:cNvSpPr/>
          <p:nvPr/>
        </p:nvSpPr>
        <p:spPr>
          <a:xfrm flipH="1">
            <a:off x="1712686" y="2990335"/>
            <a:ext cx="1487715" cy="7537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 на меня!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Лоша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869893" y="32325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96296E-6 L 0.5474 2.96296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7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build="p"/>
      <p:bldP spid="13" grpId="0" animBg="1"/>
      <p:bldP spid="14" grpId="0" animBg="1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44800" y="1333501"/>
            <a:ext cx="7658100" cy="15620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Улыбнуться, открыть рот, поднять язык вверх и присосать к нёбу, кончик языка должен находиться у верхних передних зубов. Следить, чтобы губы были в положении улыбки. Боковые края языка должны быть прижаты одинаково плотно. Удерживать язык в таком положении под счёт от 1 до 10. Затем держать  рот закрытым под счёт от 1 до 5. Повторить 4-5 раз.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СЛЕДУЮЩЕЕ УПРАЖНЕНИЕ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5" cstate="print"/>
          <a:srcRect l="19286" t="12778" r="17247" b="13516"/>
          <a:stretch>
            <a:fillRect/>
          </a:stretch>
        </p:blipFill>
        <p:spPr bwMode="auto">
          <a:xfrm>
            <a:off x="557213" y="576263"/>
            <a:ext cx="2252662" cy="1963737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31800" y="455612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70200" y="558800"/>
            <a:ext cx="7988300" cy="7493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«Грибочек»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8000" y="2870199"/>
            <a:ext cx="10096500" cy="4318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выработать подъём языка вверх, тренировать подъязычную связку.</a:t>
            </a:r>
          </a:p>
        </p:txBody>
      </p:sp>
      <p:pic>
        <p:nvPicPr>
          <p:cNvPr id="1026" name="Picture 2" descr="C:\Users\Анастасия\Desktop\смешной-гриб-18657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6" y="3380408"/>
            <a:ext cx="1838324" cy="2131392"/>
          </a:xfrm>
          <a:prstGeom prst="rect">
            <a:avLst/>
          </a:prstGeom>
          <a:noFill/>
        </p:spPr>
      </p:pic>
      <p:pic>
        <p:nvPicPr>
          <p:cNvPr id="1027" name="Picture 3" descr="C:\Users\Анастасия\Desktop\mushroo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0" y="3759200"/>
            <a:ext cx="1937173" cy="1816100"/>
          </a:xfrm>
          <a:prstGeom prst="rect">
            <a:avLst/>
          </a:prstGeom>
          <a:noFill/>
        </p:spPr>
      </p:pic>
      <p:pic>
        <p:nvPicPr>
          <p:cNvPr id="1028" name="Picture 4" descr="C:\Users\Анастасия\Desktop\2188_0109963001381490017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2286000"/>
            <a:ext cx="1816100" cy="1816100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 rot="1091040">
            <a:off x="3605080" y="3499234"/>
            <a:ext cx="2952228" cy="11598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Язык будет напоминать тонкую шляпку гриба, а растянутая подъязычная связка — его ножку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44800" y="1333501"/>
            <a:ext cx="7645400" cy="1422399"/>
          </a:xfrm>
        </p:spPr>
        <p:txBody>
          <a:bodyPr>
            <a:normAutofit fontScale="92500"/>
          </a:bodyPr>
          <a:lstStyle/>
          <a:p>
            <a:r>
              <a:rPr lang="ru-RU" sz="1900" dirty="0" smtClean="0"/>
              <a:t> </a:t>
            </a:r>
            <a:r>
              <a:rPr lang="ru-RU" sz="2000" dirty="0" smtClean="0"/>
              <a:t>Улыбнуться, приоткрыть рот, присосать язык к нёбу и, не отпуская языка, закрывать и открывать рот под счёт от 1 до 5. Затем держать рот закрытым под счёт от 1 до 5. Повторить упражнение 4-5 раз. Следить, чтобы губы были неподвижны, когда открывается рот. 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СЛЕДУЮЩЕЕ УПРАЖНЕНИЕ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6" cstate="print"/>
          <a:srcRect l="19286" t="12778" r="17247" b="13516"/>
          <a:stretch>
            <a:fillRect/>
          </a:stretch>
        </p:blipFill>
        <p:spPr bwMode="auto">
          <a:xfrm>
            <a:off x="558800" y="565150"/>
            <a:ext cx="2251075" cy="1965325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31800" y="455612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70200" y="558800"/>
            <a:ext cx="7988300" cy="7493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«Гармошка»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8000" y="2590799"/>
            <a:ext cx="10096500" cy="431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выработать умение удерживать язык вверху, тренировать подъязычную связку.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38400" y="1308100"/>
            <a:ext cx="0" cy="6731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Анастасия\Desktop\malch28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1095">
            <a:off x="812800" y="3644900"/>
            <a:ext cx="2540000" cy="2286000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tru1-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1388" y="3181349"/>
            <a:ext cx="2716212" cy="2198091"/>
          </a:xfrm>
          <a:prstGeom prst="rect">
            <a:avLst/>
          </a:prstGeom>
          <a:noFill/>
        </p:spPr>
      </p:pic>
      <p:pic>
        <p:nvPicPr>
          <p:cNvPr id="2052" name="Picture 4" descr="C:\Users\Анастасия\Desktop\hello_html_4171abf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1588" y="4289425"/>
            <a:ext cx="1800225" cy="1200150"/>
          </a:xfrm>
          <a:prstGeom prst="rect">
            <a:avLst/>
          </a:prstGeom>
          <a:noFill/>
        </p:spPr>
      </p:pic>
      <p:pic>
        <p:nvPicPr>
          <p:cNvPr id="15" name="Гарм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0401300" y="416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7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0" y="1333501"/>
            <a:ext cx="7645400" cy="1828799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Улыбнуться, открыть рот и «погладить» кончиком языка нёбо, делая языком движения вперед-назад. Губы и нижняя челюсть должны быть неподвижны. Следите, чтобы кончик языка доходил до внутренней поверхности верхних зубов и не высовывался изо рта. Выполнять под счёт от 1 до 5. Затем держать рот закрытым под счёт от 1 до 5. Повторить 4-5 раз.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СЛЕДУЮЩЕЕ УПРАЖНЕНИЕ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pic>
        <p:nvPicPr>
          <p:cNvPr id="7" name="Picture 2" descr="maxresdefault (2)"/>
          <p:cNvPicPr>
            <a:picLocks noChangeAspect="1" noChangeArrowheads="1"/>
          </p:cNvPicPr>
          <p:nvPr/>
        </p:nvPicPr>
        <p:blipFill>
          <a:blip r:embed="rId5" cstate="print"/>
          <a:srcRect l="22412" r="13100"/>
          <a:stretch>
            <a:fillRect/>
          </a:stretch>
        </p:blipFill>
        <p:spPr bwMode="auto">
          <a:xfrm>
            <a:off x="554038" y="566738"/>
            <a:ext cx="2252662" cy="1960562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31800" y="444500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70200" y="558800"/>
            <a:ext cx="7988300" cy="7493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«Маляр»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8000" y="2971799"/>
            <a:ext cx="10096500" cy="431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 выполнять плавные движения языком, тренировать подъязычную связку.</a:t>
            </a:r>
          </a:p>
        </p:txBody>
      </p:sp>
      <p:pic>
        <p:nvPicPr>
          <p:cNvPr id="3075" name="Picture 3" descr="C:\Users\Анастасия\Desktop\malya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7FA"/>
              </a:clrFrom>
              <a:clrTo>
                <a:srgbClr val="F9F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294064"/>
            <a:ext cx="4940300" cy="2261522"/>
          </a:xfrm>
          <a:prstGeom prst="rect">
            <a:avLst/>
          </a:prstGeom>
          <a:noFill/>
        </p:spPr>
      </p:pic>
      <p:pic>
        <p:nvPicPr>
          <p:cNvPr id="3076" name="Picture 4" descr="C:\Users\Анастасия\Desktop\k6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7763" y="3310083"/>
            <a:ext cx="1671637" cy="2279505"/>
          </a:xfrm>
          <a:prstGeom prst="rect">
            <a:avLst/>
          </a:prstGeom>
          <a:noFill/>
        </p:spPr>
      </p:pic>
      <p:pic>
        <p:nvPicPr>
          <p:cNvPr id="3077" name="Picture 5" descr="C:\Users\Анастасия\Desktop\rabstol_net_blots_0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lum bright="30000" contrast="40000"/>
          </a:blip>
          <a:srcRect/>
          <a:stretch>
            <a:fillRect/>
          </a:stretch>
        </p:blipFill>
        <p:spPr bwMode="auto">
          <a:xfrm>
            <a:off x="6578600" y="3673474"/>
            <a:ext cx="2819400" cy="17621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1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70200" y="1320801"/>
            <a:ext cx="7632700" cy="159657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Открыть рот, положить язык на верхнюю губу и производить движения широким передним краем языка по верхней губе вперед и назад, добавить голос. Выполнять под счёт от 1 до 10. Затем держать рот закрытым под счёт от 1 до 5. Повторить 4-5 раз.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СЛЕДУЮЩЕЕ УПРАЖНЕНИЕ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pic>
        <p:nvPicPr>
          <p:cNvPr id="7" name="Picture 6" descr="img7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4204" t="38617" r="50493" b="8752"/>
          <a:stretch>
            <a:fillRect/>
          </a:stretch>
        </p:blipFill>
        <p:spPr bwMode="auto">
          <a:xfrm>
            <a:off x="561975" y="571500"/>
            <a:ext cx="2251075" cy="1960563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31800" y="457200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70200" y="558800"/>
            <a:ext cx="7988300" cy="7493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«Индюк»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8002" y="2862942"/>
            <a:ext cx="5308600" cy="1028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выработать умение производить движения языком по верхней губе.</a:t>
            </a:r>
          </a:p>
        </p:txBody>
      </p:sp>
      <p:pic>
        <p:nvPicPr>
          <p:cNvPr id="5122" name="Picture 2" descr="C:\Users\Анастасия\Desktop\img_56d5826fb3e9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15834" y="3361437"/>
            <a:ext cx="2141765" cy="2207965"/>
          </a:xfrm>
          <a:prstGeom prst="rect">
            <a:avLst/>
          </a:prstGeom>
          <a:noFill/>
        </p:spPr>
      </p:pic>
      <p:pic>
        <p:nvPicPr>
          <p:cNvPr id="11" name="Индю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25045" y="2664277"/>
            <a:ext cx="4642958" cy="2611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Овальная выноска 12"/>
          <p:cNvSpPr/>
          <p:nvPr/>
        </p:nvSpPr>
        <p:spPr>
          <a:xfrm>
            <a:off x="3497945" y="3541882"/>
            <a:ext cx="1814286" cy="7537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 на экран!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3657600" y="4165600"/>
            <a:ext cx="2220686" cy="9144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70200" y="1320801"/>
            <a:ext cx="7632700" cy="25780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Открыть рот, улыбнуться, широкий язык поднять вверх к нёбу и произносить поочередно отчетливо «да-ды». При произнесении слога «да» язык отводится к центру нёба, при произнесении «ды» — перемещается к бугоркам за верхними резцами (альвеолам). При произнесении должна ощущаться выдыхаемая струя воздуха. Следить, чтобы губы не натягивались на зубы. Нижняя челюсть не должна двигаться. Произнесение «да-ды» должно быть четким, не хлюпающим, кончик языка не должен подворачиваться. Выполнять под счёт от 1 до 10. Затем держать рот закрытым под счёт от 1 до 5. Повторить 4-5 раз.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pic>
        <p:nvPicPr>
          <p:cNvPr id="7" name="Picture 7" descr="2510496299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4300" t="4291" r="70401" b="60898"/>
          <a:stretch>
            <a:fillRect/>
          </a:stretch>
        </p:blipFill>
        <p:spPr bwMode="auto">
          <a:xfrm>
            <a:off x="560388" y="565150"/>
            <a:ext cx="2252662" cy="1958975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19100" y="444500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70200" y="558800"/>
            <a:ext cx="7988300" cy="7493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«Барабан»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08000" y="3848099"/>
            <a:ext cx="8420100" cy="431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 </a:t>
            </a: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вырабатывать подъем языка, развивать упругость и подвижность кончика языка.</a:t>
            </a:r>
          </a:p>
        </p:txBody>
      </p:sp>
      <p:pic>
        <p:nvPicPr>
          <p:cNvPr id="4099" name="Picture 3" descr="C:\Users\Анастасия\Desktop\0c13b4321bdd9164a734820ceec2da9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4800" y="3552531"/>
            <a:ext cx="1714500" cy="1998051"/>
          </a:xfrm>
          <a:prstGeom prst="rect">
            <a:avLst/>
          </a:prstGeom>
          <a:noFill/>
        </p:spPr>
      </p:pic>
      <p:pic>
        <p:nvPicPr>
          <p:cNvPr id="13" name="Бараба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0936514" y="42780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82700" y="1828800"/>
            <a:ext cx="9601200" cy="3543299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500" dirty="0" smtClean="0"/>
              <a:t>Бушлякова Р. Г. Артикуляционная гимнастика с биоэнергопластикой: Конспекты индивидуальных занятий по коррекции нарушений произношения свистящих, шипящих и сонорных звуков с включением специальных движений кистей и пальцев рук на каждое артикуляционное упражнение / под общ. ред. Л. С. Вакуленко. — СПб.: ООО «ИЗДАТЕЛЬСТВО «ДЕТСТВО-ПРЕСС», 2011. — 240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500" dirty="0" smtClean="0"/>
              <a:t>Жукова Н. С</a:t>
            </a:r>
            <a:r>
              <a:rPr lang="ru-RU" sz="1500" dirty="0"/>
              <a:t>. Уроки логопеда : исправление нарушений речи / </a:t>
            </a:r>
            <a:r>
              <a:rPr lang="ru-RU" sz="1500" dirty="0" smtClean="0"/>
              <a:t>Н. С</a:t>
            </a:r>
            <a:r>
              <a:rPr lang="ru-RU" sz="1500" dirty="0"/>
              <a:t>. Жукова ; ил. Евгении Нитылкиной. — М. : Эксмо, 2015. — 120 с. : ил</a:t>
            </a:r>
            <a:r>
              <a:rPr lang="ru-RU" sz="15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500" dirty="0" err="1" smtClean="0"/>
              <a:t>Косинова</a:t>
            </a:r>
            <a:r>
              <a:rPr lang="ru-RU" sz="1500" dirty="0" smtClean="0"/>
              <a:t> Е. М. Гимнастика для развития речи / Е. М. </a:t>
            </a:r>
            <a:r>
              <a:rPr lang="ru-RU" sz="1500" dirty="0" err="1" smtClean="0"/>
              <a:t>Косинова</a:t>
            </a:r>
            <a:r>
              <a:rPr lang="ru-RU" sz="1500" dirty="0" smtClean="0"/>
              <a:t>. — М. : ООО "Библиотека Ильи Резника", ООО "Эксмо", 2003. — 59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500" dirty="0" smtClean="0"/>
              <a:t>Пятница Т. В. Логопедия в таблицах, схемах, цифрах / Т. В. Пятница. — Изд. 9-е. — Ростов </a:t>
            </a:r>
            <a:r>
              <a:rPr lang="ru-RU" sz="1500" dirty="0" err="1" smtClean="0"/>
              <a:t>н</a:t>
            </a:r>
            <a:r>
              <a:rPr lang="ru-RU" sz="1500" dirty="0" smtClean="0"/>
              <a:t>/Д : Феникс, 2017. — 173 с.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500" dirty="0" smtClean="0"/>
              <a:t>Филичева Т. Б. и др. Основы логопедии: Учеб. пособие для студентов </a:t>
            </a:r>
            <a:r>
              <a:rPr lang="ru-RU" sz="1500" dirty="0" err="1" smtClean="0"/>
              <a:t>пед</a:t>
            </a:r>
            <a:r>
              <a:rPr lang="ru-RU" sz="1500" dirty="0" smtClean="0"/>
              <a:t>. </a:t>
            </a:r>
            <a:r>
              <a:rPr lang="ru-RU" sz="1500" dirty="0" err="1" smtClean="0"/>
              <a:t>ин-тов</a:t>
            </a:r>
            <a:r>
              <a:rPr lang="ru-RU" sz="1500" dirty="0" smtClean="0"/>
              <a:t> по спец. «Педагогика и психология (</a:t>
            </a:r>
            <a:r>
              <a:rPr lang="ru-RU" sz="1500" dirty="0" err="1" smtClean="0"/>
              <a:t>дошк</a:t>
            </a:r>
            <a:r>
              <a:rPr lang="ru-RU" sz="1500" dirty="0" smtClean="0"/>
              <a:t>.)» / Т. Б. Филичева, Н. А. </a:t>
            </a:r>
            <a:r>
              <a:rPr lang="ru-RU" sz="1500" dirty="0" err="1" smtClean="0"/>
              <a:t>Чевелева</a:t>
            </a:r>
            <a:r>
              <a:rPr lang="ru-RU" sz="1500" dirty="0" smtClean="0"/>
              <a:t>, Г. В. Чиркина. — М. : Просвещение, 1989. — 223 с. : ил.</a:t>
            </a:r>
            <a:endParaRPr lang="ru-RU" sz="15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4600" y="2824163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71600" y="1625600"/>
            <a:ext cx="94107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282700" y="550863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СПИСОК ЛИТЕРАТУРЫ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7547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38080"/>
            <a:ext cx="6815669" cy="1515533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надеемся данная презентация помогла Вам добиться поставленных целей. Желаем успешной дальнейшей постановки звуков </a:t>
            </a:r>
            <a:r>
              <a:rPr lang="en-US" i="1" dirty="0" smtClean="0"/>
              <a:t>[</a:t>
            </a:r>
            <a:r>
              <a:rPr lang="ru-RU" i="1" dirty="0" smtClean="0"/>
              <a:t>Р</a:t>
            </a:r>
            <a:r>
              <a:rPr lang="en-US" i="1" dirty="0" smtClean="0"/>
              <a:t>]</a:t>
            </a:r>
            <a:r>
              <a:rPr lang="ru-RU" i="1" dirty="0" smtClean="0"/>
              <a:t> и </a:t>
            </a:r>
            <a:r>
              <a:rPr lang="en-US" i="1" dirty="0" smtClean="0"/>
              <a:t>[</a:t>
            </a:r>
            <a:r>
              <a:rPr lang="ru-RU" i="1" dirty="0" smtClean="0"/>
              <a:t>Р</a:t>
            </a:r>
            <a:r>
              <a:rPr lang="en-US" i="1" dirty="0" smtClean="0"/>
              <a:t>’]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21" name="Двойные круглые скобки 20"/>
          <p:cNvSpPr/>
          <p:nvPr/>
        </p:nvSpPr>
        <p:spPr>
          <a:xfrm>
            <a:off x="2633031" y="3646582"/>
            <a:ext cx="6918593" cy="121185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flipH="1">
            <a:off x="736600" y="56261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4699000" y="57404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87724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7527097-the-illustration-shows-a-boy-and-a-girl-standing-near-a-white-board-they-point-a-finger-on-the-board-Stock-Pho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EC4FF"/>
              </a:clrFrom>
              <a:clrTo>
                <a:srgbClr val="7EC4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0652" t="24444" r="-719"/>
          <a:stretch>
            <a:fillRect/>
          </a:stretch>
        </p:blipFill>
        <p:spPr>
          <a:xfrm>
            <a:off x="8166100" y="469900"/>
            <a:ext cx="2514600" cy="5181600"/>
          </a:xfrm>
          <a:prstGeom prst="rect">
            <a:avLst/>
          </a:prstGeom>
        </p:spPr>
      </p:pic>
      <p:pic>
        <p:nvPicPr>
          <p:cNvPr id="16" name="Рисунок 15" descr="17527097-the-illustration-shows-a-boy-and-a-girl-standing-near-a-white-board-they-point-a-finger-on-the-board-Stock-Pho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EC4FF"/>
              </a:clrFrom>
              <a:clrTo>
                <a:srgbClr val="7EC4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4444" r="65185"/>
          <a:stretch>
            <a:fillRect/>
          </a:stretch>
        </p:blipFill>
        <p:spPr>
          <a:xfrm>
            <a:off x="1253892" y="482600"/>
            <a:ext cx="2911708" cy="51816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927101" y="1612900"/>
            <a:ext cx="10718800" cy="361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6700" y="723900"/>
            <a:ext cx="4013200" cy="787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ОГЛАВЛЕНИЕ</a:t>
            </a:r>
            <a:endParaRPr lang="ru-RU" sz="48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4102100" y="1638300"/>
            <a:ext cx="39878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114800" y="2082800"/>
            <a:ext cx="39878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Правильная артикуляция звука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ru-RU" dirty="0"/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4127500" y="2527300"/>
            <a:ext cx="39751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Правильная артикуляция звука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’]</a:t>
            </a:r>
            <a:endParaRPr lang="ru-RU" dirty="0"/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4140200" y="2971800"/>
            <a:ext cx="39878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Дефекты артикуляции звуков [Р] и [Р’]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4152900" y="3416300"/>
            <a:ext cx="39878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Роль артикуляционной гимнастики</a:t>
            </a:r>
            <a:endParaRPr lang="ru-RU" dirty="0"/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4165600" y="3860800"/>
            <a:ext cx="3975100" cy="622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Рекомендации к проведению артикуляционной гимнастики</a:t>
            </a:r>
            <a:endParaRPr lang="ru-RU" dirty="0"/>
          </a:p>
        </p:txBody>
      </p:sp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4178300" y="4559300"/>
            <a:ext cx="39751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Упражнения для мышц языка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4191000" y="5003800"/>
            <a:ext cx="3975100" cy="368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03030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49300" y="1625600"/>
          <a:ext cx="107823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076700" y="723900"/>
            <a:ext cx="4013200" cy="787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ВВЕДЕНИЕ</a:t>
            </a:r>
            <a:endParaRPr lang="ru-RU" sz="48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7" name="Стрелка вправо 6">
            <a:hlinkClick r:id="rId8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45039432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2700" y="550863"/>
            <a:ext cx="9601200" cy="1303337"/>
          </a:xfrm>
        </p:spPr>
        <p:txBody>
          <a:bodyPr/>
          <a:lstStyle/>
          <a:p>
            <a:pPr marL="0" indent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ПРАВИЛЬНАЯ АРТИКУЛЯЦИЯ ЗВУКА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711707478"/>
              </p:ext>
            </p:extLst>
          </p:nvPr>
        </p:nvGraphicFramePr>
        <p:xfrm>
          <a:off x="4794250" y="1728788"/>
          <a:ext cx="5963309" cy="35348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3309"/>
              </a:tblGrid>
              <a:tr h="7002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Описание положения органов речевого аппарата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353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Положение губ, углов рта и расстояние между резцами зависит от следующего гласного звука</a:t>
                      </a:r>
                      <a:endParaRPr lang="ru-RU" dirty="0"/>
                    </a:p>
                  </a:txBody>
                  <a:tcPr/>
                </a:tc>
              </a:tr>
              <a:tr h="62353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Язык широкий, боковые края языка прижаты к верхним коренным зубам. Передний край языка поднят к альвеолам и соприкасается с ними во время вибрации. Вибрация кончика языка происходит под напором воздуха, струя воздуха должна быть сильной</a:t>
                      </a:r>
                      <a:endParaRPr lang="ru-RU" dirty="0"/>
                    </a:p>
                  </a:txBody>
                  <a:tcPr/>
                </a:tc>
              </a:tr>
              <a:tr h="35347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Мягкое небо поднято и закрывает проход в нос</a:t>
                      </a:r>
                      <a:endParaRPr lang="ru-RU" dirty="0"/>
                    </a:p>
                  </a:txBody>
                  <a:tcPr/>
                </a:tc>
              </a:tr>
              <a:tr h="35620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Голосовые связки сомкнуты и вибрируют,</a:t>
                      </a:r>
                      <a:r>
                        <a:rPr lang="ru-RU" baseline="0" dirty="0" smtClean="0"/>
                        <a:t> производя голос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6" t="27146" r="49394" b="21982"/>
          <a:stretch/>
        </p:blipFill>
        <p:spPr>
          <a:xfrm flipH="1">
            <a:off x="1556629" y="1679524"/>
            <a:ext cx="3024552" cy="339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71600" y="1625600"/>
            <a:ext cx="94107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0895047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550863"/>
            <a:ext cx="9601200" cy="130333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ПРАВИЛЬНАЯ АРТИКУЛЯЦИЯ ЗВУКА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’]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64" t="25673" r="2890" b="18726"/>
          <a:stretch/>
        </p:blipFill>
        <p:spPr>
          <a:xfrm flipH="1">
            <a:off x="723900" y="1597025"/>
            <a:ext cx="3933825" cy="380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0390393"/>
              </p:ext>
            </p:extLst>
          </p:nvPr>
        </p:nvGraphicFramePr>
        <p:xfrm>
          <a:off x="4749800" y="1729425"/>
          <a:ext cx="6019800" cy="3486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19800"/>
              </a:tblGrid>
              <a:tr h="6835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Описание положения органа речевого аппарата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8010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губ, углов рта и расстояние между резцами зависит от следующего гласного звука</a:t>
                      </a:r>
                      <a:endParaRPr lang="ru-RU" dirty="0"/>
                    </a:p>
                  </a:txBody>
                  <a:tcPr/>
                </a:tc>
              </a:tr>
              <a:tr h="1037596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Передний край языка передвигается вперед и «опускается» ниже и ближе к верхним резцам, вибрации нет</a:t>
                      </a:r>
                      <a:endParaRPr lang="ru-RU" dirty="0"/>
                    </a:p>
                  </a:txBody>
                  <a:tcPr/>
                </a:tc>
              </a:tr>
              <a:tr h="460524"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Мягкое небо поднято и закрывает проход в нос</a:t>
                      </a:r>
                      <a:endParaRPr lang="ru-RU" dirty="0"/>
                    </a:p>
                  </a:txBody>
                  <a:tcPr/>
                </a:tc>
              </a:tr>
              <a:tr h="4243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Голосовые связки сомкнуты и вибрируют,</a:t>
                      </a:r>
                      <a:r>
                        <a:rPr lang="ru-RU" baseline="0" dirty="0" smtClean="0"/>
                        <a:t> производя голос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371600" y="1625600"/>
            <a:ext cx="94107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08243677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единительная линия 73"/>
          <p:cNvCxnSpPr/>
          <p:nvPr/>
        </p:nvCxnSpPr>
        <p:spPr>
          <a:xfrm>
            <a:off x="9613900" y="1244600"/>
            <a:ext cx="0" cy="33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905000" y="635000"/>
            <a:ext cx="8445500" cy="622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АРТИКУЛЯЦИИ ЗВУКОВ [Р] И [Р’]</a:t>
            </a:r>
            <a:endParaRPr lang="ru-RU" sz="2800" spc="3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28900" y="1257300"/>
            <a:ext cx="0" cy="33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124700" y="1587500"/>
            <a:ext cx="3073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ПАРАРОТАЦИЗМ</a:t>
            </a:r>
            <a:endParaRPr lang="ru-RU" sz="2400" b="1" spc="3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300" y="1574800"/>
            <a:ext cx="3073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РОТАЦИЗМ</a:t>
            </a:r>
            <a:endParaRPr lang="ru-RU" sz="2400" b="1" spc="3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24100" y="1955626"/>
            <a:ext cx="2984500" cy="596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искажение артикуляции звука </a:t>
            </a:r>
            <a:r>
              <a:rPr lang="en-US" sz="1400" i="1" dirty="0" smtClean="0"/>
              <a:t>[</a:t>
            </a:r>
            <a:r>
              <a:rPr lang="ru-RU" sz="1400" i="1" dirty="0" smtClean="0"/>
              <a:t>Р</a:t>
            </a:r>
            <a:r>
              <a:rPr lang="en-US" sz="1400" i="1" dirty="0" smtClean="0"/>
              <a:t>]</a:t>
            </a:r>
            <a:r>
              <a:rPr lang="ru-RU" sz="1400" i="1" dirty="0" smtClean="0"/>
              <a:t> или его пропуск</a:t>
            </a:r>
            <a:endParaRPr lang="ru-RU" sz="1400" i="1" spc="3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97900" y="1981026"/>
            <a:ext cx="2984500" cy="596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замена звука </a:t>
            </a:r>
            <a:r>
              <a:rPr lang="en-US" sz="1400" dirty="0" smtClean="0"/>
              <a:t>[</a:t>
            </a:r>
            <a:r>
              <a:rPr lang="ru-RU" sz="1400" dirty="0" smtClean="0"/>
              <a:t>Р</a:t>
            </a:r>
            <a:r>
              <a:rPr lang="en-US" sz="1400" dirty="0" smtClean="0"/>
              <a:t>]</a:t>
            </a:r>
            <a:r>
              <a:rPr lang="ru-RU" sz="1400" dirty="0" smtClean="0"/>
              <a:t> на другие звуки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([</a:t>
            </a:r>
            <a:r>
              <a:rPr lang="ru-RU" sz="1400" dirty="0" smtClean="0"/>
              <a:t>Л</a:t>
            </a:r>
            <a:r>
              <a:rPr lang="en-US" sz="1400" dirty="0" smtClean="0"/>
              <a:t>]</a:t>
            </a:r>
            <a:r>
              <a:rPr lang="ru-RU" sz="1400" dirty="0" smtClean="0"/>
              <a:t>, </a:t>
            </a:r>
            <a:r>
              <a:rPr lang="en-US" sz="1400" dirty="0" smtClean="0"/>
              <a:t>[</a:t>
            </a:r>
            <a:r>
              <a:rPr lang="ru-RU" sz="1400" dirty="0" smtClean="0"/>
              <a:t>Д</a:t>
            </a:r>
            <a:r>
              <a:rPr lang="en-US" sz="1400" dirty="0" smtClean="0"/>
              <a:t>]</a:t>
            </a:r>
            <a:r>
              <a:rPr lang="ru-RU" sz="1400" dirty="0" smtClean="0"/>
              <a:t>, </a:t>
            </a:r>
            <a:r>
              <a:rPr lang="en-US" sz="1400" dirty="0" smtClean="0"/>
              <a:t>[</a:t>
            </a:r>
            <a:r>
              <a:rPr lang="ru-RU" sz="1400" dirty="0" smtClean="0"/>
              <a:t>Й</a:t>
            </a:r>
            <a:r>
              <a:rPr lang="en-US" sz="1400" dirty="0" smtClean="0"/>
              <a:t>]</a:t>
            </a:r>
            <a:r>
              <a:rPr lang="ru-RU" sz="1400" dirty="0" smtClean="0"/>
              <a:t> и др.)</a:t>
            </a:r>
            <a:endParaRPr lang="ru-RU" sz="1400" i="1" spc="300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977900" y="2019300"/>
            <a:ext cx="25400" cy="245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28700" y="2870200"/>
            <a:ext cx="5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498600" y="2628900"/>
            <a:ext cx="3848100" cy="444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Горловое Р</a:t>
            </a:r>
            <a:endParaRPr lang="ru-RU" sz="2000" spc="300" dirty="0" smtClean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016500" y="3365500"/>
            <a:ext cx="5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91100" y="3073400"/>
            <a:ext cx="12700" cy="140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537200" y="3048000"/>
            <a:ext cx="1993900" cy="622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Велярное Р</a:t>
            </a:r>
            <a:endParaRPr lang="ru-RU" spc="300" dirty="0" smtClean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5003800" y="4483100"/>
            <a:ext cx="5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524500" y="4152900"/>
            <a:ext cx="2070100" cy="622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Увулярное Р</a:t>
            </a:r>
            <a:endParaRPr lang="ru-RU" spc="300" dirty="0" smtClean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965200" y="4457700"/>
            <a:ext cx="5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498600" y="4178300"/>
            <a:ext cx="2133600" cy="495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Боковое Р</a:t>
            </a:r>
            <a:endParaRPr lang="ru-RU" sz="2000" spc="300" dirty="0" smtClean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003300" y="3492500"/>
            <a:ext cx="5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498600" y="3251200"/>
            <a:ext cx="2794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Доральное Р</a:t>
            </a:r>
            <a:endParaRPr lang="ru-RU" sz="2000" spc="300" dirty="0" smtClean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73300" y="4559300"/>
            <a:ext cx="2349500" cy="469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вибрация осуществляется боковой частью языка</a:t>
            </a:r>
            <a:endParaRPr lang="ru-RU" sz="1400" i="1" spc="300" dirty="0" smtClean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7300" y="3606800"/>
            <a:ext cx="2349500" cy="469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вибрация осуществляется спинкой языка</a:t>
            </a:r>
            <a:endParaRPr lang="ru-RU" sz="1400" i="1" spc="300" dirty="0" smtClean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24600" y="3530600"/>
            <a:ext cx="2349500" cy="469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вибрация осуществляется мягким нёбом</a:t>
            </a:r>
            <a:endParaRPr lang="ru-RU" sz="1400" i="1" spc="300" dirty="0" smtClean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11900" y="4635500"/>
            <a:ext cx="2349500" cy="469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вибрация осуществляется </a:t>
            </a:r>
            <a:r>
              <a:rPr lang="ru-RU" sz="1400" b="1" i="1" dirty="0" smtClean="0"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увулой</a:t>
            </a:r>
            <a:endParaRPr lang="ru-RU" sz="1400" b="1" i="1" spc="300" dirty="0" smtClean="0">
              <a:solidFill>
                <a:schemeClr val="accent1">
                  <a:lumMod val="75000"/>
                </a:schemeClr>
              </a:solidFill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</p:txBody>
      </p:sp>
      <p:pic>
        <p:nvPicPr>
          <p:cNvPr id="45" name="Рисунок 44" descr="open-mouth-diagr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2112" y="2692400"/>
            <a:ext cx="2085975" cy="2817812"/>
          </a:xfrm>
          <a:prstGeom prst="rect">
            <a:avLst/>
          </a:prstGeom>
        </p:spPr>
      </p:pic>
      <p:cxnSp>
        <p:nvCxnSpPr>
          <p:cNvPr id="50" name="Скругленная соединительная линия 49"/>
          <p:cNvCxnSpPr/>
          <p:nvPr/>
        </p:nvCxnSpPr>
        <p:spPr>
          <a:xfrm flipV="1">
            <a:off x="7785100" y="4165600"/>
            <a:ext cx="2400300" cy="812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Стрелка вправо 76">
            <a:hlinkClick r:id="rId3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78" name="Стрелка вправо 77">
            <a:hlinkClick r:id="rId4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Овал 78">
            <a:hlinkClick r:id="rId5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4100" y="584200"/>
            <a:ext cx="10033000" cy="787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ru-RU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АРТИКУЛЯЦИОННОЙ ГИМНАСТИКИ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914400" y="1473200"/>
          <a:ext cx="100584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67700" y="52959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36600" y="5283200"/>
            <a:ext cx="3175000" cy="1041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699000" y="5397500"/>
            <a:ext cx="2870200" cy="8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4100" y="584200"/>
            <a:ext cx="10033000" cy="787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к проведению артикуляционной гимнастики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054100" y="1481666"/>
          <a:ext cx="10020300" cy="371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Graphic spid="11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xresdefault (2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2412" r="13100"/>
          <a:stretch>
            <a:fillRect/>
          </a:stretch>
        </p:blipFill>
        <p:spPr bwMode="auto">
          <a:xfrm>
            <a:off x="1455738" y="4325938"/>
            <a:ext cx="2252662" cy="1960562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 descr="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7970" t="13147" r="16808" b="12537"/>
          <a:stretch>
            <a:fillRect/>
          </a:stretch>
        </p:blipFill>
        <p:spPr bwMode="auto">
          <a:xfrm>
            <a:off x="1439863" y="2159000"/>
            <a:ext cx="2271712" cy="1944687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 descr="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9286" t="12778" r="17247" b="13516"/>
          <a:stretch>
            <a:fillRect/>
          </a:stretch>
        </p:blipFill>
        <p:spPr bwMode="auto">
          <a:xfrm>
            <a:off x="8521700" y="2127250"/>
            <a:ext cx="2251075" cy="1965325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 descr="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9286" t="12778" r="17247" b="13516"/>
          <a:stretch>
            <a:fillRect/>
          </a:stretch>
        </p:blipFill>
        <p:spPr bwMode="auto">
          <a:xfrm>
            <a:off x="5027613" y="2138363"/>
            <a:ext cx="2252662" cy="1963737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4" name="Picture 6" descr="img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 l="4204" t="38617" r="50493" b="8752"/>
          <a:stretch>
            <a:fillRect/>
          </a:stretch>
        </p:blipFill>
        <p:spPr bwMode="auto">
          <a:xfrm>
            <a:off x="5019675" y="4330700"/>
            <a:ext cx="2251075" cy="1960563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5" name="Picture 7" descr="251049629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lum bright="-10000"/>
          </a:blip>
          <a:srcRect l="4300" t="4291" r="70401" b="60898"/>
          <a:stretch>
            <a:fillRect/>
          </a:stretch>
        </p:blipFill>
        <p:spPr bwMode="auto">
          <a:xfrm>
            <a:off x="8523288" y="4324350"/>
            <a:ext cx="2252662" cy="1958975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851400" y="4203700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08100" y="4203700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95400" y="2017712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82000" y="4191000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02200" y="2017712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94700" y="2005012"/>
            <a:ext cx="546100" cy="48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8900" y="660400"/>
            <a:ext cx="9499600" cy="787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мышц языка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9600" y="1346200"/>
            <a:ext cx="5892800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для выполнения упражнения выберите картинку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0464800" y="2806700"/>
            <a:ext cx="0" cy="6731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1295</Words>
  <Application>Microsoft Office PowerPoint</Application>
  <PresentationFormat>Произвольный</PresentationFormat>
  <Paragraphs>151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АРТИКУЛЯЦИОННАЯ ГИМНАСТИКА  ДЛЯ РАЗВИТИЯ МЫШЦ ЯЗЫКА  (ПРИ ПОСТАНОВКЕ ЗВУКОВ [Р] И [Р’])</vt:lpstr>
      <vt:lpstr>Слайд 2</vt:lpstr>
      <vt:lpstr>Слайд 3</vt:lpstr>
      <vt:lpstr>ПРАВИЛЬНАЯ АРТИКУЛЯЦИЯ ЗВУКА [Р]</vt:lpstr>
      <vt:lpstr>ПРАВИЛЬНАЯ АРТИКУЛЯЦИЯ ЗВУКА [Р’]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Благодарим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Рябинка</dc:creator>
  <cp:lastModifiedBy>Анастасия</cp:lastModifiedBy>
  <cp:revision>153</cp:revision>
  <dcterms:created xsi:type="dcterms:W3CDTF">2018-04-13T06:40:20Z</dcterms:created>
  <dcterms:modified xsi:type="dcterms:W3CDTF">2018-04-22T11:50:31Z</dcterms:modified>
</cp:coreProperties>
</file>