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73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5E21-FA44-45E9-AEB9-B4B12E1B4EA5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4E63C5-957C-496E-BF84-FAFFFD6F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5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5E21-FA44-45E9-AEB9-B4B12E1B4EA5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4E63C5-957C-496E-BF84-FAFFFD6F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8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5E21-FA44-45E9-AEB9-B4B12E1B4EA5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4E63C5-957C-496E-BF84-FAFFFD6FF41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3214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5E21-FA44-45E9-AEB9-B4B12E1B4EA5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4E63C5-957C-496E-BF84-FAFFFD6F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133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5E21-FA44-45E9-AEB9-B4B12E1B4EA5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4E63C5-957C-496E-BF84-FAFFFD6FF41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378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5E21-FA44-45E9-AEB9-B4B12E1B4EA5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4E63C5-957C-496E-BF84-FAFFFD6F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33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5E21-FA44-45E9-AEB9-B4B12E1B4EA5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63C5-957C-496E-BF84-FAFFFD6F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27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5E21-FA44-45E9-AEB9-B4B12E1B4EA5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63C5-957C-496E-BF84-FAFFFD6F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57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5E21-FA44-45E9-AEB9-B4B12E1B4EA5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63C5-957C-496E-BF84-FAFFFD6F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54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5E21-FA44-45E9-AEB9-B4B12E1B4EA5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4E63C5-957C-496E-BF84-FAFFFD6F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51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5E21-FA44-45E9-AEB9-B4B12E1B4EA5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4E63C5-957C-496E-BF84-FAFFFD6F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67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5E21-FA44-45E9-AEB9-B4B12E1B4EA5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4E63C5-957C-496E-BF84-FAFFFD6F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5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5E21-FA44-45E9-AEB9-B4B12E1B4EA5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63C5-957C-496E-BF84-FAFFFD6F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0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5E21-FA44-45E9-AEB9-B4B12E1B4EA5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63C5-957C-496E-BF84-FAFFFD6F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1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5E21-FA44-45E9-AEB9-B4B12E1B4EA5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63C5-957C-496E-BF84-FAFFFD6F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70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5E21-FA44-45E9-AEB9-B4B12E1B4EA5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4E63C5-957C-496E-BF84-FAFFFD6F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2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D5E21-FA44-45E9-AEB9-B4B12E1B4EA5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4E63C5-957C-496E-BF84-FAFFFD6F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62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onsultant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56114" y="4031323"/>
            <a:ext cx="8935886" cy="86469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>
                <a:ea typeface="Times New Roman"/>
                <a:cs typeface="Times New Roman"/>
              </a:rPr>
              <a:t>Нормативно-правовое регулирование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ea typeface="Times New Roman"/>
                <a:cs typeface="Times New Roman"/>
              </a:rPr>
              <a:t>хранения наркотических лекарственных средств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ea typeface="Times New Roman"/>
              </a:rPr>
              <a:t>в аптечных организациях</a:t>
            </a:r>
            <a:r>
              <a:rPr lang="ru-RU" sz="2400" b="1" dirty="0" smtClean="0"/>
              <a:t>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697" y="431321"/>
            <a:ext cx="9961713" cy="628002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ПЛОТНИКОВА Татьяна Александровна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реподаватель</a:t>
            </a:r>
          </a:p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Бюджетное профессиональное образовательное учреждение Воронежской области «Воронежский базовый медицинский колледж»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sz="11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sz="11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sz="11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sz="11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sz="11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sz="11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Воронежская обл., г. ВОРОНЕЖ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www.antinarc.ru/files/pp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8"/>
          <a:stretch/>
        </p:blipFill>
        <p:spPr bwMode="auto">
          <a:xfrm>
            <a:off x="1605018" y="3683479"/>
            <a:ext cx="2570671" cy="30278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9367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4565" y="155276"/>
            <a:ext cx="10705381" cy="5730067"/>
          </a:xfrm>
        </p:spPr>
        <p:txBody>
          <a:bodyPr/>
          <a:lstStyle/>
          <a:p>
            <a:pPr indent="450215" algn="just">
              <a:lnSpc>
                <a:spcPct val="150000"/>
              </a:lnSpc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На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региональном уровне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могут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вводиться дополнительные порядки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обращения НС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и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ПВ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 indent="450215" algn="just">
              <a:lnSpc>
                <a:spcPct val="150000"/>
              </a:lnSpc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Так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для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учреждений здравоохранения, подведомственных Департаменту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здравоохранения Воронежской области согласно приказа № 1994 от 08.09.2016 г. «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 переоформлении лицензии на осуществление деятельности по обороту наркотических средств, психотропных веществ и их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прекурсоров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культивированию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наркосодержащих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растений»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приведен список юридических лиц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которым необходимо переоформить лицензию на осуществление деятельности по обороту наркотических средств, психотропных веществ и их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прекурсоров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культивированию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наркосодержащих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растений.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240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11" y="1343819"/>
            <a:ext cx="2702824" cy="193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93298"/>
            <a:ext cx="8915400" cy="5617924"/>
          </a:xfrm>
        </p:spPr>
        <p:txBody>
          <a:bodyPr>
            <a:normAutofit lnSpcReduction="10000"/>
          </a:bodyPr>
          <a:lstStyle/>
          <a:p>
            <a:endParaRPr lang="ru-RU" b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Учет </a:t>
            </a:r>
            <a:r>
              <a:rPr lang="ru-RU" b="1" dirty="0">
                <a:latin typeface="+mj-lt"/>
              </a:rPr>
              <a:t>температуры и влажности воздуха в помещении хранения </a:t>
            </a:r>
            <a:r>
              <a:rPr lang="ru-RU" dirty="0">
                <a:latin typeface="+mj-lt"/>
              </a:rPr>
              <a:t>наркотических и психотропных ЛС проводится согласно требованиям к помещениям для хранения лекарственных средств и организации их хранения,  </a:t>
            </a:r>
            <a:r>
              <a:rPr lang="ru-RU" dirty="0" smtClean="0">
                <a:latin typeface="+mj-lt"/>
              </a:rPr>
              <a:t>установленных </a:t>
            </a:r>
            <a:r>
              <a:rPr lang="ru-RU" dirty="0">
                <a:latin typeface="+mj-lt"/>
              </a:rPr>
              <a:t>Приказом </a:t>
            </a:r>
            <a:r>
              <a:rPr lang="ru-RU" dirty="0" err="1">
                <a:latin typeface="+mj-lt"/>
              </a:rPr>
              <a:t>Минздравсоцразвития</a:t>
            </a:r>
            <a:r>
              <a:rPr lang="ru-RU" dirty="0">
                <a:latin typeface="+mj-lt"/>
              </a:rPr>
              <a:t> РФ от </a:t>
            </a:r>
            <a:r>
              <a:rPr lang="ru-RU" dirty="0" smtClean="0">
                <a:latin typeface="+mj-lt"/>
              </a:rPr>
              <a:t>23.08.2010 г. </a:t>
            </a:r>
            <a:r>
              <a:rPr lang="ru-RU" dirty="0">
                <a:latin typeface="+mj-lt"/>
              </a:rPr>
              <a:t>№ 706н «Об утверждении Правил хранения лекарственных средств</a:t>
            </a:r>
            <a:r>
              <a:rPr lang="ru-RU" dirty="0" smtClean="0">
                <a:latin typeface="+mj-lt"/>
              </a:rPr>
              <a:t>».</a:t>
            </a:r>
          </a:p>
          <a:p>
            <a:r>
              <a:rPr lang="ru-RU" dirty="0">
                <a:latin typeface="+mj-lt"/>
              </a:rPr>
              <a:t>Помещения для хранения лекарственных средств должны быть оснащены приборами для регистрации параметров воздуха (термометрами, гигрометрами (электронными гигрометрами) или психрометрами</a:t>
            </a:r>
            <a:r>
              <a:rPr lang="ru-RU" dirty="0" smtClean="0">
                <a:latin typeface="+mj-lt"/>
              </a:rPr>
              <a:t>).</a:t>
            </a:r>
          </a:p>
          <a:p>
            <a:r>
              <a:rPr lang="ru-RU" dirty="0">
                <a:latin typeface="+mj-lt"/>
              </a:rPr>
              <a:t>Показания этих приборов должны ежедневно регистрироваться в специальном журнале (карте) регистрации на бумажном носителе или в электронном виде с архивацией (для электронных гигрометров), который ведется ответственным лицом</a:t>
            </a:r>
            <a:r>
              <a:rPr lang="ru-RU" dirty="0" smtClean="0">
                <a:latin typeface="+mj-lt"/>
              </a:rPr>
              <a:t>.</a:t>
            </a:r>
          </a:p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Times New Roman"/>
              </a:rPr>
              <a:t>Места хранения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Times New Roman"/>
              </a:rPr>
              <a:t>НС и ПВ,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Times New Roman"/>
              </a:rPr>
              <a:t>требующих защиты от повышенной температуры (холодильная камера, холодильник,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Times New Roman"/>
              </a:rPr>
              <a:t>термоконтейнер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Times New Roman"/>
              </a:rPr>
              <a:t>), необходимо оборудовать приборами учета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  <a:cs typeface="Times New Roman"/>
              </a:rPr>
              <a:t>температуры.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Журнал </a:t>
            </a:r>
            <a:r>
              <a:rPr lang="ru-RU" dirty="0">
                <a:latin typeface="+mj-lt"/>
              </a:rPr>
              <a:t>(карта) регистрации хранится в течение одного года, не считая текущего</a:t>
            </a:r>
            <a:r>
              <a:rPr lang="ru-RU" dirty="0" smtClean="0">
                <a:latin typeface="+mj-lt"/>
              </a:rPr>
              <a:t>.</a:t>
            </a:r>
          </a:p>
          <a:p>
            <a:r>
              <a:rPr lang="ru-RU" dirty="0" smtClean="0">
                <a:latin typeface="+mj-lt"/>
              </a:rPr>
              <a:t>Контролирующие </a:t>
            </a:r>
            <a:r>
              <a:rPr lang="ru-RU" dirty="0">
                <a:latin typeface="+mj-lt"/>
              </a:rPr>
              <a:t>приборы должны быть сертифицированы, калиброваны и подвергаться поверке в установленном </a:t>
            </a:r>
            <a:r>
              <a:rPr lang="ru-RU" dirty="0" smtClean="0">
                <a:latin typeface="+mj-lt"/>
              </a:rPr>
              <a:t>порядке. </a:t>
            </a:r>
            <a:endParaRPr lang="ru-RU" dirty="0">
              <a:latin typeface="+mj-lt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824" y="4428467"/>
            <a:ext cx="1328738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6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5336" y="439947"/>
            <a:ext cx="10219276" cy="629728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Списание и уничтожение наркотических препаратов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 истекшим сроком годности, битых, бракованных и сданных родственниками умерших больных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осуществляются в присутствии представителей органов внутренних дел, органов управления здравоохранением и органов охраны окружающей среды в порядке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установленном Приказом Минздрава России от 28.03.2003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№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127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«Об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утверждении Инструкции по уничтожению наркотических средств и психотропных веществ, входящих в списки II и III Перечня наркотических средств, психотропных веществ и их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прекурсоров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подлежащих контролю в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РФ,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дальнейшее использование которых в медицинской практике признано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нецелесообразным».</a:t>
            </a:r>
          </a:p>
          <a:p>
            <a:pPr>
              <a:spcBef>
                <a:spcPts val="0"/>
              </a:spcBef>
            </a:pPr>
            <a:endParaRPr lang="ru-RU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+mj-lt"/>
              </a:rPr>
              <a:t>Согласно </a:t>
            </a:r>
            <a:r>
              <a:rPr lang="ru-RU" dirty="0">
                <a:latin typeface="+mj-lt"/>
              </a:rPr>
              <a:t>положениям </a:t>
            </a:r>
            <a:r>
              <a:rPr lang="ru-RU" dirty="0" err="1">
                <a:latin typeface="+mj-lt"/>
              </a:rPr>
              <a:t>п.п</a:t>
            </a:r>
            <a:r>
              <a:rPr lang="ru-RU" dirty="0">
                <a:latin typeface="+mj-lt"/>
              </a:rPr>
              <a:t>. 1.6. и 1.7. данной Инструкции списание наркотических препаратов с последующим уничтожением в срок не позднее пяти дней осуществляется по мере накопления </a:t>
            </a:r>
            <a:r>
              <a:rPr lang="ru-RU" dirty="0" smtClean="0">
                <a:latin typeface="+mj-lt"/>
              </a:rPr>
              <a:t>НС и ПВ аптекой </a:t>
            </a:r>
            <a:r>
              <a:rPr lang="ru-RU" u="sng" dirty="0">
                <a:latin typeface="+mj-lt"/>
              </a:rPr>
              <a:t>не позднее 30-го числа каждого месяца</a:t>
            </a:r>
            <a:r>
              <a:rPr lang="ru-RU" dirty="0">
                <a:latin typeface="+mj-lt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>
              <a:latin typeface="Times New Roman"/>
              <a:ea typeface="Calibri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/>
                <a:ea typeface="Calibri"/>
              </a:rPr>
              <a:t>Уничтожение </a:t>
            </a:r>
            <a:r>
              <a:rPr lang="ru-RU" dirty="0">
                <a:latin typeface="Times New Roman"/>
                <a:ea typeface="Calibri"/>
              </a:rPr>
              <a:t>наркотических препаратов </a:t>
            </a:r>
            <a:r>
              <a:rPr lang="ru-RU" u="sng" dirty="0">
                <a:latin typeface="Times New Roman"/>
                <a:ea typeface="Calibri"/>
              </a:rPr>
              <a:t>проводится на специально оборудованных площадках </a:t>
            </a:r>
            <a:r>
              <a:rPr lang="ru-RU" dirty="0">
                <a:latin typeface="Times New Roman"/>
                <a:ea typeface="Calibri"/>
              </a:rPr>
              <a:t>(в специально подготовленных помещениях). Персонал, производящий работы по уничтожению </a:t>
            </a:r>
            <a:r>
              <a:rPr lang="ru-RU" dirty="0" smtClean="0">
                <a:latin typeface="Times New Roman"/>
                <a:ea typeface="Calibri"/>
              </a:rPr>
              <a:t>НС и ПВ, </a:t>
            </a:r>
            <a:r>
              <a:rPr lang="ru-RU" dirty="0">
                <a:latin typeface="Times New Roman"/>
                <a:ea typeface="Calibri"/>
              </a:rPr>
              <a:t>должен иметь допуск к работе с наркотическими препаратами, знать физико-химические и токсические свойства уничтожаемых веществ и протекающие при их обезвреживании и уничтожении химические реакции (</a:t>
            </a:r>
            <a:r>
              <a:rPr lang="ru-RU" dirty="0" err="1">
                <a:latin typeface="Times New Roman"/>
                <a:ea typeface="Calibri"/>
              </a:rPr>
              <a:t>п.п</a:t>
            </a:r>
            <a:r>
              <a:rPr lang="ru-RU" dirty="0">
                <a:latin typeface="Times New Roman"/>
                <a:ea typeface="Calibri"/>
              </a:rPr>
              <a:t>. 2.1. и 2.2. Инструкции № 127</a:t>
            </a:r>
            <a:r>
              <a:rPr lang="ru-RU" dirty="0" smtClean="0">
                <a:latin typeface="Times New Roman"/>
                <a:ea typeface="Calibri"/>
              </a:rPr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069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19177"/>
            <a:ext cx="8915400" cy="60212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+mj-lt"/>
              </a:rPr>
              <a:t>РЕЗУЛЬТАТЫ И ВЫВОДЫ ИССЛЕДОВАНИЯ</a:t>
            </a:r>
          </a:p>
          <a:p>
            <a:pPr lvl="0"/>
            <a:r>
              <a:rPr lang="ru-RU" dirty="0" smtClean="0">
                <a:latin typeface="+mj-lt"/>
              </a:rPr>
              <a:t>учет</a:t>
            </a:r>
            <a:r>
              <a:rPr lang="ru-RU" dirty="0">
                <a:latin typeface="+mj-lt"/>
              </a:rPr>
              <a:t>, хранение и обращение наркотических лекарственных средств в аптечных и медицинских организациях РФ регламентируется действующим законодательством: указами, законами, постановлениями и другими правовыми актами, в том числе и органами регионального управления;</a:t>
            </a:r>
          </a:p>
          <a:p>
            <a:pPr lvl="0"/>
            <a:r>
              <a:rPr lang="ru-RU" dirty="0">
                <a:latin typeface="+mj-lt"/>
              </a:rPr>
              <a:t>хранение осуществляется в специально оборудованных охраняемых </a:t>
            </a:r>
            <a:r>
              <a:rPr lang="ru-RU" dirty="0" smtClean="0">
                <a:latin typeface="+mj-lt"/>
              </a:rPr>
              <a:t>помещениях </a:t>
            </a:r>
            <a:r>
              <a:rPr lang="ru-RU" dirty="0">
                <a:latin typeface="+mj-lt"/>
              </a:rPr>
              <a:t>с регулируемым режимом температуры и влажности, сейфах, с назначением ответственных лиц и строгим контролем;</a:t>
            </a:r>
          </a:p>
          <a:p>
            <a:pPr lvl="0"/>
            <a:r>
              <a:rPr lang="ru-RU" dirty="0">
                <a:latin typeface="+mj-lt"/>
              </a:rPr>
              <a:t>все операции с наркотическими веществами подлежат обязательному учету, отпускаются строго по рецептам назначенных образцов, все журналы регистрации и бланки рецептов также обязательно хранятся и контролируются;</a:t>
            </a:r>
          </a:p>
          <a:p>
            <a:pPr lvl="0"/>
            <a:r>
              <a:rPr lang="ru-RU" dirty="0">
                <a:latin typeface="+mj-lt"/>
              </a:rPr>
              <a:t>списание и уничтожение наркотических препаратов с истекшим сроком годности, битых, бракованных и сданных родственниками умерших больных осуществляются в присутствии представителей органов внутренних дел, органов управления здравоохранением и органов охраны окружающей среды в порядке, установленном Приказом Минздрава России;</a:t>
            </a:r>
          </a:p>
          <a:p>
            <a:pPr lvl="0"/>
            <a:r>
              <a:rPr lang="ru-RU" dirty="0">
                <a:latin typeface="+mj-lt"/>
              </a:rPr>
              <a:t>при несоблюдении и нарушениях операций хранения и учета наркотических веществ возможно привлечение виновных лиц к административной и уголовной ответственности в соответствии с действующим законодательством.</a:t>
            </a:r>
          </a:p>
          <a:p>
            <a:pPr indent="450215" algn="just">
              <a:spcBef>
                <a:spcPts val="0"/>
              </a:spcBef>
            </a:pP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b="1" dirty="0">
              <a:latin typeface="+mj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0" y="1302319"/>
            <a:ext cx="18288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697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9185" y="638629"/>
            <a:ext cx="9615427" cy="527259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Источник обращения к нормативно-правовым актам - [Электронный </a:t>
            </a:r>
            <a:r>
              <a:rPr lang="ru-RU" sz="2400" b="1" dirty="0">
                <a:latin typeface="+mj-lt"/>
              </a:rPr>
              <a:t>ресурс]. – Режим доступа: URL: </a:t>
            </a:r>
            <a:r>
              <a:rPr lang="ru-RU" sz="2400" b="1" dirty="0">
                <a:latin typeface="+mj-lt"/>
                <a:hlinkClick r:id="rId2"/>
              </a:rPr>
              <a:t>http://www.consultant.ru</a:t>
            </a:r>
            <a:r>
              <a:rPr lang="ru-RU" sz="2400" b="1" dirty="0" smtClean="0">
                <a:latin typeface="+mj-lt"/>
                <a:hlinkClick r:id="rId2"/>
              </a:rPr>
              <a:t>/</a:t>
            </a:r>
            <a:endParaRPr lang="ru-RU" sz="2400" b="1" dirty="0" smtClean="0">
              <a:latin typeface="+mj-lt"/>
            </a:endParaRPr>
          </a:p>
          <a:p>
            <a:pPr marL="0" indent="0">
              <a:buNone/>
            </a:pPr>
            <a:endParaRPr lang="ru-RU" b="1" dirty="0">
              <a:latin typeface="+mj-lt"/>
            </a:endParaRPr>
          </a:p>
          <a:p>
            <a:pPr marL="0" indent="0">
              <a:buNone/>
            </a:pPr>
            <a:r>
              <a:rPr lang="ru-RU" b="1" dirty="0" smtClean="0"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A53010">
                    <a:lumMod val="50000"/>
                  </a:srgbClr>
                </a:solidFill>
                <a:latin typeface="Century Gothic" panose="020B0502020202020204"/>
                <a:ea typeface="+mj-ea"/>
                <a:cs typeface="+mj-cs"/>
              </a:rPr>
              <a:t>Благодарим </a:t>
            </a:r>
            <a:r>
              <a:rPr lang="ru-RU" sz="4800" dirty="0">
                <a:solidFill>
                  <a:srgbClr val="A53010">
                    <a:lumMod val="50000"/>
                  </a:srgbClr>
                </a:solidFill>
                <a:latin typeface="Century Gothic" panose="020B0502020202020204"/>
                <a:ea typeface="+mj-ea"/>
                <a:cs typeface="+mj-cs"/>
              </a:rPr>
              <a:t>за внимание!</a:t>
            </a:r>
            <a:endParaRPr lang="ru-RU" sz="4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22" y="3652089"/>
            <a:ext cx="4773612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975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966" y="250166"/>
            <a:ext cx="9425646" cy="6193766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Актуальность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данной темы </a:t>
            </a:r>
            <a:r>
              <a:rPr lang="ru-RU" dirty="0" smtClean="0">
                <a:latin typeface="Times New Roman"/>
                <a:ea typeface="Calibri"/>
              </a:rPr>
              <a:t>объясняется тем, что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деятельность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, связанная с оборотом наркотических средств, психотропных веществ и их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Calibri"/>
              </a:rPr>
              <a:t>прекурсоров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, должна осуществляться строго на законодательно-правовой основе.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Медицина и фармация являются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теми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сферами общественной жизни, которые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особенно остро требуют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правового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регулирования.</a:t>
            </a:r>
            <a:endParaRPr lang="ru-RU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endParaRPr lang="ru-RU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Цель настоящего исследования -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анализ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обобщение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сведений научной литературы и законодательной базы по нормативно-правовому регулированию хранения наркотических лекарственных средств в аптечных организациях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Задачи исследования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: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/>
                <a:ea typeface="Calibri"/>
                <a:cs typeface="Times New Roman"/>
              </a:rPr>
              <a:t>- обобщить современную научную литературу по выбранному направлению исследования;</a:t>
            </a:r>
          </a:p>
          <a:p>
            <a:pPr indent="450215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/>
                <a:ea typeface="Calibri"/>
                <a:cs typeface="Times New Roman"/>
              </a:rPr>
              <a:t>- проанализировать государственную законодательную и нормативную базу, применимую к хранению и учету наркотических средств и психотропных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препаратов;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/>
                <a:ea typeface="Calibri"/>
              </a:rPr>
              <a:t>- оказать методическую помощь фармацевтическому персоналу, отвечающему за оборот лекарственных препаратов </a:t>
            </a:r>
            <a:r>
              <a:rPr lang="ru-RU" dirty="0" smtClean="0">
                <a:latin typeface="Times New Roman"/>
                <a:ea typeface="Calibri"/>
              </a:rPr>
              <a:t>исследуемых </a:t>
            </a:r>
            <a:r>
              <a:rPr lang="ru-RU" dirty="0">
                <a:latin typeface="Times New Roman"/>
                <a:ea typeface="Calibri"/>
              </a:rPr>
              <a:t>групп в структурных подразделениях </a:t>
            </a:r>
            <a:r>
              <a:rPr lang="ru-RU" dirty="0" smtClean="0">
                <a:latin typeface="Times New Roman"/>
                <a:ea typeface="Calibri"/>
              </a:rPr>
              <a:t>аптечных организаций</a:t>
            </a:r>
            <a:endParaRPr lang="ru-RU" dirty="0"/>
          </a:p>
          <a:p>
            <a:pPr indent="450215">
              <a:lnSpc>
                <a:spcPct val="150000"/>
              </a:lnSpc>
            </a:pP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003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6" y="2094991"/>
            <a:ext cx="4223259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2317" y="362309"/>
            <a:ext cx="9572295" cy="6003985"/>
          </a:xfrm>
        </p:spPr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В связи со вступлением в силу </a:t>
            </a:r>
            <a:r>
              <a:rPr lang="ru-RU" dirty="0" smtClean="0">
                <a:latin typeface="Times New Roman"/>
                <a:ea typeface="Calibri"/>
              </a:rPr>
              <a:t>16.04.2016 </a:t>
            </a:r>
            <a:r>
              <a:rPr lang="ru-RU" dirty="0">
                <a:latin typeface="Times New Roman"/>
                <a:ea typeface="Calibri"/>
              </a:rPr>
              <a:t>года Указа Президента РФ от </a:t>
            </a:r>
            <a:r>
              <a:rPr lang="ru-RU" dirty="0" smtClean="0">
                <a:latin typeface="Times New Roman"/>
                <a:ea typeface="Calibri"/>
              </a:rPr>
              <a:t>05.04.2016 № </a:t>
            </a:r>
            <a:r>
              <a:rPr lang="ru-RU" dirty="0">
                <a:latin typeface="Times New Roman"/>
                <a:ea typeface="Calibri"/>
              </a:rPr>
              <a:t>156 «О совершенствовании государственного управления в сфере контроля за оборотом наркотических средств, психотропных веществ и их </a:t>
            </a:r>
            <a:r>
              <a:rPr lang="ru-RU" dirty="0" err="1">
                <a:latin typeface="Times New Roman"/>
                <a:ea typeface="Calibri"/>
              </a:rPr>
              <a:t>прекурсоров</a:t>
            </a:r>
            <a:r>
              <a:rPr lang="ru-RU" dirty="0">
                <a:latin typeface="Times New Roman"/>
                <a:ea typeface="Calibri"/>
              </a:rPr>
              <a:t> и в сфере миграции» </a:t>
            </a:r>
            <a:r>
              <a:rPr lang="ru-RU" u="sng" dirty="0">
                <a:solidFill>
                  <a:schemeClr val="tx2"/>
                </a:solidFill>
                <a:latin typeface="Times New Roman"/>
                <a:ea typeface="Calibri"/>
              </a:rPr>
              <a:t>Федеральная служба Российской Федерации по контролю за оборотом наркотиков упразднена</a:t>
            </a:r>
            <a:r>
              <a:rPr lang="ru-RU" dirty="0">
                <a:latin typeface="Times New Roman"/>
                <a:ea typeface="Calibri"/>
              </a:rPr>
              <a:t>, а все ее полномочия переданы Министерству внутренних дел </a:t>
            </a:r>
            <a:r>
              <a:rPr lang="ru-RU" dirty="0" smtClean="0">
                <a:latin typeface="Times New Roman"/>
                <a:ea typeface="Calibri"/>
              </a:rPr>
              <a:t>РФ, </a:t>
            </a:r>
            <a:r>
              <a:rPr lang="ru-RU" dirty="0">
                <a:latin typeface="Times New Roman"/>
                <a:ea typeface="Calibri"/>
              </a:rPr>
              <a:t>центральный аппарат которого дополнен Главным управлением по контролю за оборотом наркотиков.</a:t>
            </a:r>
            <a:endParaRPr lang="ru-RU" dirty="0" smtClean="0">
              <a:latin typeface="Times New Roman"/>
              <a:ea typeface="Calibri"/>
            </a:endParaRPr>
          </a:p>
          <a:p>
            <a:pPr marL="0" indent="0" algn="ctr">
              <a:buNone/>
            </a:pPr>
            <a:endParaRPr lang="ru-RU" dirty="0" smtClean="0">
              <a:latin typeface="Times New Roman"/>
              <a:ea typeface="Calibri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>
                <a:latin typeface="+mj-lt"/>
              </a:rPr>
              <a:t>Общие принципы и особенности учета и хранения </a:t>
            </a:r>
            <a:endParaRPr lang="ru-RU" dirty="0" smtClean="0">
              <a:latin typeface="+mj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>
                <a:latin typeface="+mj-lt"/>
              </a:rPr>
              <a:t>наркотических </a:t>
            </a:r>
            <a:r>
              <a:rPr lang="ru-RU" dirty="0">
                <a:latin typeface="+mj-lt"/>
              </a:rPr>
              <a:t>и психотропных лекарственных средств </a:t>
            </a:r>
            <a:endParaRPr lang="ru-RU" dirty="0" smtClean="0">
              <a:latin typeface="+mj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>
                <a:latin typeface="+mj-lt"/>
              </a:rPr>
              <a:t>регламентированы </a:t>
            </a:r>
            <a:r>
              <a:rPr lang="ru-RU" dirty="0">
                <a:latin typeface="+mj-lt"/>
              </a:rPr>
              <a:t>Приказом Министерства здравоохранения РФ </a:t>
            </a:r>
            <a:endParaRPr lang="ru-RU" dirty="0" smtClean="0">
              <a:latin typeface="+mj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>
                <a:latin typeface="+mj-lt"/>
              </a:rPr>
              <a:t>от </a:t>
            </a:r>
            <a:r>
              <a:rPr lang="ru-RU" dirty="0">
                <a:latin typeface="+mj-lt"/>
              </a:rPr>
              <a:t>22 апреля 2014 г. № 183н </a:t>
            </a:r>
            <a:endParaRPr lang="ru-RU" dirty="0" smtClean="0">
              <a:latin typeface="+mj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>
                <a:latin typeface="+mj-lt"/>
              </a:rPr>
              <a:t>«</a:t>
            </a:r>
            <a:r>
              <a:rPr lang="ru-RU" dirty="0">
                <a:latin typeface="+mj-lt"/>
              </a:rPr>
              <a:t>Об утверждении перечня лекарственных средств </a:t>
            </a:r>
            <a:endParaRPr lang="ru-RU" dirty="0" smtClean="0">
              <a:latin typeface="+mj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>
                <a:latin typeface="+mj-lt"/>
              </a:rPr>
              <a:t>для </a:t>
            </a:r>
            <a:r>
              <a:rPr lang="ru-RU" dirty="0">
                <a:latin typeface="+mj-lt"/>
              </a:rPr>
              <a:t>медицинского применения, подлежащих предметно-количественному учету</a:t>
            </a:r>
            <a:r>
              <a:rPr lang="ru-RU" dirty="0" smtClean="0">
                <a:latin typeface="+mj-lt"/>
              </a:rPr>
              <a:t>»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Calibri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ru-RU" dirty="0">
                <a:latin typeface="Times New Roman"/>
                <a:ea typeface="Calibri"/>
              </a:rPr>
              <a:t>наркотические средства и психотропные вещества, являющиеся лекарственными средствами, безусловно, относятся к категории лекарственных средств, подлежащих предметно-количественному </a:t>
            </a:r>
            <a:r>
              <a:rPr lang="ru-RU" dirty="0" smtClean="0">
                <a:latin typeface="Times New Roman"/>
                <a:ea typeface="Calibri"/>
              </a:rPr>
              <a:t>учету</a:t>
            </a:r>
            <a:endParaRPr lang="ru-RU" dirty="0"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6" y="0"/>
            <a:ext cx="866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2" y="4552950"/>
            <a:ext cx="3030538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454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743" y="2339376"/>
            <a:ext cx="5937250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4460" y="138023"/>
            <a:ext cx="9460152" cy="659058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/>
                <a:ea typeface="Calibri"/>
              </a:rPr>
              <a:t>Учет </a:t>
            </a:r>
            <a:r>
              <a:rPr lang="ru-RU" b="1" dirty="0" smtClean="0">
                <a:latin typeface="Times New Roman"/>
                <a:ea typeface="Calibri"/>
              </a:rPr>
              <a:t>при хранении наркотических </a:t>
            </a:r>
            <a:r>
              <a:rPr lang="ru-RU" b="1" dirty="0">
                <a:latin typeface="Times New Roman"/>
                <a:ea typeface="Calibri"/>
              </a:rPr>
              <a:t>средств и психотропных веществ осуществляется посредством ведения специальных журналов регистрации операций</a:t>
            </a:r>
            <a:r>
              <a:rPr lang="ru-RU" dirty="0">
                <a:latin typeface="Times New Roman"/>
                <a:ea typeface="Calibri"/>
              </a:rPr>
              <a:t>, связанных с оборотом НС и ПВ, в результате которых изменяются количество и состояние НС и ПВ. Порядок ведения данных журналов определен Постановлением Правительства РФ от 04.11.2006 № </a:t>
            </a:r>
            <a:r>
              <a:rPr lang="ru-RU" dirty="0" smtClean="0">
                <a:latin typeface="Times New Roman"/>
                <a:ea typeface="Calibri"/>
              </a:rPr>
              <a:t>644 «</a:t>
            </a:r>
            <a:r>
              <a:rPr lang="ru-RU" dirty="0">
                <a:latin typeface="Times New Roman"/>
                <a:ea typeface="Calibri"/>
              </a:rPr>
              <a:t>О порядке представления сведений о деятельности, связанной с оборотом наркотических средств и психотропных веществ и регистрации операций, связанных с оборотом </a:t>
            </a:r>
            <a:r>
              <a:rPr lang="ru-RU" dirty="0" smtClean="0">
                <a:latin typeface="Times New Roman"/>
                <a:ea typeface="Calibri"/>
              </a:rPr>
              <a:t>наркотических </a:t>
            </a:r>
            <a:r>
              <a:rPr lang="ru-RU" dirty="0">
                <a:latin typeface="Times New Roman"/>
                <a:ea typeface="Calibri"/>
              </a:rPr>
              <a:t>средств и психотропных веществ</a:t>
            </a:r>
            <a:r>
              <a:rPr lang="ru-RU" dirty="0" smtClean="0">
                <a:latin typeface="Times New Roman"/>
                <a:ea typeface="Calibri"/>
              </a:rPr>
              <a:t>».      </a:t>
            </a:r>
          </a:p>
          <a:p>
            <a:pPr marL="0" indent="0">
              <a:buNone/>
            </a:pPr>
            <a:endParaRPr lang="ru-RU" dirty="0">
              <a:latin typeface="Times New Roman"/>
            </a:endParaRPr>
          </a:p>
          <a:p>
            <a:pPr marL="0" indent="0">
              <a:buNone/>
            </a:pPr>
            <a:endParaRPr lang="ru-RU" dirty="0" smtClean="0">
              <a:latin typeface="Times New Roman"/>
            </a:endParaRPr>
          </a:p>
          <a:p>
            <a:pPr marL="0" indent="0">
              <a:buNone/>
            </a:pPr>
            <a:endParaRPr lang="ru-RU" dirty="0">
              <a:latin typeface="Times New Roman"/>
            </a:endParaRPr>
          </a:p>
          <a:p>
            <a:pPr marL="0" indent="0">
              <a:buNone/>
            </a:pPr>
            <a:endParaRPr lang="ru-RU" dirty="0" smtClean="0">
              <a:latin typeface="Times New Roman"/>
            </a:endParaRPr>
          </a:p>
          <a:p>
            <a:pPr marL="0" indent="0">
              <a:buNone/>
            </a:pPr>
            <a:endParaRPr lang="ru-RU" dirty="0">
              <a:latin typeface="Times New Roman"/>
            </a:endParaRPr>
          </a:p>
          <a:p>
            <a:pPr marL="0" indent="0">
              <a:buNone/>
            </a:pPr>
            <a:endParaRPr lang="ru-RU" dirty="0" smtClean="0">
              <a:latin typeface="Times New Roman"/>
            </a:endParaRPr>
          </a:p>
          <a:p>
            <a:pPr marL="0" indent="0">
              <a:buNone/>
            </a:pPr>
            <a:endParaRPr lang="ru-RU" dirty="0" smtClean="0"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latin typeface="Times New Roman"/>
              </a:rPr>
              <a:t>Журналы </a:t>
            </a:r>
            <a:r>
              <a:rPr lang="ru-RU" dirty="0">
                <a:latin typeface="Times New Roman"/>
              </a:rPr>
              <a:t>регистрации должны быть сброшюрованы, пронумерованы и скреплены подписью руководителя и печатью фармацевтической организации. Записи в журналах регистрации производятся лицом, ответственным за их ведение и хранение, шариковой ручкой (чернилами) с периодичностью, устанавливаемой руководителем юридического лица, но не реже одного раза в течение дня совершения операций с НС и ПВ.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840" y="2001539"/>
            <a:ext cx="2998788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199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1712" y="132361"/>
            <a:ext cx="9900099" cy="5417391"/>
          </a:xfrm>
        </p:spPr>
        <p:txBody>
          <a:bodyPr>
            <a:normAutofit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Инвентаризация НС и ПВ служит одним из видов контроля, позволяющим установить недостатки при ведении складского хозяйства, выявить и устранить возможные ошибки в учете и хранении НС и ПВ.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соответствии со ст. 38 Федерального закона от 08.01.1998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№ 3-ФЗ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«О наркотических средствах и психотропных веществах» медицинские (фармацевтические) организации обязаны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ежемесячно проводить инвентаризацию НС и ПВ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и составлять баланс товарно-материальных ценностей.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Сведения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 расхождениях в балансе или несоответствии данных баланса результатам проведенной инвентаризации в трехдневный срок после их обнаружения доводятся до сведения органов по контролю за оборотом НС и ПВ. Результаты проведенной инвентаризации НС и ПВ должны быть отражены в журналах регистрации. Кроме того, по результатам инвентаризации составляется инвентаризационная опись, как правило, по унифицированной форме № ИНВ-3, утвержденной Постановлением Госкомстата России от 18.08.98 № 88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Хранение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журналов регистрации осуществляется в металлическом шкафу (сейфе) в технически укрепленном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помещении. Хранятся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архиве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медицинской (фармацевтической)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организации 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течение 5 лет после внесения в них последней записи.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15" y="4602164"/>
            <a:ext cx="3226279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2" y="1291540"/>
            <a:ext cx="1831885" cy="31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77" y="4602164"/>
            <a:ext cx="3288433" cy="225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025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1623054" y="171032"/>
            <a:ext cx="9323866" cy="64611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latin typeface="+mj-lt"/>
            </a:endParaRPr>
          </a:p>
          <a:p>
            <a:pPr marL="0" indent="0">
              <a:buNone/>
            </a:pPr>
            <a:r>
              <a:rPr lang="ru-RU" b="1" dirty="0" smtClean="0">
                <a:latin typeface="+mj-lt"/>
              </a:rPr>
              <a:t>Хранение </a:t>
            </a:r>
            <a:r>
              <a:rPr lang="ru-RU" b="1" dirty="0">
                <a:latin typeface="+mj-lt"/>
              </a:rPr>
              <a:t>наркотических средств и психотропных веществ </a:t>
            </a:r>
            <a:r>
              <a:rPr lang="ru-RU" dirty="0">
                <a:latin typeface="+mj-lt"/>
              </a:rPr>
              <a:t>в соответствии со ст. 20 Закона о НС и ПВ осуществляется </a:t>
            </a:r>
            <a:r>
              <a:rPr lang="ru-RU" u="sng" dirty="0">
                <a:latin typeface="+mj-lt"/>
              </a:rPr>
              <a:t>в специально оборудованных помещениях при наличии лицензии на указанный вид деятельности</a:t>
            </a:r>
            <a:r>
              <a:rPr lang="ru-RU" dirty="0">
                <a:latin typeface="+mj-lt"/>
              </a:rPr>
              <a:t>.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Хранение </a:t>
            </a:r>
            <a:r>
              <a:rPr lang="ru-RU" dirty="0">
                <a:latin typeface="+mj-lt"/>
              </a:rPr>
              <a:t>НС и ПВ регламентируется </a:t>
            </a:r>
            <a:r>
              <a:rPr lang="ru-RU" dirty="0" smtClean="0">
                <a:latin typeface="+mj-lt"/>
              </a:rPr>
              <a:t>ПП </a:t>
            </a:r>
            <a:r>
              <a:rPr lang="ru-RU" dirty="0">
                <a:latin typeface="+mj-lt"/>
              </a:rPr>
              <a:t>РФ </a:t>
            </a:r>
            <a:r>
              <a:rPr lang="ru-RU" dirty="0" smtClean="0">
                <a:latin typeface="+mj-lt"/>
              </a:rPr>
              <a:t>от 31.12.2009 г. № </a:t>
            </a:r>
            <a:r>
              <a:rPr lang="ru-RU" dirty="0">
                <a:latin typeface="+mj-lt"/>
              </a:rPr>
              <a:t>1148 «О порядке хранения наркотических средств, психотропных веществ и их </a:t>
            </a:r>
            <a:r>
              <a:rPr lang="ru-RU" dirty="0" err="1" smtClean="0">
                <a:latin typeface="+mj-lt"/>
              </a:rPr>
              <a:t>прекурсоров</a:t>
            </a:r>
            <a:r>
              <a:rPr lang="ru-RU" dirty="0" smtClean="0">
                <a:latin typeface="+mj-lt"/>
              </a:rPr>
              <a:t>» и осуществляется </a:t>
            </a:r>
            <a:r>
              <a:rPr lang="ru-RU" dirty="0">
                <a:latin typeface="+mj-lt"/>
              </a:rPr>
              <a:t>в изолированных помещениях, специально оборудованных инженерными и техническими средствами охраны, а также в местах временного </a:t>
            </a:r>
            <a:r>
              <a:rPr lang="ru-RU" dirty="0" smtClean="0">
                <a:latin typeface="+mj-lt"/>
              </a:rPr>
              <a:t>хранения.</a:t>
            </a:r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ru-RU" dirty="0">
                <a:latin typeface="+mj-lt"/>
              </a:rPr>
              <a:t>Хранение </a:t>
            </a:r>
            <a:r>
              <a:rPr lang="ru-RU" dirty="0" smtClean="0">
                <a:latin typeface="+mj-lt"/>
              </a:rPr>
              <a:t>НС, ПВ и </a:t>
            </a:r>
            <a:r>
              <a:rPr lang="ru-RU" dirty="0">
                <a:latin typeface="+mj-lt"/>
              </a:rPr>
              <a:t>их </a:t>
            </a:r>
            <a:r>
              <a:rPr lang="ru-RU" dirty="0" err="1">
                <a:latin typeface="+mj-lt"/>
              </a:rPr>
              <a:t>прекурсоров</a:t>
            </a:r>
            <a:r>
              <a:rPr lang="ru-RU" dirty="0">
                <a:latin typeface="+mj-lt"/>
              </a:rPr>
              <a:t> осуществляется юридическими лицами, имеющими лицензию на осуществление деятельности по обороту НС, </a:t>
            </a:r>
            <a:r>
              <a:rPr lang="ru-RU" dirty="0" smtClean="0">
                <a:latin typeface="+mj-lt"/>
              </a:rPr>
              <a:t>ПВ </a:t>
            </a:r>
            <a:r>
              <a:rPr lang="ru-RU" dirty="0">
                <a:latin typeface="+mj-lt"/>
              </a:rPr>
              <a:t>и их </a:t>
            </a:r>
            <a:r>
              <a:rPr lang="ru-RU" dirty="0" err="1">
                <a:latin typeface="+mj-lt"/>
              </a:rPr>
              <a:t>прекурсоров</a:t>
            </a:r>
            <a:r>
              <a:rPr lang="ru-RU" dirty="0">
                <a:latin typeface="+mj-lt"/>
              </a:rPr>
              <a:t>, культивированию </a:t>
            </a:r>
            <a:r>
              <a:rPr lang="ru-RU" dirty="0" err="1">
                <a:latin typeface="+mj-lt"/>
              </a:rPr>
              <a:t>наркосодержащих</a:t>
            </a:r>
            <a:r>
              <a:rPr lang="ru-RU" dirty="0">
                <a:latin typeface="+mj-lt"/>
              </a:rPr>
              <a:t> растений с указанием работ и услуг по хранению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/>
              </a:rPr>
              <a:t>НС, ПВ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и </a:t>
            </a:r>
            <a:r>
              <a:rPr lang="ru-RU" dirty="0" err="1">
                <a:latin typeface="+mj-lt"/>
              </a:rPr>
              <a:t>прекурсоров</a:t>
            </a:r>
            <a:r>
              <a:rPr lang="ru-RU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Помещения подразделяются на 4 категории. Для каждой из </a:t>
            </a:r>
            <a:r>
              <a:rPr lang="ru-RU" dirty="0" smtClean="0">
                <a:latin typeface="+mj-lt"/>
              </a:rPr>
              <a:t>них устанавливаются </a:t>
            </a:r>
            <a:r>
              <a:rPr lang="ru-RU" dirty="0">
                <a:latin typeface="+mj-lt"/>
              </a:rPr>
              <a:t>базовые требования к оборудованию </a:t>
            </a:r>
            <a:r>
              <a:rPr lang="ru-RU" dirty="0" smtClean="0">
                <a:latin typeface="+mj-lt"/>
              </a:rPr>
              <a:t>помещений инженерными </a:t>
            </a:r>
            <a:r>
              <a:rPr lang="ru-RU" dirty="0">
                <a:latin typeface="+mj-lt"/>
              </a:rPr>
              <a:t>и техническими средствами охраны, а также к </a:t>
            </a:r>
            <a:r>
              <a:rPr lang="ru-RU" dirty="0" smtClean="0">
                <a:latin typeface="+mj-lt"/>
              </a:rPr>
              <a:t>условиям хранения </a:t>
            </a:r>
            <a:r>
              <a:rPr lang="ru-RU" dirty="0">
                <a:latin typeface="+mj-lt"/>
              </a:rPr>
              <a:t>в них </a:t>
            </a:r>
            <a:r>
              <a:rPr lang="ru-RU" dirty="0" smtClean="0">
                <a:latin typeface="+mj-lt"/>
              </a:rPr>
              <a:t>НС, ПВ </a:t>
            </a:r>
            <a:r>
              <a:rPr lang="ru-RU" dirty="0">
                <a:latin typeface="+mj-lt"/>
              </a:rPr>
              <a:t>и </a:t>
            </a:r>
            <a:r>
              <a:rPr lang="ru-RU" dirty="0" err="1">
                <a:latin typeface="+mj-lt"/>
              </a:rPr>
              <a:t>прекурсоров</a:t>
            </a:r>
            <a:r>
              <a:rPr lang="ru-RU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ru-RU" b="1" dirty="0">
                <a:latin typeface="Times New Roman"/>
                <a:ea typeface="Calibri"/>
              </a:rPr>
              <a:t>Помещения аптечных организаций относятся ко 2-й категории и предназначены для хранения 3-месячного или 6-месячного запаса (для аптечных организаций, расположенных в сельских населенных пунктах и удаленных от населенных пунктов местностях) НС и ПВ</a:t>
            </a:r>
            <a:r>
              <a:rPr lang="ru-RU" sz="1200" b="1" dirty="0">
                <a:latin typeface="Times New Roman"/>
                <a:ea typeface="Calibri"/>
              </a:rPr>
              <a:t> </a:t>
            </a:r>
            <a:r>
              <a:rPr lang="ru-RU" b="1" dirty="0">
                <a:latin typeface="Times New Roman"/>
                <a:ea typeface="Calibri"/>
              </a:rPr>
              <a:t>в запирающихся сейфах или металлических шкафах.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 t="6404" r="9077"/>
          <a:stretch/>
        </p:blipFill>
        <p:spPr bwMode="auto">
          <a:xfrm>
            <a:off x="9653954" y="4928088"/>
            <a:ext cx="2538046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784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962" y="379561"/>
            <a:ext cx="9342408" cy="629728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>
                <a:latin typeface="+mj-lt"/>
                <a:ea typeface="Calibri"/>
              </a:rPr>
              <a:t>Места временного хранения в настоящее время </a:t>
            </a:r>
            <a:r>
              <a:rPr lang="ru-RU" dirty="0">
                <a:latin typeface="+mj-lt"/>
                <a:ea typeface="Calibri"/>
              </a:rPr>
              <a:t>выведены из 4-й категории. Перечень мест временного </a:t>
            </a:r>
            <a:r>
              <a:rPr lang="ru-RU" dirty="0" smtClean="0">
                <a:latin typeface="+mj-lt"/>
                <a:ea typeface="Calibri"/>
              </a:rPr>
              <a:t>хранения в количестве, </a:t>
            </a:r>
            <a:r>
              <a:rPr lang="ru-RU" dirty="0">
                <a:latin typeface="Times New Roman"/>
                <a:ea typeface="Calibri"/>
              </a:rPr>
              <a:t>не превышающем суточного </a:t>
            </a:r>
            <a:r>
              <a:rPr lang="ru-RU" dirty="0" smtClean="0">
                <a:latin typeface="Times New Roman"/>
                <a:ea typeface="Calibri"/>
              </a:rPr>
              <a:t>запаса, </a:t>
            </a:r>
            <a:r>
              <a:rPr lang="ru-RU" dirty="0" smtClean="0">
                <a:latin typeface="+mj-lt"/>
                <a:ea typeface="Calibri"/>
              </a:rPr>
              <a:t>включает:</a:t>
            </a:r>
            <a:endParaRPr lang="ru-RU" dirty="0">
              <a:latin typeface="+mj-lt"/>
              <a:ea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+mj-lt"/>
                <a:ea typeface="Calibri"/>
              </a:rPr>
              <a:t>       -</a:t>
            </a:r>
            <a:r>
              <a:rPr lang="ru-RU" dirty="0">
                <a:latin typeface="+mj-lt"/>
                <a:ea typeface="Calibri"/>
              </a:rPr>
              <a:t>посты среднего медицинского персонала медицинских организаций;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+mj-lt"/>
                <a:ea typeface="Calibri"/>
              </a:rPr>
              <a:t>       -</a:t>
            </a:r>
            <a:r>
              <a:rPr lang="ru-RU" dirty="0">
                <a:latin typeface="+mj-lt"/>
                <a:ea typeface="Calibri"/>
              </a:rPr>
              <a:t>укладки, наборы, комплекты для оказания первичной медико-санитарной помощи, </a:t>
            </a:r>
            <a:r>
              <a:rPr lang="ru-RU" dirty="0" smtClean="0">
                <a:latin typeface="+mj-lt"/>
                <a:ea typeface="Calibri"/>
              </a:rPr>
              <a:t>                  скорой </a:t>
            </a:r>
            <a:r>
              <a:rPr lang="ru-RU" dirty="0">
                <a:latin typeface="+mj-lt"/>
                <a:ea typeface="Calibri"/>
              </a:rPr>
              <a:t>и специализированной медицинской помощи, в состав которых входят </a:t>
            </a:r>
            <a:r>
              <a:rPr lang="ru-RU" dirty="0" smtClean="0">
                <a:latin typeface="+mj-lt"/>
                <a:ea typeface="Calibri"/>
              </a:rPr>
              <a:t>НС и ПВ;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+mj-lt"/>
                <a:ea typeface="Calibri"/>
              </a:rPr>
              <a:t> </a:t>
            </a:r>
            <a:r>
              <a:rPr lang="ru-RU" dirty="0" smtClean="0">
                <a:latin typeface="+mj-lt"/>
                <a:ea typeface="Calibri"/>
              </a:rPr>
              <a:t>      -</a:t>
            </a:r>
            <a:r>
              <a:rPr lang="ru-RU" u="sng" dirty="0">
                <a:latin typeface="Times New Roman"/>
                <a:ea typeface="Calibri"/>
              </a:rPr>
              <a:t> рабочие места фармацевтических работников рецептурного отдела </a:t>
            </a:r>
            <a:r>
              <a:rPr lang="ru-RU" u="sng" dirty="0" smtClean="0">
                <a:latin typeface="Times New Roman"/>
                <a:ea typeface="Calibri"/>
              </a:rPr>
              <a:t>АО</a:t>
            </a:r>
            <a:endParaRPr lang="ru-RU" dirty="0" smtClean="0">
              <a:latin typeface="+mj-lt"/>
              <a:ea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latin typeface="+mj-lt"/>
              <a:ea typeface="Calibri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+mj-lt"/>
              </a:rPr>
              <a:t>В целях обеспечения сохранности НС, ПВ и </a:t>
            </a:r>
            <a:r>
              <a:rPr lang="ru-RU" dirty="0" err="1" smtClean="0">
                <a:latin typeface="+mj-lt"/>
              </a:rPr>
              <a:t>прекурсоров</a:t>
            </a:r>
            <a:r>
              <a:rPr lang="ru-RU" dirty="0" smtClean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помещения, где они хранятся, подлежат охране</a:t>
            </a:r>
            <a:r>
              <a:rPr lang="ru-RU" dirty="0" smtClean="0">
                <a:latin typeface="+mj-lt"/>
              </a:rPr>
              <a:t>. </a:t>
            </a:r>
            <a:r>
              <a:rPr lang="ru-RU" u="sng" dirty="0" smtClean="0">
                <a:latin typeface="+mj-lt"/>
              </a:rPr>
              <a:t>По новым требованиям </a:t>
            </a:r>
            <a:r>
              <a:rPr lang="ru-RU" dirty="0" smtClean="0">
                <a:latin typeface="+mj-lt"/>
              </a:rPr>
              <a:t>охрана помещений 1-й и 2-й категорий осуществляется на договорной основе </a:t>
            </a:r>
            <a:r>
              <a:rPr lang="ru-RU" u="sng" dirty="0" smtClean="0">
                <a:latin typeface="+mj-lt"/>
              </a:rPr>
              <a:t>подразделениями Федеральной службы войск национальной гвардии РФ</a:t>
            </a:r>
            <a:r>
              <a:rPr lang="ru-RU" dirty="0" smtClean="0">
                <a:latin typeface="+mj-lt"/>
              </a:rPr>
              <a:t>, организацией, подведомственной </a:t>
            </a:r>
            <a:r>
              <a:rPr lang="ru-RU" dirty="0">
                <a:latin typeface="+mj-lt"/>
              </a:rPr>
              <a:t>Федеральной </a:t>
            </a:r>
            <a:r>
              <a:rPr lang="ru-RU" dirty="0" smtClean="0">
                <a:latin typeface="+mj-lt"/>
              </a:rPr>
              <a:t>службе </a:t>
            </a:r>
            <a:r>
              <a:rPr lang="ru-RU" dirty="0">
                <a:latin typeface="+mj-lt"/>
              </a:rPr>
              <a:t>войск национальной гвардии РФ</a:t>
            </a:r>
            <a:r>
              <a:rPr lang="ru-RU" dirty="0" smtClean="0">
                <a:latin typeface="+mj-lt"/>
              </a:rPr>
              <a:t>, либо ведомственной охраной федеральных органов исполнительной власти и организаций, в ведении которых находятся указанные помещения.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+mj-lt"/>
              </a:rPr>
              <a:t>Охрана </a:t>
            </a:r>
            <a:r>
              <a:rPr lang="ru-RU" dirty="0">
                <a:latin typeface="+mj-lt"/>
              </a:rPr>
              <a:t>помещений 3-й и 4-й категорий осуществляется путем привлечения указанных охранных </a:t>
            </a:r>
            <a:r>
              <a:rPr lang="ru-RU" dirty="0" smtClean="0">
                <a:latin typeface="+mj-lt"/>
              </a:rPr>
              <a:t>организаций, </a:t>
            </a:r>
            <a:r>
              <a:rPr lang="ru-RU" dirty="0">
                <a:latin typeface="+mj-lt"/>
              </a:rPr>
              <a:t>либо юридических лиц, имеющих лицензию на осуществление частной охранной деятельности</a:t>
            </a:r>
            <a:r>
              <a:rPr lang="ru-RU" dirty="0" smtClean="0">
                <a:latin typeface="+mj-lt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+mj-lt"/>
              </a:rPr>
              <a:t>Ответственность за организацию хранения наркотических средств, психотропных веществ и </a:t>
            </a:r>
            <a:r>
              <a:rPr lang="ru-RU" dirty="0" err="1">
                <a:latin typeface="+mj-lt"/>
              </a:rPr>
              <a:t>прекурсоров</a:t>
            </a:r>
            <a:r>
              <a:rPr lang="ru-RU" dirty="0">
                <a:latin typeface="+mj-lt"/>
              </a:rPr>
              <a:t> возлагается на руководителя юридического </a:t>
            </a:r>
            <a:r>
              <a:rPr lang="ru-RU" dirty="0" smtClean="0">
                <a:latin typeface="+mj-lt"/>
              </a:rPr>
              <a:t>лица, </a:t>
            </a:r>
            <a:r>
              <a:rPr lang="ru-RU" dirty="0">
                <a:latin typeface="+mj-lt"/>
              </a:rPr>
              <a:t>либо уполномоченное им должностное </a:t>
            </a:r>
            <a:r>
              <a:rPr lang="ru-RU" dirty="0" smtClean="0">
                <a:latin typeface="+mj-lt"/>
              </a:rPr>
              <a:t>лицо, назначенное приказом.</a:t>
            </a:r>
            <a:endParaRPr lang="ru-RU" dirty="0">
              <a:latin typeface="+mj-lt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280" y="4506913"/>
            <a:ext cx="167640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46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5635" y="500332"/>
            <a:ext cx="7935014" cy="5874589"/>
          </a:xfrm>
        </p:spPr>
        <p:txBody>
          <a:bodyPr>
            <a:normAutofit/>
          </a:bodyPr>
          <a:lstStyle/>
          <a:p>
            <a:r>
              <a:rPr lang="ru-RU" u="sng" dirty="0">
                <a:latin typeface="Times New Roman"/>
                <a:ea typeface="Calibri"/>
              </a:rPr>
              <a:t>Форма специального рецептурного бланка </a:t>
            </a:r>
            <a:r>
              <a:rPr lang="ru-RU" dirty="0">
                <a:latin typeface="Times New Roman"/>
                <a:ea typeface="Calibri"/>
              </a:rPr>
              <a:t>(форма 107/у-НП) для выписывания наркотических и психотропных ЛС списка II, порядок их учета и хранения определены Приказом Минздрава России от 01.08.2012 </a:t>
            </a:r>
            <a:r>
              <a:rPr lang="ru-RU" dirty="0" smtClean="0">
                <a:latin typeface="Times New Roman"/>
                <a:ea typeface="Calibri"/>
              </a:rPr>
              <a:t> № </a:t>
            </a:r>
            <a:r>
              <a:rPr lang="ru-RU" dirty="0">
                <a:latin typeface="Times New Roman"/>
                <a:ea typeface="Calibri"/>
              </a:rPr>
              <a:t>54н «Об утверждении формы бланков рецептов, содержащих назначение наркотических средств или психотропных веществ, порядка их изготовления, распределения, регистрации, учета и хранения, а также правил оформления». </a:t>
            </a: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Психотропные </a:t>
            </a:r>
            <a:r>
              <a:rPr lang="ru-RU" dirty="0">
                <a:latin typeface="Times New Roman"/>
                <a:ea typeface="Calibri"/>
              </a:rPr>
              <a:t>вещества списка III, зарегистрированные в установленном порядке в качестве лекарственных средств выписываются на рецептурном бланке № </a:t>
            </a:r>
            <a:r>
              <a:rPr lang="ru-RU" dirty="0" smtClean="0">
                <a:latin typeface="Times New Roman"/>
                <a:ea typeface="Calibri"/>
              </a:rPr>
              <a:t>148-1/у-88</a:t>
            </a:r>
            <a:r>
              <a:rPr lang="ru-RU" dirty="0">
                <a:latin typeface="Times New Roman"/>
                <a:ea typeface="Calibri"/>
              </a:rPr>
              <a:t>, форма которого утверждена Приказом Минздрава России от 20.12.2012 № 1175н «Об утверждении порядка назначения и выписывания лекарственных препаратов, а также форм рецептурных бланков на лекарственные препараты, порядка оформления указанных бланков, их учета и хранения». </a:t>
            </a: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Все </a:t>
            </a:r>
            <a:r>
              <a:rPr lang="ru-RU" dirty="0">
                <a:latin typeface="Times New Roman"/>
                <a:ea typeface="Calibri"/>
              </a:rPr>
              <a:t>рецепты подлежат регистрации в специальных журналах.</a:t>
            </a:r>
          </a:p>
          <a:p>
            <a:r>
              <a:rPr lang="ru-RU" dirty="0">
                <a:latin typeface="Times New Roman"/>
                <a:ea typeface="Calibri"/>
              </a:rPr>
              <a:t>Кроме того, в медицинских организациях запас специальных рецептурных бланков формы 107/у-НП не должен превышать шестимесячной потребности</a:t>
            </a:r>
            <a:r>
              <a:rPr lang="ru-RU" dirty="0" smtClean="0">
                <a:latin typeface="Times New Roman"/>
                <a:ea typeface="Calibri"/>
              </a:rPr>
              <a:t>.</a:t>
            </a:r>
            <a:endParaRPr lang="ru-RU" dirty="0">
              <a:latin typeface="Times New Roman"/>
              <a:ea typeface="Calibri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729" y="3093319"/>
            <a:ext cx="3035300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685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7997" y="276045"/>
            <a:ext cx="8915400" cy="6323162"/>
          </a:xfrm>
        </p:spPr>
        <p:txBody>
          <a:bodyPr>
            <a:normAutofit lnSpcReduction="10000"/>
          </a:bodyPr>
          <a:lstStyle/>
          <a:p>
            <a:pPr indent="450215">
              <a:spcBef>
                <a:spcPts val="0"/>
              </a:spcBef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Специальные требования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определяющие особенности хранения НС и ПВ, в качестве лекарственных средств, предназначенных для медицинского применения, в аптечных, медицинских, научно-исследовательских, образовательных организациях и организациях оптовой торговли лекарственными средствами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установлены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соответствующим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Приказом Минздрава России от 24.07.2015 №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484н.</a:t>
            </a:r>
          </a:p>
          <a:p>
            <a:pPr indent="450215">
              <a:spcBef>
                <a:spcPts val="0"/>
              </a:spcBef>
            </a:pPr>
            <a:r>
              <a:rPr lang="ru-RU" dirty="0" smtClean="0">
                <a:latin typeface="Times New Roman"/>
                <a:ea typeface="Calibri"/>
              </a:rPr>
              <a:t>В аптечной, медицинской организации наркотические </a:t>
            </a:r>
            <a:r>
              <a:rPr lang="ru-RU" dirty="0">
                <a:latin typeface="Times New Roman"/>
                <a:ea typeface="Calibri"/>
              </a:rPr>
              <a:t>и психотропные лекарственные средства для парентерального, внутреннего и наружного применения должны храниться </a:t>
            </a:r>
            <a:r>
              <a:rPr lang="ru-RU" dirty="0" smtClean="0">
                <a:latin typeface="Times New Roman"/>
                <a:ea typeface="Calibri"/>
              </a:rPr>
              <a:t>раздельно на отдельной полке или в отдельном отделении сейфа или металлического шкафа.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>
              <a:spcBef>
                <a:spcPts val="0"/>
              </a:spcBef>
            </a:pPr>
            <a:r>
              <a:rPr lang="ru-RU" dirty="0" smtClean="0">
                <a:latin typeface="Times New Roman"/>
                <a:ea typeface="Calibri"/>
              </a:rPr>
              <a:t>В </a:t>
            </a:r>
            <a:r>
              <a:rPr lang="ru-RU" dirty="0">
                <a:latin typeface="Times New Roman"/>
                <a:ea typeface="Calibri"/>
              </a:rPr>
              <a:t>аптечных и </a:t>
            </a:r>
            <a:r>
              <a:rPr lang="ru-RU" dirty="0" smtClean="0">
                <a:latin typeface="Times New Roman"/>
                <a:ea typeface="Calibri"/>
              </a:rPr>
              <a:t>медицинских организациях </a:t>
            </a:r>
            <a:r>
              <a:rPr lang="ru-RU" dirty="0">
                <a:latin typeface="Times New Roman"/>
                <a:ea typeface="Calibri"/>
              </a:rPr>
              <a:t>на внутренних сторонах дверец сейфов или металлических шкафов, в которых осуществляется хранение наркотических и психотропных ЛС, должны быть вывешены списки </a:t>
            </a:r>
            <a:r>
              <a:rPr lang="ru-RU" dirty="0" smtClean="0">
                <a:latin typeface="Times New Roman"/>
                <a:ea typeface="Calibri"/>
              </a:rPr>
              <a:t>хранящихся НС и ПВ ЛС </a:t>
            </a:r>
            <a:r>
              <a:rPr lang="ru-RU" dirty="0">
                <a:latin typeface="Times New Roman"/>
                <a:ea typeface="Calibri"/>
              </a:rPr>
              <a:t>с указанием их высших разовых и высших суточных доз</a:t>
            </a:r>
            <a:r>
              <a:rPr lang="ru-RU" dirty="0" smtClean="0">
                <a:latin typeface="Times New Roman"/>
                <a:ea typeface="Calibri"/>
              </a:rPr>
              <a:t>.</a:t>
            </a:r>
          </a:p>
          <a:p>
            <a:pPr indent="450215">
              <a:spcBef>
                <a:spcPts val="0"/>
              </a:spcBef>
            </a:pPr>
            <a:r>
              <a:rPr lang="ru-RU" dirty="0" smtClean="0">
                <a:latin typeface="Times New Roman"/>
              </a:rPr>
              <a:t>Хранение НС и ПВ в помещениях, относящихся к 4-й категории, или в местах временного хранения, осуществляется в сейфах (контейнерах). По истечении рабочего дня НС и ПВ должны быть возвращены на место основного хранения.</a:t>
            </a:r>
            <a:endParaRPr lang="ru-RU" dirty="0" smtClean="0">
              <a:latin typeface="+mj-lt"/>
            </a:endParaRPr>
          </a:p>
          <a:p>
            <a:pPr indent="450215">
              <a:spcBef>
                <a:spcPts val="0"/>
              </a:spcBef>
            </a:pPr>
            <a:r>
              <a:rPr lang="ru-RU" dirty="0" smtClean="0">
                <a:latin typeface="+mj-lt"/>
              </a:rPr>
              <a:t>Запрещается </a:t>
            </a:r>
            <a:r>
              <a:rPr lang="ru-RU" dirty="0">
                <a:latin typeface="+mj-lt"/>
              </a:rPr>
              <a:t>хранение в медицинских организациях наркотических и психотропных </a:t>
            </a:r>
            <a:r>
              <a:rPr lang="ru-RU" dirty="0" smtClean="0">
                <a:latin typeface="+mj-lt"/>
              </a:rPr>
              <a:t>ЛП, </a:t>
            </a:r>
            <a:r>
              <a:rPr lang="ru-RU" u="sng" dirty="0">
                <a:latin typeface="+mj-lt"/>
              </a:rPr>
              <a:t>изготовленных аптечной организацией</a:t>
            </a:r>
            <a:r>
              <a:rPr lang="ru-RU" dirty="0">
                <a:latin typeface="+mj-lt"/>
              </a:rPr>
              <a:t>, в случае отсутствия на упаковке </a:t>
            </a:r>
            <a:r>
              <a:rPr lang="ru-RU" dirty="0" smtClean="0">
                <a:latin typeface="+mj-lt"/>
              </a:rPr>
              <a:t>ЛП этикетки, содержащей необходимые обозначения и надписи. </a:t>
            </a:r>
          </a:p>
          <a:p>
            <a:pPr indent="450215">
              <a:spcBef>
                <a:spcPts val="0"/>
              </a:spcBef>
            </a:pPr>
            <a:r>
              <a:rPr lang="ru-RU" dirty="0">
                <a:latin typeface="+mj-lt"/>
              </a:rPr>
              <a:t>Хранение термолабильных НС и ПВ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 аптечных, медицинских организациях </a:t>
            </a:r>
            <a:r>
              <a:rPr lang="ru-RU" dirty="0">
                <a:latin typeface="Times New Roman"/>
                <a:ea typeface="Calibri"/>
              </a:rPr>
              <a:t>в помещениях 1-й и 2-й категорий осуществляется в запирающихся холодильниках (холодильных камерах) или в специальной зоне для размещения холодильников (холодильных камер), отделенной от основного места хранения металлической решеткой с запирающейся решетчатой </a:t>
            </a:r>
            <a:r>
              <a:rPr lang="ru-RU" dirty="0" smtClean="0">
                <a:latin typeface="Times New Roman"/>
                <a:ea typeface="Calibri"/>
              </a:rPr>
              <a:t>дверью.</a:t>
            </a:r>
            <a:endParaRPr lang="ru-RU" dirty="0">
              <a:latin typeface="+mj-lt"/>
            </a:endParaRPr>
          </a:p>
          <a:p>
            <a:pPr indent="450215">
              <a:spcBef>
                <a:spcPts val="0"/>
              </a:spcBef>
            </a:pPr>
            <a:endParaRPr lang="ru-RU" dirty="0" smtClean="0">
              <a:latin typeface="+mj-lt"/>
            </a:endParaRPr>
          </a:p>
          <a:p>
            <a:pPr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975" y="2245983"/>
            <a:ext cx="1646238" cy="230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876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425</TotalTime>
  <Words>1953</Words>
  <Application>Microsoft Office PowerPoint</Application>
  <PresentationFormat>Широкоэкранный</PresentationFormat>
  <Paragraphs>105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Легкий дым</vt:lpstr>
      <vt:lpstr>   «Нормативно-правовое регулирование  хранения наркотических лекарственных средств  в аптечных организациях»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50</cp:revision>
  <dcterms:created xsi:type="dcterms:W3CDTF">2016-11-26T09:13:42Z</dcterms:created>
  <dcterms:modified xsi:type="dcterms:W3CDTF">2018-11-09T12:30:08Z</dcterms:modified>
</cp:coreProperties>
</file>