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1.xml" ContentType="application/inkml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handoutMasterIdLst>
    <p:handoutMasterId r:id="rId53"/>
  </p:handoutMasterIdLst>
  <p:sldIdLst>
    <p:sldId id="256" r:id="rId2"/>
    <p:sldId id="257" r:id="rId3"/>
    <p:sldId id="258" r:id="rId4"/>
    <p:sldId id="259" r:id="rId5"/>
    <p:sldId id="260" r:id="rId6"/>
    <p:sldId id="280" r:id="rId7"/>
    <p:sldId id="27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69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95" r:id="rId32"/>
    <p:sldId id="296" r:id="rId33"/>
    <p:sldId id="297" r:id="rId34"/>
    <p:sldId id="298" r:id="rId35"/>
    <p:sldId id="299" r:id="rId36"/>
    <p:sldId id="300" r:id="rId37"/>
    <p:sldId id="301" r:id="rId38"/>
    <p:sldId id="302" r:id="rId39"/>
    <p:sldId id="303" r:id="rId40"/>
    <p:sldId id="308" r:id="rId41"/>
    <p:sldId id="272" r:id="rId42"/>
    <p:sldId id="273" r:id="rId43"/>
    <p:sldId id="274" r:id="rId44"/>
    <p:sldId id="275" r:id="rId45"/>
    <p:sldId id="276" r:id="rId46"/>
    <p:sldId id="277" r:id="rId47"/>
    <p:sldId id="304" r:id="rId48"/>
    <p:sldId id="305" r:id="rId49"/>
    <p:sldId id="278" r:id="rId50"/>
    <p:sldId id="307" r:id="rId51"/>
  </p:sldIdLst>
  <p:sldSz cx="10080625" cy="7559675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99FF33"/>
    <a:srgbClr val="FFC734"/>
    <a:srgbClr val="FFC7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410" y="48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86A9BA50-6C8A-4372-829B-443BF30C91E4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ru-RU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A8F5968-3ADE-409B-9CCC-9D5E7488F9DE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>
            <a:noAutofit/>
          </a:bodyPr>
          <a:lstStyle/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ru-RU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89F6CE4-30A0-4E70-897D-B773C916B1A6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="b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ru-RU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A1284D8-E8E2-45C0-B3C8-E64B38F25C24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="b" anchorCtr="0" compatLnSpc="0">
            <a:noAutofit/>
          </a:bodyPr>
          <a:lstStyle/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DA0596FE-7D8D-43EE-90A7-D6A652C1810D}" type="slidenum">
              <a:rPr/>
              <a:pPr marL="0" marR="0" lvl="0" indent="0" algn="r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400"/>
              </a:pPr>
              <a:t>‹#›</a:t>
            </a:fld>
            <a:endParaRPr lang="ru-RU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5275851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3-10T12:19:44.241"/>
    </inkml:context>
    <inkml:brush xml:id="br0">
      <inkml:brushProperty name="width" value="0.05" units="cm"/>
      <inkml:brushProperty name="height" value="0.05" units="cm"/>
      <inkml:brushProperty name="color" value="#FFFFFF"/>
      <inkml:brushProperty name="ignorePressure" value="1"/>
    </inkml:brush>
  </inkml:definitions>
  <inkml:trace contextRef="#ctx0" brushRef="#br0">0 1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EDF3725D-C71B-4DBB-ACA3-E2156B8714C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D435581C-D60B-4758-9B4A-660A661472B3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" name="Верхний колонтитул 3">
            <a:extLst>
              <a:ext uri="{FF2B5EF4-FFF2-40B4-BE49-F238E27FC236}">
                <a16:creationId xmlns:a16="http://schemas.microsoft.com/office/drawing/2014/main" id="{2589FB16-CA1B-4AA7-B1E7-9063FBEFD4D6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1512000" y="588060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hangingPunct="0">
              <a:buNone/>
              <a:tabLst/>
              <a:defRPr lang="ru-RU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13AAD20-724D-4297-AEF8-93D286B37AC0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hangingPunct="0">
              <a:buNone/>
              <a:tabLst/>
              <a:defRPr lang="ru-RU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39B57E8-584F-4B71-BB7E-DC7315076F25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hangingPunct="0">
              <a:buNone/>
              <a:tabLst/>
              <a:defRPr lang="ru-RU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CE8310A-4FCB-4C0D-85A3-844E491B7DB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hangingPunct="0">
              <a:buNone/>
              <a:tabLst/>
              <a:defRPr lang="ru-RU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CE1AA40B-33FF-4212-B9CA-334D2237148F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206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hangingPunct="0">
      <a:tabLst/>
      <a:defRPr lang="ru-RU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0EAD082-52DE-4891-A3AF-D75D1CF8E62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83ACABCE-F1C7-48D6-B70D-678FA689CD47}" type="slidenum">
              <a:rPr/>
              <a:pPr lvl="0"/>
              <a:t>1</a:t>
            </a:fld>
            <a:endParaRPr lang="ru-RU"/>
          </a:p>
        </p:txBody>
      </p:sp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73E6F860-9F01-4B0A-BBD3-9C496BE3F6A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DFFA9E0B-1BB0-4185-9C29-CABBB76075F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BC8D6FE-155E-4D8D-9738-67CDBCAC8C1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69DC25B7-0246-4519-AC39-6D2ED94F10F8}" type="slidenum">
              <a:rPr/>
              <a:pPr lvl="0"/>
              <a:t>11</a:t>
            </a:fld>
            <a:endParaRPr lang="ru-RU"/>
          </a:p>
        </p:txBody>
      </p:sp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B34E4803-9F6F-431C-B9AA-D9369032A6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31F89FD6-A06B-4A33-A360-32AC0D4A2C3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29CE1D6-6201-46FB-AE23-7EDE74A7AA1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83FD414F-2E6C-4288-A55B-61A8089E8FA9}" type="slidenum">
              <a:rPr/>
              <a:pPr lvl="0"/>
              <a:t>12</a:t>
            </a:fld>
            <a:endParaRPr lang="ru-RU"/>
          </a:p>
        </p:txBody>
      </p:sp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54063859-87D2-455A-A062-579A896B9AD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187A4EE1-B1BD-4FF6-AF3D-299019A3BD1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39C8AF2-83AC-4E18-BED2-2BFD6265335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BA943D3B-D384-44F2-85A4-EFBE98D75A3A}" type="slidenum">
              <a:rPr/>
              <a:pPr lvl="0"/>
              <a:t>13</a:t>
            </a:fld>
            <a:endParaRPr lang="ru-RU"/>
          </a:p>
        </p:txBody>
      </p:sp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FEFBF099-D95E-4BE6-AE9D-460147A49F4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CE0308A2-784A-4C13-9C44-4E65A9149B8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5408DD2-5133-4B7F-92E3-001B0BB1FDC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73C5E97-925E-483E-A4E1-6A26989D6318}" type="slidenum">
              <a:rPr/>
              <a:pPr lvl="0"/>
              <a:t>14</a:t>
            </a:fld>
            <a:endParaRPr lang="ru-RU"/>
          </a:p>
        </p:txBody>
      </p:sp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7FD82A91-1C77-42B3-8293-D0DB39A9245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42DD8032-2BB2-4984-B163-B48CDD30065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C881106-30C1-40B4-88B8-4C9D3324ACB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3E946A3-10EC-4A0A-95FB-D3EA933EBB82}" type="slidenum">
              <a:rPr/>
              <a:pPr lvl="0"/>
              <a:t>15</a:t>
            </a:fld>
            <a:endParaRPr lang="ru-RU"/>
          </a:p>
        </p:txBody>
      </p:sp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1663E40D-97A8-4014-8475-123A8D2A56D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1DD6AF35-9933-462F-8313-A03B79A747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8D3C801-95E9-4D8F-96A4-4EE36457A34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EF872349-BE5A-4119-BEF5-9E97C065F754}" type="slidenum">
              <a:rPr/>
              <a:pPr lvl="0"/>
              <a:t>16</a:t>
            </a:fld>
            <a:endParaRPr lang="ru-RU"/>
          </a:p>
        </p:txBody>
      </p:sp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141C17D4-63D5-465C-A669-4A376F73BCC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65FC5749-5F2E-4FC1-857E-71CC33348D7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02C1C4B-F48F-497E-BB91-8956EF74121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6A46FC34-B392-4961-8233-F0D7DA0CB016}" type="slidenum">
              <a:rPr/>
              <a:pPr lvl="0"/>
              <a:t>41</a:t>
            </a:fld>
            <a:endParaRPr lang="ru-RU"/>
          </a:p>
        </p:txBody>
      </p:sp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58026A14-7560-43F0-A719-0BF3027DB89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1176BAD7-4DC1-4028-96D2-E01FE4A9815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349CE89-F418-4538-9083-2163F87EF50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0639D71C-0C88-4F1D-B469-C664DE10636D}" type="slidenum">
              <a:rPr/>
              <a:pPr lvl="0"/>
              <a:t>42</a:t>
            </a:fld>
            <a:endParaRPr lang="ru-RU"/>
          </a:p>
        </p:txBody>
      </p:sp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EF2AB8DA-1252-4961-B81D-36D0BCCA379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F8879AB7-CAB9-4691-A603-115C2E3F2A7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A3AF726-9578-4AFB-9980-E91B88B5E8C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E3CE8D9F-9FB6-4027-8901-8120DF959DE6}" type="slidenum">
              <a:rPr/>
              <a:pPr lvl="0"/>
              <a:t>43</a:t>
            </a:fld>
            <a:endParaRPr lang="ru-RU"/>
          </a:p>
        </p:txBody>
      </p:sp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681D9B3E-ED90-4798-9516-F1B94BAC6E1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941087B4-D0FA-41FF-9261-8E6FFB31D31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1CD0E4D-C3A9-4489-9EFE-ABF2A76A1D1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F5CA280-4C22-469A-9FB2-738BDEDBB9F4}" type="slidenum">
              <a:rPr/>
              <a:pPr lvl="0"/>
              <a:t>44</a:t>
            </a:fld>
            <a:endParaRPr lang="ru-RU"/>
          </a:p>
        </p:txBody>
      </p:sp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D34EE775-23AE-4B9D-A170-C9B1C8B1D1B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B77BD69B-B013-4CD3-8627-BFA9092C26F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108322B-48DA-4385-97BC-3B9E242F50E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14E2643B-FAD6-4E18-B858-D243E1A0C777}" type="slidenum">
              <a:rPr/>
              <a:pPr lvl="0"/>
              <a:t>2</a:t>
            </a:fld>
            <a:endParaRPr lang="ru-RU"/>
          </a:p>
        </p:txBody>
      </p:sp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A103A027-06CE-4662-B27E-E3C674912E4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00E1D52B-2C0C-4D70-BB2D-5204DFE5FD5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E9FBA79-D933-4D58-B708-9B64C9085E2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DAEA7754-4FE4-4B60-B611-8D9E6D79907C}" type="slidenum">
              <a:rPr/>
              <a:pPr lvl="0"/>
              <a:t>45</a:t>
            </a:fld>
            <a:endParaRPr lang="ru-RU"/>
          </a:p>
        </p:txBody>
      </p:sp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FB5FCEF9-9552-4657-860C-0CE8ED66AC4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A627F7FB-883E-457E-954E-FDA8CF75BA2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4590137-DD62-4AED-9DFC-BA15526CC64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80A75FB-C569-4196-8779-5B51F0AAAE44}" type="slidenum">
              <a:rPr/>
              <a:pPr lvl="0"/>
              <a:t>46</a:t>
            </a:fld>
            <a:endParaRPr lang="ru-RU"/>
          </a:p>
        </p:txBody>
      </p:sp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CCD67570-AAA3-42AB-A039-4CAB0FF3C57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9F5996E9-2D8E-4CFE-8BC7-841EF9F03FB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FA5E6CC-8D27-44D9-A627-01278844402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6593914-8FAB-456E-AAF6-6A67BF8A750D}" type="slidenum">
              <a:rPr/>
              <a:pPr lvl="0"/>
              <a:t>49</a:t>
            </a:fld>
            <a:endParaRPr lang="ru-RU"/>
          </a:p>
        </p:txBody>
      </p:sp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3CF746B6-1538-4A34-9C20-F28AF6DC3C8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1B6AEF69-340D-4297-8A9C-62CD06CD42C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D935075-D82F-4DFD-AAAC-1AB119EDE6A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272F1F4E-1D38-4254-8B2C-08AD02D447F2}" type="slidenum">
              <a:rPr/>
              <a:pPr lvl="0"/>
              <a:t>3</a:t>
            </a:fld>
            <a:endParaRPr lang="ru-RU"/>
          </a:p>
        </p:txBody>
      </p:sp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F5E2310F-9D03-450D-A0EF-DD6071EAA76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59F3DA38-5944-4D7A-A2DB-4092198C3DC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5E1F4A2-02C9-4F1C-8D9B-33842522DEE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E7270706-D768-4338-9E5F-4BF04787CA98}" type="slidenum">
              <a:rPr/>
              <a:pPr lvl="0"/>
              <a:t>4</a:t>
            </a:fld>
            <a:endParaRPr lang="ru-RU"/>
          </a:p>
        </p:txBody>
      </p:sp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6A3E159B-3E57-4625-A37D-68AA46929E9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8D4BA802-9574-4580-86B1-C6BFDEE544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A512E4E-21E0-4585-89C9-3267FFCD2FB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AFCF83B8-3FBB-4029-87BD-ABF20FFB13E7}" type="slidenum">
              <a:rPr/>
              <a:pPr lvl="0"/>
              <a:t>5</a:t>
            </a:fld>
            <a:endParaRPr lang="ru-RU"/>
          </a:p>
        </p:txBody>
      </p:sp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518AEC87-98ED-441D-91E8-491522C487A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58964B15-A44E-4838-8242-C6F729C9102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28F203-F7D4-445E-8BA7-C41ECBB65F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7C63FE5-04E8-4363-B0E3-39E9A7CA1F1F}" type="slidenum">
              <a:rPr/>
              <a:pPr lvl="0"/>
              <a:t>7</a:t>
            </a:fld>
            <a:endParaRPr lang="ru-RU"/>
          </a:p>
        </p:txBody>
      </p:sp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9E40B9BD-2363-4288-B1E4-E4C52F3B209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263E0490-60E8-4E74-B3E0-48139D82D1A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DAD5996-E190-42B4-BCEC-EA42878489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88AA9D80-F23B-4183-B5AE-CF9470EC8B94}" type="slidenum">
              <a:rPr/>
              <a:pPr lvl="0"/>
              <a:t>8</a:t>
            </a:fld>
            <a:endParaRPr lang="ru-RU"/>
          </a:p>
        </p:txBody>
      </p:sp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352E2695-E7FA-4105-BB8B-62AA268A10D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2A65CEAD-B8A6-482B-A773-6DC8C2658F1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40A500E-E533-403F-8C22-BF99BD55E35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AF8ACEE4-FA67-4C38-82FF-52E69BA09D51}" type="slidenum">
              <a:rPr/>
              <a:pPr lvl="0"/>
              <a:t>9</a:t>
            </a:fld>
            <a:endParaRPr lang="ru-RU"/>
          </a:p>
        </p:txBody>
      </p:sp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0ABD5E6B-E665-4FE1-AB05-736DF5AF20C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A761B528-2E13-41CB-A2D3-AD80FCDA37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2BE120-2D36-4E33-B105-042E6BBB43E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492E4B2-348C-4C85-8BA5-4856B7BFB371}" type="slidenum">
              <a:rPr/>
              <a:pPr lvl="0"/>
              <a:t>10</a:t>
            </a:fld>
            <a:endParaRPr lang="ru-RU"/>
          </a:p>
        </p:txBody>
      </p:sp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B7810A61-D3CD-4DDD-841E-280EE3F32E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630CDADD-8B58-464A-8365-DFF1FFA585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EC22F5-5A14-412D-A0A9-D027102692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BA63DA0-4364-4598-8AD0-E0A4A2EC08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C282E3-73AC-480F-9D5A-AD57206A5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6F0F64-3292-4B6D-88DA-E66AD60DF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B36D9A6-16F4-4D10-BFFC-8E0AAA031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713992E-F7B0-4A53-B3BF-C0006DA2729A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645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FBFF21-B642-4ACD-87D1-A64AB0194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4F73245-42E1-4018-A43E-F6689D0029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F00BF1-7247-40D8-B96A-35C43F641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A602C7C-28E6-4286-A6AC-A15EF5BF4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53F396-756A-425F-9B20-A3B4E2EE0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75D97E9-BBD9-4854-A084-E51A4C6B75EF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732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417EBA3-26CF-428A-9597-696382FD43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BA4CA95-DA6B-4FF6-B53D-1FB9E01AEE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B20EB6-1125-47DE-9A79-75B4DC756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02D26A-D88B-43D5-AE72-6336E334F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5D3951E-3948-496F-A39A-D7AA6B81F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1792745-43CD-4CAD-A350-B9C8457874D0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7325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5B5939-377A-41C1-BDCC-2D3A4CD5F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AECE5AB-BDFF-4A0C-9930-1DD740C31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AE810F-917A-41C1-9A4A-D23FE4145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002138-370F-4D07-A6F0-E2FC24D4B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246E253-5FBB-4E71-8290-8CF5C126C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B18D352-657C-48E2-9823-0D75485ECBA4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847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603C6B-B39A-44E5-986C-8BCAA9D09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B7D826B-2778-495F-85EB-92969231FA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AD6CCA-C155-4129-89FE-662D0B03A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8EE703-8C5A-4DD0-9B53-5A8F5BD83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6E9AF8-B759-456C-BECC-4196B1E40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8527FAF-9F40-4056-A5A8-E8CE8C666154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770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290D54-D1C5-4557-A073-FC1D0CD0D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610436-AB08-4BAC-8288-BEA1536DD2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3846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8C0F4F4-6D91-4447-A437-C04CD32152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3846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DD123D0-A78C-4C9A-8B8B-BAC905E34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7B2BA06-F57C-47F8-B3AA-37B77D120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F492C43-D0B4-452A-980B-E766B845E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7632ABF-E81A-40FF-A884-E21DFA2F21AF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596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8F15EF-E4A9-4531-B6C7-BB721157D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F517284-D3B6-48D0-816C-AF591905C1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1EB361A-69B3-4D7C-918D-42E9B34F26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4AD7BF8-DB05-4327-9060-BD1F25EC09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E127998-05A1-4965-B06C-B55802CB72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45F4725-788D-41E1-9C18-4AF0D0D1D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2F815B7-CEC2-42BF-8890-0C6C97D4C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1CDC404-C7DE-4994-9DCE-12C6E22BD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9D5A1AE-3471-4034-897C-4BA322CC865D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8788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71DF68-D3BD-4672-867D-DCE045C8A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147D153-71D0-40EA-99DB-AADA596F6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884CE7B-67E9-4248-A100-E700A44DB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3FC9BD1-9B96-47E6-855A-79828A643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B414913-1F73-4E3C-A2C5-DB9FF39DBD47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944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5C28D49-925C-44FE-9E36-6FAF2D183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2A13851-D67D-4E1A-8AE0-48AE3B117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D968528-F0CD-4A51-AE43-692C89F61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C9EAF3B-F91E-4CF4-9231-4EA31DC167DE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61878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941B0B-4D55-4A5E-9EBC-54514E85B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E3290C-2D7D-4BEC-A3D0-E4B9E4756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216349D-99E1-4CC2-862E-0B6BAB9970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390A4B3-9B27-4C2B-A04F-F89EB3D57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F6F8E33-2091-4551-B430-6D702A615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79C0ADF-A085-4250-81D8-F89424724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EDFC228-3E2C-4DFD-A166-5E5A76F2C7AB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659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CB063F-38E1-41E9-A49A-951D54C09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D13D02B-4AAB-4700-9668-B992C67822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627DD42-FC75-4233-A9D4-D715394160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598DA14-842D-4E75-9A73-4A59B34BD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365CFEA-FE91-4C54-A9D0-975ACAF2F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56AD4AD-0397-4B37-A3E8-39A213054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E1C3AE9-4BB7-462B-930F-2C604FE4E0FC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182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61A400-8C0F-4C07-BCE3-ACB3B72ED2D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3944717-FAB0-437C-A389-CC0A62A283F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D0936D-60AF-40D5-8902-9D7678B30A70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hangingPunct="0">
              <a:buNone/>
              <a:tabLst/>
              <a:defRPr lang="ru-RU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9815D2-02C8-4472-8157-F62AFF56612A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722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ctr" hangingPunct="0">
              <a:buNone/>
              <a:tabLst/>
              <a:defRPr lang="ru-RU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0B18926-AD1C-459E-82F1-704639CCD9FF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hangingPunct="0">
              <a:buNone/>
              <a:tabLst/>
              <a:defRPr lang="ru-RU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48E28062-8C37-4A03-B8BA-E69877E4DCBB}" type="slidenum">
              <a:rPr/>
              <a:pPr lvl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hangingPunct="0">
        <a:tabLst/>
        <a:defRPr lang="ru-RU" sz="44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hangingPunct="0">
        <a:spcBef>
          <a:spcPts val="1417"/>
        </a:spcBef>
        <a:spcAft>
          <a:spcPts val="0"/>
        </a:spcAft>
        <a:tabLst/>
        <a:defRPr lang="ru-RU" sz="32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4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48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slide" Target="slide5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5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50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5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5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5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50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slide" Target="slide5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slide" Target="slide27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50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40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slide" Target="slide5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2" Type="http://schemas.openxmlformats.org/officeDocument/2006/relationships/slide" Target="slide5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slide" Target="slide32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slide" Target="slide33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slide" Target="slide50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slide" Target="slide35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slide" Target="slide50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6.xml"/><Relationship Id="rId4" Type="http://schemas.openxmlformats.org/officeDocument/2006/relationships/image" Target="../media/image1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8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E677C5D-CAA5-4AC5-8D03-01272931D47A}"/>
              </a:ext>
            </a:extLst>
          </p:cNvPr>
          <p:cNvSpPr txBox="1"/>
          <p:nvPr/>
        </p:nvSpPr>
        <p:spPr>
          <a:xfrm>
            <a:off x="174480" y="708480"/>
            <a:ext cx="9792000" cy="496800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/>
          <a:lstStyle/>
          <a:p>
            <a:pPr marL="0" marR="0" lvl="0" indent="0" algn="ctr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  <a:defRPr sz="2600" b="1">
                <a:latin typeface="Times New Roman" pitchFamily="18"/>
              </a:defRPr>
            </a:pPr>
            <a:r>
              <a:rPr lang="ru-RU" sz="2800" b="1" dirty="0" smtClean="0">
                <a:latin typeface="Times New Roman" pitchFamily="18"/>
                <a:ea typeface="Microsoft YaHei" pitchFamily="2"/>
                <a:cs typeface="Lucida Sans" pitchFamily="2"/>
              </a:rPr>
              <a:t>БПОУ ВО «ВБМК»</a:t>
            </a:r>
            <a:endParaRPr lang="en-US" sz="2800" b="1" i="0" u="none" strike="noStrike" kern="1200" cap="none" dirty="0" smtClean="0">
              <a:ln>
                <a:noFill/>
              </a:ln>
              <a:latin typeface="Times New Roman" pitchFamily="18"/>
              <a:ea typeface="Microsoft YaHei" pitchFamily="2"/>
              <a:cs typeface="Lucida Sans" pitchFamily="2"/>
            </a:endParaRPr>
          </a:p>
          <a:p>
            <a:pPr marL="0" marR="0" lvl="0" indent="0" algn="ctr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  <a:defRPr sz="2600" b="1">
                <a:latin typeface="Times New Roman" pitchFamily="18"/>
              </a:defRPr>
            </a:pPr>
            <a:r>
              <a:rPr lang="ru-RU" sz="2800" b="1" i="0" u="none" strike="noStrike" kern="1200" cap="none" dirty="0" smtClean="0">
                <a:ln>
                  <a:noFill/>
                </a:ln>
                <a:latin typeface="Times New Roman" pitchFamily="18"/>
                <a:ea typeface="Microsoft YaHei" pitchFamily="2"/>
                <a:cs typeface="Lucida Sans" pitchFamily="2"/>
              </a:rPr>
              <a:t>Методические </a:t>
            </a:r>
            <a:r>
              <a:rPr lang="ru-RU" sz="2800" b="1" i="0" u="none" strike="noStrike" kern="1200" cap="none" dirty="0">
                <a:ln>
                  <a:noFill/>
                </a:ln>
                <a:latin typeface="Times New Roman" pitchFamily="18"/>
                <a:ea typeface="Microsoft YaHei" pitchFamily="2"/>
                <a:cs typeface="Lucida Sans" pitchFamily="2"/>
              </a:rPr>
              <a:t>указания к самостоятельной работе студентов</a:t>
            </a:r>
          </a:p>
          <a:p>
            <a:pPr marL="0" marR="0" lvl="0" indent="0" algn="ctr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  <a:defRPr sz="2600" b="1">
                <a:latin typeface="Times New Roman" pitchFamily="18"/>
              </a:defRPr>
            </a:pPr>
            <a:r>
              <a:rPr lang="ru-RU" sz="2800" b="1" i="0" u="none" strike="noStrike" kern="1200" cap="none" dirty="0">
                <a:ln>
                  <a:noFill/>
                </a:ln>
                <a:latin typeface="Times New Roman" pitchFamily="18"/>
                <a:ea typeface="Microsoft YaHei" pitchFamily="2"/>
                <a:cs typeface="Lucida Sans" pitchFamily="2"/>
              </a:rPr>
              <a:t>по теме «Анальгетики» для специальности «Фармация»</a:t>
            </a:r>
          </a:p>
          <a:p>
            <a:pPr lvl="0" algn="ctr" hangingPunct="0">
              <a:spcBef>
                <a:spcPts val="1191"/>
              </a:spcBef>
              <a:spcAft>
                <a:spcPts val="992"/>
              </a:spcAft>
              <a:defRPr sz="2600" b="1">
                <a:latin typeface="Times New Roman" pitchFamily="18"/>
              </a:defRPr>
            </a:pPr>
            <a:r>
              <a:rPr lang="ru-RU" sz="2000" b="1" dirty="0">
                <a:latin typeface="Times New Roman" pitchFamily="16" charset="0"/>
                <a:cs typeface="Times New Roman" pitchFamily="16" charset="0"/>
              </a:rPr>
              <a:t>ПМ 01. «Реализация лекарственных средств и товаров аптечного ассортимента»</a:t>
            </a:r>
            <a:br>
              <a:rPr lang="ru-RU" sz="2000" b="1" dirty="0">
                <a:latin typeface="Times New Roman" pitchFamily="16" charset="0"/>
                <a:cs typeface="Times New Roman" pitchFamily="16" charset="0"/>
              </a:rPr>
            </a:br>
            <a:r>
              <a:rPr lang="ru-RU" sz="2000" b="1" dirty="0">
                <a:latin typeface="Times New Roman" pitchFamily="16" charset="0"/>
                <a:cs typeface="Times New Roman" pitchFamily="16" charset="0"/>
              </a:rPr>
              <a:t>МДК 01.01. «Лекарствоведение»</a:t>
            </a:r>
            <a:endParaRPr lang="ru-RU" sz="2000" b="1" i="0" u="none" strike="noStrike" kern="1200" cap="none" dirty="0">
              <a:ln>
                <a:noFill/>
              </a:ln>
              <a:latin typeface="Times New Roman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A34ED9-1107-46D1-A764-85E8DC225F32}"/>
              </a:ext>
            </a:extLst>
          </p:cNvPr>
          <p:cNvSpPr txBox="1"/>
          <p:nvPr/>
        </p:nvSpPr>
        <p:spPr>
          <a:xfrm>
            <a:off x="-40775" y="4965840"/>
            <a:ext cx="10121400" cy="3703679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None/>
              <a:tabLst>
                <a:tab pos="0" algn="l"/>
              </a:tabLst>
              <a:defRPr sz="2000">
                <a:latin typeface="Times New Roman" pitchFamily="18"/>
              </a:defRPr>
            </a:pPr>
            <a:r>
              <a:rPr lang="ru-RU" sz="2000" b="1" i="0" u="none" strike="noStrike" kern="1200" cap="none" spc="0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Lucida Sans" pitchFamily="2"/>
              </a:rPr>
              <a:t>Подготовила: </a:t>
            </a:r>
            <a:r>
              <a:rPr lang="ru-RU" sz="2000" b="0" i="0" u="none" strike="noStrike" kern="1200" cap="none" spc="0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Lucida Sans" pitchFamily="2"/>
              </a:rPr>
              <a:t>преподаватель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/>
                <a:ea typeface="Microsoft YaHei" pitchFamily="2"/>
                <a:cs typeface="Lucida Sans" pitchFamily="2"/>
              </a:rPr>
              <a:t>лекарствоведения</a:t>
            </a:r>
            <a:r>
              <a:rPr lang="ru-RU" sz="2000" b="0" i="0" u="none" strike="noStrike" kern="1200" cap="none" spc="0" baseline="0" dirty="0" smtClean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Lucida Sans" pitchFamily="2"/>
              </a:rPr>
              <a:t> </a:t>
            </a:r>
            <a:r>
              <a:rPr lang="ru-RU" sz="2000" b="0" i="0" u="none" strike="noStrike" kern="1200" cap="none" spc="0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Lucida Sans" pitchFamily="2"/>
              </a:rPr>
              <a:t>Л.М. Лозинская</a:t>
            </a:r>
            <a:r>
              <a:rPr lang="ru-RU" sz="2000" b="0" i="0" u="none" strike="noStrike" kern="1200" cap="none" spc="0" baseline="0" dirty="0" smtClean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Microsoft YaHei" pitchFamily="2"/>
                <a:cs typeface="Lucida Sans" pitchFamily="2"/>
              </a:rPr>
              <a:t>.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None/>
              <a:tabLst>
                <a:tab pos="0" algn="l"/>
              </a:tabLst>
              <a:defRPr sz="2000">
                <a:latin typeface="Times New Roman" pitchFamily="18"/>
              </a:defRPr>
            </a:pPr>
            <a:endParaRPr lang="ru-RU" sz="2000" dirty="0" smtClean="0">
              <a:solidFill>
                <a:srgbClr val="000000"/>
              </a:solidFill>
              <a:latin typeface="Times New Roman" pitchFamily="18"/>
              <a:ea typeface="Microsoft YaHei" pitchFamily="2"/>
              <a:cs typeface="Lucida Sans" pitchFamily="2"/>
            </a:endParaRPr>
          </a:p>
          <a:p>
            <a:pPr marL="0" marR="0" lvl="0" indent="0" algn="ctr" rtl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None/>
              <a:tabLst>
                <a:tab pos="0" algn="l"/>
              </a:tabLst>
              <a:defRPr sz="2000">
                <a:latin typeface="Times New Roman" pitchFamily="18"/>
              </a:defRPr>
            </a:pPr>
            <a:endParaRPr lang="ru-RU" sz="2000" dirty="0">
              <a:solidFill>
                <a:srgbClr val="000000"/>
              </a:solidFill>
              <a:latin typeface="Times New Roman" pitchFamily="18"/>
              <a:ea typeface="Microsoft YaHei" pitchFamily="2"/>
              <a:cs typeface="Lucida Sans" pitchFamily="2"/>
            </a:endParaRPr>
          </a:p>
          <a:p>
            <a:pPr marL="0" marR="0" lvl="0" indent="0" algn="ctr" rtl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None/>
              <a:tabLst>
                <a:tab pos="0" algn="l"/>
              </a:tabLst>
              <a:defRPr sz="2000">
                <a:latin typeface="Times New Roman" pitchFamily="18"/>
              </a:defRPr>
            </a:pPr>
            <a:endParaRPr lang="ru-RU" sz="2000" dirty="0" smtClean="0">
              <a:solidFill>
                <a:srgbClr val="000000"/>
              </a:solidFill>
              <a:latin typeface="Times New Roman" pitchFamily="18"/>
              <a:ea typeface="Microsoft YaHei" pitchFamily="2"/>
              <a:cs typeface="Lucida Sans" pitchFamily="2"/>
            </a:endParaRPr>
          </a:p>
          <a:p>
            <a:pPr marL="0" marR="0" lvl="0" indent="0" algn="ctr" rtl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None/>
              <a:tabLst>
                <a:tab pos="0" algn="l"/>
              </a:tabLst>
              <a:defRPr sz="2000">
                <a:latin typeface="Times New Roman" pitchFamily="18"/>
              </a:defRPr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/>
                <a:ea typeface="Microsoft YaHei" pitchFamily="2"/>
                <a:cs typeface="Lucida Sans" pitchFamily="2"/>
              </a:rPr>
              <a:t>Воронеж, 2017</a:t>
            </a:r>
            <a:endParaRPr lang="ru-RU" sz="2000" b="0" i="0" u="none" strike="noStrike" kern="1200" cap="none" spc="0" baseline="0" dirty="0">
              <a:ln>
                <a:noFill/>
              </a:ln>
              <a:solidFill>
                <a:srgbClr val="000000"/>
              </a:solidFill>
              <a:latin typeface="Times New Roman" pitchFamily="18"/>
              <a:ea typeface="Microsoft YaHei" pitchFamily="2"/>
              <a:cs typeface="Lucida Sans" pitchFamily="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A277D1F-E432-4241-80F5-0CDE981F407D}"/>
              </a:ext>
            </a:extLst>
          </p:cNvPr>
          <p:cNvSpPr/>
          <p:nvPr/>
        </p:nvSpPr>
        <p:spPr>
          <a:xfrm>
            <a:off x="106017" y="0"/>
            <a:ext cx="9859618" cy="5033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 №4.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Заполните таблицу недостающими данными и обоснуйте рациональный выбор болеутоляющих средств (морфин,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фентанил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омнопон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тримеперидин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аспирин, парацетамол, ибупрофен) при различных состояниях.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275A57B9-7E11-4BF3-ABD9-0A4E7ED123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012556"/>
              </p:ext>
            </p:extLst>
          </p:nvPr>
        </p:nvGraphicFramePr>
        <p:xfrm>
          <a:off x="106017" y="2236862"/>
          <a:ext cx="9855889" cy="44864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01310">
                  <a:extLst>
                    <a:ext uri="{9D8B030D-6E8A-4147-A177-3AD203B41FA5}">
                      <a16:colId xmlns:a16="http://schemas.microsoft.com/office/drawing/2014/main" val="461547233"/>
                    </a:ext>
                  </a:extLst>
                </a:gridCol>
                <a:gridCol w="1098876">
                  <a:extLst>
                    <a:ext uri="{9D8B030D-6E8A-4147-A177-3AD203B41FA5}">
                      <a16:colId xmlns:a16="http://schemas.microsoft.com/office/drawing/2014/main" val="781568299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4072911197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41210347"/>
                    </a:ext>
                  </a:extLst>
                </a:gridCol>
                <a:gridCol w="1990103">
                  <a:extLst>
                    <a:ext uri="{9D8B030D-6E8A-4147-A177-3AD203B41FA5}">
                      <a16:colId xmlns:a16="http://schemas.microsoft.com/office/drawing/2014/main" val="2395224833"/>
                    </a:ext>
                  </a:extLst>
                </a:gridCol>
              </a:tblGrid>
              <a:tr h="838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Показания к применению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МНН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Торговое название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Формы выпуска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Обоснование рационального выбора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786897240"/>
                  </a:ext>
                </a:extLst>
              </a:tr>
              <a:tr h="3381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Травматические боли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923628144"/>
                  </a:ext>
                </a:extLst>
              </a:tr>
              <a:tr h="336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Почечная колика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760084901"/>
                  </a:ext>
                </a:extLst>
              </a:tr>
              <a:tr h="322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Обезболивание родов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37446166"/>
                  </a:ext>
                </a:extLst>
              </a:tr>
              <a:tr h="303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Нейролептанальгезия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236948629"/>
                  </a:ext>
                </a:extLst>
              </a:tr>
              <a:tr h="836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Болевой синдром у онкологических больных 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857181975"/>
                  </a:ext>
                </a:extLst>
              </a:tr>
              <a:tr h="2794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Гипертермия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69077506"/>
                  </a:ext>
                </a:extLst>
              </a:tr>
              <a:tr h="333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Боли при артритах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213087167"/>
                  </a:ext>
                </a:extLst>
              </a:tr>
              <a:tr h="535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Профилактика тромбозов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FF"/>
                        </a:gs>
                        <a:gs pos="7001">
                          <a:srgbClr val="E6E6E6"/>
                        </a:gs>
                        <a:gs pos="32001">
                          <a:srgbClr val="7D8496"/>
                        </a:gs>
                        <a:gs pos="47000">
                          <a:srgbClr val="E6E6E6"/>
                        </a:gs>
                        <a:gs pos="85001">
                          <a:srgbClr val="7D8496"/>
                        </a:gs>
                        <a:gs pos="100000">
                          <a:srgbClr val="E6E6E6"/>
                        </a:gs>
                      </a:gsLst>
                      <a:lin ang="10800000" scaled="0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269659829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9BE714D6-6FE2-40EC-ABBC-C5EF3E6ABE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636" y="1897130"/>
            <a:ext cx="16110133" cy="601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7315200" y="6842234"/>
            <a:ext cx="1623848" cy="369332"/>
          </a:xfrm>
          <a:prstGeom prst="rect">
            <a:avLst/>
          </a:prstGeo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ru-RU" dirty="0">
                <a:hlinkClick r:id="rId3" action="ppaction://hlinksldjump"/>
              </a:rPr>
              <a:t>Ответ.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19DC1FB-F8EA-4A16-943F-4DB8350FB7EF}"/>
              </a:ext>
            </a:extLst>
          </p:cNvPr>
          <p:cNvSpPr/>
          <p:nvPr/>
        </p:nvSpPr>
        <p:spPr>
          <a:xfrm>
            <a:off x="158404" y="39756"/>
            <a:ext cx="9763816" cy="4118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 №5. 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Распределите по химическим группам НПВС: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индометацин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фенилбутазон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бутадион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ацетилсалициловая кислота,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диклофенак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ибупрофен.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B32850A0-AFD4-472B-9519-183F139B4C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115602"/>
              </p:ext>
            </p:extLst>
          </p:nvPr>
        </p:nvGraphicFramePr>
        <p:xfrm>
          <a:off x="158405" y="2449826"/>
          <a:ext cx="9763815" cy="50474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43125">
                  <a:extLst>
                    <a:ext uri="{9D8B030D-6E8A-4147-A177-3AD203B41FA5}">
                      <a16:colId xmlns:a16="http://schemas.microsoft.com/office/drawing/2014/main" val="2712629486"/>
                    </a:ext>
                  </a:extLst>
                </a:gridCol>
                <a:gridCol w="1762401">
                  <a:extLst>
                    <a:ext uri="{9D8B030D-6E8A-4147-A177-3AD203B41FA5}">
                      <a16:colId xmlns:a16="http://schemas.microsoft.com/office/drawing/2014/main" val="2223073445"/>
                    </a:ext>
                  </a:extLst>
                </a:gridCol>
                <a:gridCol w="1952763">
                  <a:extLst>
                    <a:ext uri="{9D8B030D-6E8A-4147-A177-3AD203B41FA5}">
                      <a16:colId xmlns:a16="http://schemas.microsoft.com/office/drawing/2014/main" val="1520353656"/>
                    </a:ext>
                  </a:extLst>
                </a:gridCol>
                <a:gridCol w="1952763">
                  <a:extLst>
                    <a:ext uri="{9D8B030D-6E8A-4147-A177-3AD203B41FA5}">
                      <a16:colId xmlns:a16="http://schemas.microsoft.com/office/drawing/2014/main" val="3257472553"/>
                    </a:ext>
                  </a:extLst>
                </a:gridCol>
                <a:gridCol w="1952763">
                  <a:extLst>
                    <a:ext uri="{9D8B030D-6E8A-4147-A177-3AD203B41FA5}">
                      <a16:colId xmlns:a16="http://schemas.microsoft.com/office/drawing/2014/main" val="8344747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Химическая классификация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Препарат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Торговые названия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Применение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Форма выпуска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6410401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Производное салициловой кислоты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0804096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Производное индолуксусной кислоты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448144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Производное фенилуксусной кислоты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7565826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Производное фенилпропионовой кислоты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5203064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Производное пиразолона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49215855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FA653E8E-708C-47C0-B569-42E47E0048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1688" y="2278063"/>
            <a:ext cx="10080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7709338" y="1876097"/>
            <a:ext cx="2033752" cy="369332"/>
          </a:xfrm>
          <a:prstGeom prst="rect">
            <a:avLst/>
          </a:pr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 rtlCol="0">
            <a:spAutoFit/>
          </a:bodyPr>
          <a:lstStyle/>
          <a:p>
            <a:r>
              <a:rPr lang="ru-RU" dirty="0">
                <a:hlinkClick r:id="rId3" action="ppaction://hlinksldjump"/>
              </a:rPr>
              <a:t>Ответ.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8F13340-5921-456E-A87E-389547791CF8}"/>
              </a:ext>
            </a:extLst>
          </p:cNvPr>
          <p:cNvSpPr/>
          <p:nvPr/>
        </p:nvSpPr>
        <p:spPr>
          <a:xfrm>
            <a:off x="106017" y="193852"/>
            <a:ext cx="9846366" cy="3237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 №6.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Проведите сравнительную характеристику ненаркотических анальгетиков по выраженности различных эффектов с применением следующих обозначений: «++» - эффект сильный; «+» - эффект умеренный; «-» - эффект отсутствует.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712D2828-4D0B-4BBD-AACA-F4B1EF521D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802918"/>
              </p:ext>
            </p:extLst>
          </p:nvPr>
        </p:nvGraphicFramePr>
        <p:xfrm>
          <a:off x="274016" y="2643116"/>
          <a:ext cx="8868348" cy="36562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57942">
                  <a:extLst>
                    <a:ext uri="{9D8B030D-6E8A-4147-A177-3AD203B41FA5}">
                      <a16:colId xmlns:a16="http://schemas.microsoft.com/office/drawing/2014/main" val="4187804895"/>
                    </a:ext>
                  </a:extLst>
                </a:gridCol>
                <a:gridCol w="1315453">
                  <a:extLst>
                    <a:ext uri="{9D8B030D-6E8A-4147-A177-3AD203B41FA5}">
                      <a16:colId xmlns:a16="http://schemas.microsoft.com/office/drawing/2014/main" val="1032044851"/>
                    </a:ext>
                  </a:extLst>
                </a:gridCol>
                <a:gridCol w="1844842">
                  <a:extLst>
                    <a:ext uri="{9D8B030D-6E8A-4147-A177-3AD203B41FA5}">
                      <a16:colId xmlns:a16="http://schemas.microsoft.com/office/drawing/2014/main" val="3638678796"/>
                    </a:ext>
                  </a:extLst>
                </a:gridCol>
                <a:gridCol w="1044448">
                  <a:extLst>
                    <a:ext uri="{9D8B030D-6E8A-4147-A177-3AD203B41FA5}">
                      <a16:colId xmlns:a16="http://schemas.microsoft.com/office/drawing/2014/main" val="1543800026"/>
                    </a:ext>
                  </a:extLst>
                </a:gridCol>
                <a:gridCol w="1905663">
                  <a:extLst>
                    <a:ext uri="{9D8B030D-6E8A-4147-A177-3AD203B41FA5}">
                      <a16:colId xmlns:a16="http://schemas.microsoft.com/office/drawing/2014/main" val="2807264424"/>
                    </a:ext>
                  </a:extLst>
                </a:gridCol>
              </a:tblGrid>
              <a:tr h="7312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Фармакологический эффект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bg1"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Анальгин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bg1"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Парацетамол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bg1"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Аспирин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bg1"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</a:rPr>
                        <a:t>Диклофенак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bg1"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6640606"/>
                  </a:ext>
                </a:extLst>
              </a:tr>
              <a:tr h="7312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Анальгезирующий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bg1"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bg1"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bg1"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bg1"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bg1"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961072050"/>
                  </a:ext>
                </a:extLst>
              </a:tr>
              <a:tr h="7312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Противовоспалительный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bg1"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bg1"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bg1"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bg1"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bg1"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61066868"/>
                  </a:ext>
                </a:extLst>
              </a:tr>
              <a:tr h="7312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Жаропонижающий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bg1"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bg1"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bg1"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bg1"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bg1"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82286127"/>
                  </a:ext>
                </a:extLst>
              </a:tr>
              <a:tr h="365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Антиагрегантный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bg1"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bg1"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bg1"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bg1"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bg1"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55103801"/>
                  </a:ext>
                </a:extLst>
              </a:tr>
              <a:tr h="365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Ульцерогенный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bg1"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bg1"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bg1"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bg1"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bg1"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686319944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CEC55725-0347-47C0-BDE8-0A06462B3F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1688" y="2803525"/>
            <a:ext cx="10080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7267903" y="6984124"/>
            <a:ext cx="2144111" cy="378373"/>
          </a:xfrm>
          <a:prstGeom prst="rect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 rtlCol="0">
            <a:spAutoFit/>
          </a:bodyPr>
          <a:lstStyle/>
          <a:p>
            <a:r>
              <a:rPr lang="ru-RU" dirty="0">
                <a:hlinkClick r:id="rId3" action="ppaction://hlinksldjump"/>
              </a:rPr>
              <a:t>Ответ.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7C036F0-AEA0-41D0-BACE-FC668DED5F5B}"/>
              </a:ext>
            </a:extLst>
          </p:cNvPr>
          <p:cNvSpPr/>
          <p:nvPr/>
        </p:nvSpPr>
        <p:spPr>
          <a:xfrm>
            <a:off x="119270" y="53669"/>
            <a:ext cx="9833113" cy="5617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 №7. 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больничную аптеку поступили следующие лекарственные препараты: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метамизол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натрия,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мелоксикам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амелотекс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напроксен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колдрекс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цитрамон П,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солпадеин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пенталгин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-Н, баралгин М,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аспивит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нимесулид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найз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индометациновая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мазь,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бутадионовая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мазь, парацетамол,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кофеин+парацетамол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панадол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экстра). Распределите их по фармакологическим группам в зависимости от применения: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Анальгетики: ______________________________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Антипиретики: _____________________________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НПВС- неселективные: _______________________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НПВС- селективные: _________________________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11615" y="6432331"/>
            <a:ext cx="2260928" cy="369332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ru-RU" dirty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hlinkClick r:id="rId3" action="ppaction://hlinksldjump"/>
              </a:rPr>
              <a:t>Ответ.</a:t>
            </a:r>
            <a:endParaRPr lang="ru-RU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9EEBB45-8D62-426B-82C7-B2A12539ACBA}"/>
              </a:ext>
            </a:extLst>
          </p:cNvPr>
          <p:cNvSpPr/>
          <p:nvPr/>
        </p:nvSpPr>
        <p:spPr>
          <a:xfrm>
            <a:off x="-114300" y="0"/>
            <a:ext cx="10194925" cy="8455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15000"/>
              </a:lnSpc>
              <a:spcAft>
                <a:spcPts val="600"/>
              </a:spcAft>
            </a:pPr>
            <a:r>
              <a:rPr lang="ru-RU" sz="30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 №8. </a:t>
            </a:r>
          </a:p>
          <a:p>
            <a:pPr marL="228600" algn="ctr">
              <a:lnSpc>
                <a:spcPct val="115000"/>
              </a:lnSpc>
              <a:spcAft>
                <a:spcPts val="6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Решите ситуационные задачи.</a:t>
            </a:r>
          </a:p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№1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28600">
              <a:spcAft>
                <a:spcPts val="10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приёмный покой поступил пациент с </a:t>
            </a:r>
            <a:r>
              <a:rPr lang="ru-RU" sz="22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почечной коликой.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Вашем распоряжении следующие препараты: </a:t>
            </a:r>
            <a:r>
              <a:rPr lang="ru-RU" sz="2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морфин, </a:t>
            </a:r>
            <a:r>
              <a:rPr lang="ru-RU" sz="22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омнопон</a:t>
            </a:r>
            <a:r>
              <a:rPr lang="ru-RU" sz="2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анальгин.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Какому из них Вы отдадите предпочтение и почему?</a:t>
            </a:r>
          </a:p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№2. </a:t>
            </a:r>
          </a:p>
          <a:p>
            <a:pPr marL="228600">
              <a:spcAft>
                <a:spcPts val="1000"/>
              </a:spcAf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приёмный покой доставлен пациент с </a:t>
            </a:r>
            <a:r>
              <a:rPr lang="ru-RU" sz="2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травмой грудной клетки, открытым пневмотораксом и сильным кашлем, сопровождающимся кровохарканьем.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Выбор какого препарата будет наиболее рациональным в данной ситуации: </a:t>
            </a:r>
            <a:r>
              <a:rPr lang="ru-RU" sz="22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промедола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или </a:t>
            </a:r>
            <a:r>
              <a:rPr lang="ru-RU" sz="2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морфина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почему?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Каковы условия хранения данных препаратов?</a:t>
            </a:r>
            <a:endParaRPr lang="ru-RU" sz="2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spcAft>
                <a:spcPts val="1000"/>
              </a:spcAft>
            </a:pPr>
            <a:r>
              <a:rPr lang="ru-RU" sz="24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№3.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приёмный покой доставлен пациент  в тяжёлом состоянии. При осмотре зрачки узкие, как «точки», дыхание редкое с продолжительными паузами (апноэ), пульс 50 в 1 минуту. Об отравлении какими препаратами следует подумать в данном случае? Что необходимо ввести в качестве </a:t>
            </a:r>
            <a:r>
              <a:rPr lang="ru-RU" sz="2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антидота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ru-RU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72855" y="7062952"/>
            <a:ext cx="2607770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ru-RU" sz="2400" dirty="0" smtClean="0">
                <a:hlinkClick r:id="rId3" action="ppaction://hlinksldjump"/>
              </a:rPr>
              <a:t>Ответ.</a:t>
            </a:r>
            <a:endParaRPr lang="ru-RU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514B6512-710A-4DD5-A3B3-42CCA602D83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0500" y="235131"/>
            <a:ext cx="9779000" cy="7207069"/>
          </a:xfrm>
        </p:spPr>
        <p:txBody>
          <a:bodyPr/>
          <a:lstStyle/>
          <a:p>
            <a:pPr algn="ctr"/>
            <a:r>
              <a:rPr lang="ru-RU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№4.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Пациент, перенёсший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острый инфаркт миокарда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принимал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ацетилсалициловую кислоту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Через некоторое время у него появились боли в эпигастральной области, дёгтеобразный стул. С какой целью был назначен препарат и какое осложнение произошло?</a:t>
            </a:r>
          </a:p>
          <a:p>
            <a:pPr algn="ctr"/>
            <a:r>
              <a:rPr lang="ru-RU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№5.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Вашему пациенту назначен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анальгин внутримышечно в течение 5 дней.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Какое осложнение у него может возникнуть и какие советы Вы ему дадите? Что может быть при более длительном применении анальгина?</a:t>
            </a:r>
          </a:p>
          <a:p>
            <a:pPr algn="ctr"/>
            <a:r>
              <a:rPr lang="ru-RU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№6.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Вам обратилась соседка по поводу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повышения температуры у ребёнка 3-х лет.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домашней аптечке имеются препараты: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ацетилсалициловая кислота, парацетамол, бисептол.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Помогите сделать выбор. 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72855" y="6416566"/>
            <a:ext cx="2607770" cy="461665"/>
          </a:xfrm>
          <a:prstGeom prst="rect">
            <a:avLst/>
          </a:prstGeom>
          <a:gradFill flip="none" rotWithShape="1">
            <a:gsLst>
              <a:gs pos="0">
                <a:srgbClr val="FF3399">
                  <a:tint val="66000"/>
                  <a:satMod val="160000"/>
                </a:srgbClr>
              </a:gs>
              <a:gs pos="50000">
                <a:srgbClr val="FF3399">
                  <a:tint val="44500"/>
                  <a:satMod val="160000"/>
                </a:srgbClr>
              </a:gs>
              <a:gs pos="100000">
                <a:srgbClr val="FF3399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ru-RU" sz="2400" dirty="0" smtClean="0">
                <a:hlinkClick r:id="rId3" action="ppaction://hlinksldjump"/>
              </a:rPr>
              <a:t>Ответ.</a:t>
            </a:r>
            <a:endParaRPr lang="ru-RU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B525449-446E-4B1F-BFC2-D7CC906896AA}"/>
              </a:ext>
            </a:extLst>
          </p:cNvPr>
          <p:cNvSpPr/>
          <p:nvPr/>
        </p:nvSpPr>
        <p:spPr>
          <a:xfrm>
            <a:off x="0" y="190660"/>
            <a:ext cx="9657347" cy="1197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ru-RU" sz="28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 № 9. </a:t>
            </a:r>
          </a:p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Ответьте на вопросы тест-эталонного контроля.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Инструктаж: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выберите правильные ответы. Если ответов несколько, используйте одно буквенное значение в виде заглавной буквы.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Наркотические анальгетики: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а\ устраняют боли любого происхождения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б\ способны вызывать эйфорию                               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в\ способствуют наступлению сна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г\ оказывают противовоспалительное действие</a:t>
            </a:r>
          </a:p>
          <a:p>
            <a:endParaRPr lang="ru-RU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А. Верно: а, б, 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sldjump"/>
              </a:rPr>
              <a:t>Б. Верно: а, 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sldjump"/>
              </a:rPr>
              <a:t>В. Верно: б, г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sldjump"/>
              </a:rPr>
              <a:t>Г. Верно: а, в, г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</a:p>
          <a:p>
            <a:pPr marL="228600" algn="ctr">
              <a:lnSpc>
                <a:spcPct val="115000"/>
              </a:lnSpc>
              <a:spcAft>
                <a:spcPts val="1000"/>
              </a:spcAft>
            </a:pPr>
            <a:endParaRPr lang="ru-RU" sz="2800" b="1" u="sng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115000"/>
              </a:lnSpc>
              <a:spcAft>
                <a:spcPts val="1000"/>
              </a:spcAft>
            </a:pPr>
            <a:endParaRPr lang="ru-RU" sz="2800" b="1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115000"/>
              </a:lnSpc>
              <a:spcAft>
                <a:spcPts val="1000"/>
              </a:spcAft>
            </a:pPr>
            <a:endParaRPr lang="ru-RU" sz="2800" b="1" u="sng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115000"/>
              </a:lnSpc>
              <a:spcAft>
                <a:spcPts val="1000"/>
              </a:spcAft>
            </a:pPr>
            <a:endParaRPr lang="ru-RU" sz="2800" b="1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115000"/>
              </a:lnSpc>
              <a:spcAft>
                <a:spcPts val="1000"/>
              </a:spcAft>
            </a:pPr>
            <a:endParaRPr lang="ru-RU" sz="2800" b="1" u="sng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115000"/>
              </a:lnSpc>
              <a:spcAft>
                <a:spcPts val="1000"/>
              </a:spcAft>
            </a:pPr>
            <a:endParaRPr lang="ru-RU" sz="2800" b="1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115000"/>
              </a:lnSpc>
              <a:spcAft>
                <a:spcPts val="1000"/>
              </a:spcAft>
            </a:pPr>
            <a:endParaRPr lang="ru-RU" sz="2800" b="1" u="sng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115000"/>
              </a:lnSpc>
              <a:spcAft>
                <a:spcPts val="1000"/>
              </a:spcAft>
            </a:pP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F4361A2-7375-4090-8398-901FDD1F7A46}"/>
              </a:ext>
            </a:extLst>
          </p:cNvPr>
          <p:cNvSpPr/>
          <p:nvPr/>
        </p:nvSpPr>
        <p:spPr>
          <a:xfrm>
            <a:off x="114300" y="698500"/>
            <a:ext cx="9966325" cy="5613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Наркотические анальгетики применяются при:                                            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а\ травматических болях                                             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б\ болях при артритах                                                  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в\ болях при инфаркте миокарда                                 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г\ болях при злокачественных новообразованиях</a:t>
            </a:r>
          </a:p>
          <a:p>
            <a:pPr algn="ctr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А. Верно: а, б, 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Б. Верно: а, 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В. Верно: б, г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Г. Верно: а, в, г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9349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D123D4B-B142-4807-9F31-7E69C23FC5E6}"/>
              </a:ext>
            </a:extLst>
          </p:cNvPr>
          <p:cNvSpPr/>
          <p:nvPr/>
        </p:nvSpPr>
        <p:spPr>
          <a:xfrm>
            <a:off x="0" y="1708745"/>
            <a:ext cx="9918700" cy="3082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К наркотическим анальгетикам не относится препарат: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а\ бупренорфин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б\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тримеперидин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в\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буторфанол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/>
              </a:rPr>
              <a:t>г\ анальгин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8704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D6BDE64-17AB-43B1-BB5E-190CD980DE95}"/>
              </a:ext>
            </a:extLst>
          </p:cNvPr>
          <p:cNvSpPr/>
          <p:nvPr/>
        </p:nvSpPr>
        <p:spPr>
          <a:xfrm>
            <a:off x="-101600" y="1219271"/>
            <a:ext cx="10182225" cy="3082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Механизм действия морфина: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а\ связывается с опиоидными рецепторами по типу агониста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/>
              </a:rPr>
              <a:t>б\ связывается с опиоидными рецепторами по типу антагониста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/>
              </a:rPr>
              <a:t>в\ возбуждает таламические болевые центры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/>
              </a:rPr>
              <a:t>г\ возбуждает ГАМК-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/>
              </a:rPr>
              <a:t>ергические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/>
              </a:rPr>
              <a:t> рецепторы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101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AC270DB-40FF-4AAA-9146-AB19816E705E}"/>
              </a:ext>
            </a:extLst>
          </p:cNvPr>
          <p:cNvSpPr txBox="1"/>
          <p:nvPr/>
        </p:nvSpPr>
        <p:spPr>
          <a:xfrm>
            <a:off x="259080" y="0"/>
            <a:ext cx="9631680" cy="743712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/>
          <a:lstStyle/>
          <a:p>
            <a:pPr marL="0" marR="0" lvl="0" indent="0" algn="ctr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  <a:defRPr sz="3600"/>
            </a:pPr>
            <a:r>
              <a:rPr lang="ru-RU" sz="3600" b="1" i="0" u="sng" strike="noStrike" kern="1200" cap="none" dirty="0">
                <a:ln>
                  <a:noFill/>
                </a:ln>
                <a:uFillTx/>
                <a:latin typeface="Times New Roman" panose="02020603050405020304" pitchFamily="18" charset="0"/>
                <a:ea typeface="Microsoft YaHei" pitchFamily="2"/>
                <a:cs typeface="Times New Roman" panose="02020603050405020304" pitchFamily="18" charset="0"/>
              </a:rPr>
              <a:t>Мотивация темы:</a:t>
            </a:r>
            <a:endParaRPr lang="en-US" sz="3600" b="1" i="0" u="sng" strike="noStrike" kern="1200" cap="none" dirty="0">
              <a:ln>
                <a:noFill/>
              </a:ln>
              <a:uFillTx/>
              <a:latin typeface="Times New Roman" panose="02020603050405020304" pitchFamily="18" charset="0"/>
              <a:ea typeface="Microsoft YaHei" pitchFamily="2"/>
              <a:cs typeface="Times New Roman" panose="02020603050405020304" pitchFamily="18" charset="0"/>
            </a:endParaRPr>
          </a:p>
          <a:p>
            <a:pPr hangingPunct="0">
              <a:spcBef>
                <a:spcPts val="1191"/>
              </a:spcBef>
              <a:spcAft>
                <a:spcPts val="992"/>
              </a:spcAft>
              <a:defRPr sz="3600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Препараты данной фармакологической группы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>
              <a:spcBef>
                <a:spcPts val="1191"/>
              </a:spcBef>
              <a:spcAft>
                <a:spcPts val="992"/>
              </a:spcAft>
              <a:defRPr sz="3600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широко используются в медицине. Материал,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>
              <a:spcBef>
                <a:spcPts val="1191"/>
              </a:spcBef>
              <a:spcAft>
                <a:spcPts val="992"/>
              </a:spcAft>
              <a:defRPr sz="3600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изученный на данном занятии, будет востребован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>
              <a:spcBef>
                <a:spcPts val="1191"/>
              </a:spcBef>
              <a:spcAft>
                <a:spcPts val="992"/>
              </a:spcAft>
              <a:defRPr sz="3600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изучении последующих тем, например,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>
              <a:spcBef>
                <a:spcPts val="1191"/>
              </a:spcBef>
              <a:spcAft>
                <a:spcPts val="992"/>
              </a:spcAft>
              <a:defRPr sz="3600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«Средства для наркоза», «Противовоспалительные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>
              <a:spcBef>
                <a:spcPts val="1191"/>
              </a:spcBef>
              <a:spcAft>
                <a:spcPts val="992"/>
              </a:spcAft>
              <a:defRPr sz="3600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средства», «Средства, действующие на органы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>
              <a:spcBef>
                <a:spcPts val="1191"/>
              </a:spcBef>
              <a:spcAft>
                <a:spcPts val="992"/>
              </a:spcAft>
              <a:defRPr sz="3600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дыхания»,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«Сердечно-сосудистые средства»,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>
              <a:spcBef>
                <a:spcPts val="1191"/>
              </a:spcBef>
              <a:spcAft>
                <a:spcPts val="992"/>
              </a:spcAft>
              <a:defRPr sz="3600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«Средства, влияющие на мускулатуру матки».</a:t>
            </a:r>
          </a:p>
          <a:p>
            <a:pPr marL="0" marR="0" lvl="0" indent="0" algn="l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  <a:defRPr sz="3600"/>
            </a:pPr>
            <a:endParaRPr lang="ru-RU" sz="3600" b="1" i="0" u="sng" strike="noStrike" kern="1200" cap="none" dirty="0">
              <a:ln>
                <a:noFill/>
              </a:ln>
              <a:uFillTx/>
              <a:latin typeface="Liberation Sans" pitchFamily="18"/>
              <a:ea typeface="Microsoft YaHei" pitchFamily="2"/>
              <a:cs typeface="Lucida Sans" pitchFamily="2"/>
            </a:endParaRPr>
          </a:p>
          <a:p>
            <a:pPr marL="0" marR="0" lvl="0" indent="0" algn="ctr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  <a:defRPr sz="3600"/>
            </a:pPr>
            <a:r>
              <a:rPr lang="ru-RU" sz="3600" b="0" i="0" u="none" strike="noStrike" kern="1200" cap="none" dirty="0">
                <a:ln>
                  <a:noFill/>
                </a:ln>
                <a:latin typeface="Liberation Sans" pitchFamily="18"/>
                <a:ea typeface="Microsoft YaHei" pitchFamily="2"/>
                <a:cs typeface="Lucida Sans" pitchFamily="2"/>
              </a:rPr>
              <a:t> </a:t>
            </a:r>
            <a:endParaRPr lang="ru-RU" sz="2000" b="0" i="0" u="none" strike="noStrike" kern="1200" cap="none" dirty="0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1899C76-9832-4091-8A85-D5C3993DA849}"/>
              </a:ext>
            </a:extLst>
          </p:cNvPr>
          <p:cNvSpPr/>
          <p:nvPr/>
        </p:nvSpPr>
        <p:spPr>
          <a:xfrm>
            <a:off x="88900" y="533400"/>
            <a:ext cx="9702800" cy="5890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Наркотические анальгетики угнетают:                   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а\ центр блуждающего нерва                                        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б\ центр болевой чувствительности                              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в\ центры глазодвигательных нервов                            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г\ дыхательный центр</a:t>
            </a:r>
          </a:p>
          <a:p>
            <a:pPr algn="ctr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А. Верно: а, б, 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Б. Верно: а, 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В. Верно: б, г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Г. Верно: а, в, г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8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C380574-E532-46E3-81DB-D4AB570A4EEA}"/>
              </a:ext>
            </a:extLst>
          </p:cNvPr>
          <p:cNvSpPr/>
          <p:nvPr/>
        </p:nvSpPr>
        <p:spPr>
          <a:xfrm>
            <a:off x="-107950" y="1543645"/>
            <a:ext cx="10188575" cy="3546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Специфическим антагонистом наркотических анальгетиков служит: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а\ бупренорфин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б\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фентанил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/>
              </a:rPr>
              <a:t>в\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/>
              </a:rPr>
              <a:t>налоксон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г\ морфин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29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C5E3B47-2E42-46CD-A5B5-54561DE2892B}"/>
              </a:ext>
            </a:extLst>
          </p:cNvPr>
          <p:cNvSpPr/>
          <p:nvPr/>
        </p:nvSpPr>
        <p:spPr>
          <a:xfrm>
            <a:off x="-215900" y="1920020"/>
            <a:ext cx="10194925" cy="3018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Сумму алкалоидов опия содержит наркотический анальгетик: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а\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фентанил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/>
              </a:rPr>
              <a:t>б\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/>
              </a:rPr>
              <a:t>омнопон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в\ бупренорфин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   г\ морфин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38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403ADC4-9A98-41C6-B5AA-14A29EE5020B}"/>
              </a:ext>
            </a:extLst>
          </p:cNvPr>
          <p:cNvSpPr/>
          <p:nvPr/>
        </p:nvSpPr>
        <p:spPr>
          <a:xfrm>
            <a:off x="0" y="1990629"/>
            <a:ext cx="10515600" cy="3578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Для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нейролептанальгезии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используют наркотический анальгетик: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а\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трамадол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б\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тримеперидин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в\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буторфанол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/>
              </a:rPr>
              <a:t>г\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/>
              </a:rPr>
              <a:t>фентанил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3874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703455C-A685-4381-A559-0E028BB55660}"/>
              </a:ext>
            </a:extLst>
          </p:cNvPr>
          <p:cNvSpPr/>
          <p:nvPr/>
        </p:nvSpPr>
        <p:spPr>
          <a:xfrm>
            <a:off x="-139700" y="2010506"/>
            <a:ext cx="10220325" cy="3578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Трансдермальная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терапевтическая система опиоидного анальгетика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фентанил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выпускается под торговым названием: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а\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фортрал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б\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морадол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/>
              </a:rPr>
              <a:t>в\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/>
              </a:rPr>
              <a:t>дюрогезик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г\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стадол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3028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21DBCAE-87CC-4E36-8DF1-A6A6AA5EC0AE}"/>
              </a:ext>
            </a:extLst>
          </p:cNvPr>
          <p:cNvSpPr/>
          <p:nvPr/>
        </p:nvSpPr>
        <p:spPr>
          <a:xfrm>
            <a:off x="0" y="571500"/>
            <a:ext cx="97282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 Признаки острого отравления морфином: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а\ коматозное состояние                             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б\ угнетение дыхания                                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в\ сужение зрачка                                         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г\ тахикардия                                              </a:t>
            </a:r>
          </a:p>
          <a:p>
            <a:pPr marL="228600" algn="ctr">
              <a:spcAft>
                <a:spcPts val="600"/>
              </a:spcAft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algn="ctr">
              <a:spcAft>
                <a:spcPts val="600"/>
              </a:spcAft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А. Верно: а, б, 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algn="ctr">
              <a:spcAft>
                <a:spcPts val="600"/>
              </a:spcAft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Б. Верно: а, 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algn="ctr">
              <a:spcAft>
                <a:spcPts val="600"/>
              </a:spcAft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В. Верно: б, г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Г. Верно: а, в, г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6297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2A1E982-A0B4-4456-A975-99A9D0C86C30}"/>
              </a:ext>
            </a:extLst>
          </p:cNvPr>
          <p:cNvSpPr/>
          <p:nvPr/>
        </p:nvSpPr>
        <p:spPr>
          <a:xfrm>
            <a:off x="-126999" y="271548"/>
            <a:ext cx="10058400" cy="5560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11. Механизм противовоспалительного действия НПВС связывают с: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а\ ингибированием ЦОГ и снижением образования простагландинов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/>
              </a:rPr>
              <a:t>б\ активированием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/>
              </a:rPr>
              <a:t>липокортинов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/>
              </a:rPr>
              <a:t> и ингибированием фосфолипазы А</a:t>
            </a:r>
            <a:r>
              <a:rPr lang="ru-RU" sz="28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/>
              </a:rPr>
              <a:t>2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/>
              </a:rPr>
              <a:t>в\ ингибированием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/>
              </a:rPr>
              <a:t>липооксигеназы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/>
              </a:rPr>
              <a:t> и снижением образования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/>
              </a:rPr>
              <a:t>лейкотриенов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/>
              </a:rPr>
              <a:t>г\ ингибированием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/>
              </a:rPr>
              <a:t>аденилатциклазы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/>
              </a:rPr>
              <a:t> и снижением образования β-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/>
              </a:rPr>
              <a:t>липотропинов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5061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E9C363D-E49C-415B-8E8F-569EDCC8D1A3}"/>
              </a:ext>
            </a:extLst>
          </p:cNvPr>
          <p:cNvSpPr/>
          <p:nvPr/>
        </p:nvSpPr>
        <p:spPr>
          <a:xfrm>
            <a:off x="57149" y="665248"/>
            <a:ext cx="9966325" cy="61088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12. Выраженным противовоспалительным действием обладают: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а\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вольтарен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б\ парацетамол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в\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индометацин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г\ анальгин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А. Верно: а, б, 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Б. Верно: а, 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В. Верно: б, г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Г. Верно: а, в, г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1056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B567E33-400C-4EB8-82EF-605A34BC3406}"/>
              </a:ext>
            </a:extLst>
          </p:cNvPr>
          <p:cNvSpPr/>
          <p:nvPr/>
        </p:nvSpPr>
        <p:spPr>
          <a:xfrm>
            <a:off x="152400" y="668568"/>
            <a:ext cx="9779000" cy="6429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13. Совместить МНН – торговое название: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индометацин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метамизол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натрия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диклофенак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ацетилсалициловая кислота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а\ аспирин</a:t>
            </a: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б\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метиндол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в\ анальгин</a:t>
            </a: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г\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ортофен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д\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вольтарен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20152" y="6432331"/>
            <a:ext cx="1844565" cy="461665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ru-RU" sz="2400" dirty="0" smtClean="0">
                <a:hlinkClick r:id="rId2" action="ppaction://hlinksldjump"/>
              </a:rPr>
              <a:t>Ответ.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854276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6256B8D-6A8E-443C-8A7B-5FC6A80E241C}"/>
              </a:ext>
            </a:extLst>
          </p:cNvPr>
          <p:cNvSpPr/>
          <p:nvPr/>
        </p:nvSpPr>
        <p:spPr>
          <a:xfrm>
            <a:off x="0" y="1926509"/>
            <a:ext cx="9715500" cy="3706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14.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Антиагрегантным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действием обладает: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а\ кетопрофен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б\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целекоксиб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в\ парацетамол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/>
              </a:rPr>
              <a:t>г\ аспирин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д\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мелоксикам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14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1A6957-CC58-4BDD-87CF-24DABC4C958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71399" y="147960"/>
            <a:ext cx="9071640" cy="6983999"/>
          </a:xfrm>
        </p:spPr>
        <p:txBody>
          <a:bodyPr/>
          <a:lstStyle/>
          <a:p>
            <a:pPr lvl="0"/>
            <a:r>
              <a:rPr lang="ru-RU" sz="3600" b="1" u="sng" dirty="0">
                <a:latin typeface="Times New Roman" pitchFamily="18"/>
                <a:cs typeface="Times New Roman" pitchFamily="18"/>
              </a:rPr>
              <a:t>Цели занятия:</a:t>
            </a:r>
            <a:r>
              <a:rPr lang="ru-RU" sz="2000" dirty="0">
                <a:latin typeface="Times New Roman" pitchFamily="18"/>
                <a:cs typeface="Times New Roman" pitchFamily="18"/>
              </a:rPr>
              <a:t/>
            </a:r>
            <a:br>
              <a:rPr lang="ru-RU" sz="2000" dirty="0">
                <a:latin typeface="Times New Roman" pitchFamily="18"/>
                <a:cs typeface="Times New Roman" pitchFamily="18"/>
              </a:rPr>
            </a:br>
            <a:r>
              <a:rPr lang="ru-RU" sz="2000" b="1" dirty="0">
                <a:latin typeface="Times New Roman" pitchFamily="18"/>
                <a:cs typeface="Times New Roman" pitchFamily="18"/>
              </a:rPr>
              <a:t>Учебная:</a:t>
            </a:r>
            <a:r>
              <a:rPr lang="ru-RU" sz="2000" dirty="0">
                <a:latin typeface="Times New Roman" pitchFamily="18"/>
                <a:cs typeface="Times New Roman" pitchFamily="18"/>
              </a:rPr>
              <a:t> добиться прочного усвоения системы знаний, формирование умений объяснять факты на основе причинно-следственных связей, закономерностей. Освоение общих и соответствующих профессиональных компетенций.</a:t>
            </a:r>
            <a:br>
              <a:rPr lang="ru-RU" sz="2000" dirty="0">
                <a:latin typeface="Times New Roman" pitchFamily="18"/>
                <a:cs typeface="Times New Roman" pitchFamily="18"/>
              </a:rPr>
            </a:br>
            <a:r>
              <a:rPr lang="ru-RU" sz="2000" b="1" dirty="0">
                <a:latin typeface="Times New Roman" pitchFamily="18"/>
                <a:cs typeface="Times New Roman" pitchFamily="18"/>
              </a:rPr>
              <a:t>Развивающая:</a:t>
            </a:r>
            <a:r>
              <a:rPr lang="ru-RU" sz="2000" dirty="0">
                <a:latin typeface="Times New Roman" pitchFamily="18"/>
                <a:cs typeface="Times New Roman" pitchFamily="18"/>
              </a:rPr>
              <a:t> формирование навыков самообразования, самореализации личности, развитие речи, мышления, памяти.</a:t>
            </a:r>
            <a:br>
              <a:rPr lang="ru-RU" sz="2000" dirty="0">
                <a:latin typeface="Times New Roman" pitchFamily="18"/>
                <a:cs typeface="Times New Roman" pitchFamily="18"/>
              </a:rPr>
            </a:br>
            <a:r>
              <a:rPr lang="ru-RU" sz="2000" b="1" dirty="0">
                <a:latin typeface="Times New Roman" pitchFamily="18"/>
                <a:cs typeface="Times New Roman" pitchFamily="18"/>
              </a:rPr>
              <a:t>Воспитательная:</a:t>
            </a:r>
            <a:r>
              <a:rPr lang="ru-RU" sz="2000" dirty="0">
                <a:latin typeface="Times New Roman" pitchFamily="18"/>
                <a:cs typeface="Times New Roman" pitchFamily="18"/>
              </a:rPr>
              <a:t> привитие умений и навыков учебной работы и коллективного труда. Формирование у студентов целостного миропонимания и современного научного мировоззрения, основанного на признании приоритетов общечеловеческих ценностей: гуманности, милосердия, сострадания, уважения к жизни и здоровью человека.</a:t>
            </a:r>
            <a:br>
              <a:rPr lang="ru-RU" sz="2000" dirty="0">
                <a:latin typeface="Times New Roman" pitchFamily="18"/>
                <a:cs typeface="Times New Roman" pitchFamily="18"/>
              </a:rPr>
            </a:br>
            <a:r>
              <a:rPr lang="ru-RU" sz="2000" b="1" dirty="0">
                <a:latin typeface="Times New Roman" pitchFamily="18"/>
                <a:cs typeface="Times New Roman" pitchFamily="18"/>
              </a:rPr>
              <a:t>К концу занятия студент должен знать:</a:t>
            </a:r>
            <a:r>
              <a:rPr lang="ru-RU" sz="2000" dirty="0">
                <a:latin typeface="Times New Roman" pitchFamily="18"/>
                <a:cs typeface="Times New Roman" pitchFamily="18"/>
              </a:rPr>
              <a:t/>
            </a:r>
            <a:br>
              <a:rPr lang="ru-RU" sz="2000" dirty="0">
                <a:latin typeface="Times New Roman" pitchFamily="18"/>
                <a:cs typeface="Times New Roman" pitchFamily="18"/>
              </a:rPr>
            </a:br>
            <a:r>
              <a:rPr lang="ru-RU" sz="2000" dirty="0">
                <a:latin typeface="Times New Roman" pitchFamily="18"/>
                <a:cs typeface="Times New Roman" pitchFamily="18"/>
              </a:rPr>
              <a:t>- основные вопросы фармакокинетики и </a:t>
            </a:r>
            <a:r>
              <a:rPr lang="ru-RU" sz="2000" dirty="0" err="1">
                <a:latin typeface="Times New Roman" pitchFamily="18"/>
                <a:cs typeface="Times New Roman" pitchFamily="18"/>
              </a:rPr>
              <a:t>фармакодинамики</a:t>
            </a:r>
            <a:r>
              <a:rPr lang="ru-RU" sz="2000" dirty="0">
                <a:latin typeface="Times New Roman" pitchFamily="18"/>
                <a:cs typeface="Times New Roman" pitchFamily="18"/>
              </a:rPr>
              <a:t> наркотических и ненаркотических анальгетиков.</a:t>
            </a:r>
            <a:br>
              <a:rPr lang="ru-RU" sz="2000" dirty="0">
                <a:latin typeface="Times New Roman" pitchFamily="18"/>
                <a:cs typeface="Times New Roman" pitchFamily="18"/>
              </a:rPr>
            </a:br>
            <a:r>
              <a:rPr lang="ru-RU" sz="2000" b="1" dirty="0">
                <a:latin typeface="Times New Roman" pitchFamily="18"/>
                <a:cs typeface="Times New Roman" pitchFamily="18"/>
              </a:rPr>
              <a:t>Студент должен уметь:</a:t>
            </a:r>
            <a:r>
              <a:rPr lang="ru-RU" sz="2000" dirty="0">
                <a:latin typeface="Times New Roman" pitchFamily="18"/>
                <a:cs typeface="Times New Roman" pitchFamily="18"/>
              </a:rPr>
              <a:t/>
            </a:r>
            <a:br>
              <a:rPr lang="ru-RU" sz="2000" dirty="0">
                <a:latin typeface="Times New Roman" pitchFamily="18"/>
                <a:cs typeface="Times New Roman" pitchFamily="18"/>
              </a:rPr>
            </a:br>
            <a:r>
              <a:rPr lang="ru-RU" sz="2000" dirty="0">
                <a:latin typeface="Times New Roman" pitchFamily="18"/>
                <a:cs typeface="Times New Roman" pitchFamily="18"/>
              </a:rPr>
              <a:t>- проводить сравнительный анализ действий и применения наркотических и ненаркотических анальгетиков в зависимости от нозологических форм проявления болей.</a:t>
            </a:r>
            <a:br>
              <a:rPr lang="ru-RU" sz="2000" dirty="0">
                <a:latin typeface="Times New Roman" pitchFamily="18"/>
                <a:cs typeface="Times New Roman" pitchFamily="18"/>
              </a:rPr>
            </a:br>
            <a:r>
              <a:rPr lang="ru-RU" sz="2000" b="1" dirty="0">
                <a:latin typeface="Times New Roman" pitchFamily="18"/>
                <a:cs typeface="Times New Roman" pitchFamily="18"/>
              </a:rPr>
              <a:t>Студент должен приобрести навыки:</a:t>
            </a:r>
            <a:r>
              <a:rPr lang="ru-RU" sz="2000" dirty="0">
                <a:latin typeface="Times New Roman" pitchFamily="18"/>
                <a:cs typeface="Times New Roman" pitchFamily="18"/>
              </a:rPr>
              <a:t/>
            </a:r>
            <a:br>
              <a:rPr lang="ru-RU" sz="2000" dirty="0">
                <a:latin typeface="Times New Roman" pitchFamily="18"/>
                <a:cs typeface="Times New Roman" pitchFamily="18"/>
              </a:rPr>
            </a:br>
            <a:r>
              <a:rPr lang="ru-RU" sz="2000" dirty="0">
                <a:latin typeface="Times New Roman" pitchFamily="18"/>
                <a:cs typeface="Times New Roman" pitchFamily="18"/>
              </a:rPr>
              <a:t>- выписывания рецептов на наркотические и ненаркотические анальгетики;</a:t>
            </a:r>
            <a:br>
              <a:rPr lang="ru-RU" sz="2000" dirty="0">
                <a:latin typeface="Times New Roman" pitchFamily="18"/>
                <a:cs typeface="Times New Roman" pitchFamily="18"/>
              </a:rPr>
            </a:br>
            <a:r>
              <a:rPr lang="ru-RU" sz="2000" dirty="0">
                <a:latin typeface="Times New Roman" pitchFamily="18"/>
                <a:cs typeface="Times New Roman" pitchFamily="18"/>
              </a:rPr>
              <a:t>- ориентироваться в основных синонимах;</a:t>
            </a:r>
            <a:br>
              <a:rPr lang="ru-RU" sz="2000" dirty="0">
                <a:latin typeface="Times New Roman" pitchFamily="18"/>
                <a:cs typeface="Times New Roman" pitchFamily="18"/>
              </a:rPr>
            </a:br>
            <a:r>
              <a:rPr lang="ru-RU" sz="2000" dirty="0">
                <a:latin typeface="Times New Roman" pitchFamily="18"/>
                <a:cs typeface="Times New Roman" pitchFamily="18"/>
              </a:rPr>
              <a:t>- ориентироваться в побочных эффектах и мерах по их профилактике.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88B4C4F-0220-4F69-9A7F-964415BF61F6}"/>
              </a:ext>
            </a:extLst>
          </p:cNvPr>
          <p:cNvSpPr/>
          <p:nvPr/>
        </p:nvSpPr>
        <p:spPr>
          <a:xfrm>
            <a:off x="0" y="1990629"/>
            <a:ext cx="9779000" cy="3578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15. К производным фенилуксусной кислоты относится препарат: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а\ ибупрофен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/>
              </a:rPr>
              <a:t>б\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/>
              </a:rPr>
              <a:t>диклофенак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в\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индометацин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г\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пироксикам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35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1B9C46E-8050-40A3-BBE0-BA4AD7A22ECB}"/>
              </a:ext>
            </a:extLst>
          </p:cNvPr>
          <p:cNvSpPr/>
          <p:nvPr/>
        </p:nvSpPr>
        <p:spPr>
          <a:xfrm>
            <a:off x="106362" y="940854"/>
            <a:ext cx="9867900" cy="61088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16. Парацетамол входит в состав комбинированных препаратов: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а\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солпадеин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б\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колдрекс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в\ цитрамон П                                    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г\ баралгин                                          </a:t>
            </a:r>
          </a:p>
          <a:p>
            <a:pPr algn="ctr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А. Верно: а, б, 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Б. Верно: а, 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В. Верно: б, г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Г. Верно: а, в, г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32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008BC5E-CE0E-4F73-8F8D-BE5E1D430A3E}"/>
              </a:ext>
            </a:extLst>
          </p:cNvPr>
          <p:cNvSpPr/>
          <p:nvPr/>
        </p:nvSpPr>
        <p:spPr>
          <a:xfrm>
            <a:off x="131762" y="2238389"/>
            <a:ext cx="9817100" cy="3082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17. Ацетилсалициловую кислоту не назначают при: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а\ травматической боли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/>
              </a:rPr>
              <a:t>б\ сердечно-сосудистых заболеваниях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/>
              </a:rPr>
              <a:t>в\ лихорадочных состояниях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/>
              </a:rPr>
              <a:t>г\ зубной боли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0303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6DB29EB-371B-40D1-A434-FAB90A3F667A}"/>
              </a:ext>
            </a:extLst>
          </p:cNvPr>
          <p:cNvSpPr/>
          <p:nvPr/>
        </p:nvSpPr>
        <p:spPr>
          <a:xfrm>
            <a:off x="80962" y="876734"/>
            <a:ext cx="9918700" cy="5806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18. Побочные действия аспирина: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а\ запоры                                                       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б\ кровотечения                                            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в\ брадикардия                                              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г\ образование язвы в желудке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А. Верно: а, б, 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Б. Верно: а, 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В. Верно: б, г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Г. Верно: а, в, г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860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B677A7A-B95D-4607-9A96-77E3B4D37F63}"/>
              </a:ext>
            </a:extLst>
          </p:cNvPr>
          <p:cNvSpPr/>
          <p:nvPr/>
        </p:nvSpPr>
        <p:spPr>
          <a:xfrm>
            <a:off x="-1" y="1926509"/>
            <a:ext cx="10080625" cy="3706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19. Производное фенилпропионовой кислоты: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а\ ибупрофен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/>
              </a:rPr>
              <a:t>б\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/>
              </a:rPr>
              <a:t>диклофенак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/>
              </a:rPr>
              <a:t>в\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/>
              </a:rPr>
              <a:t>индометацин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/>
              </a:rPr>
              <a:t>г\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/>
              </a:rPr>
              <a:t>пироксикам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/>
              </a:rPr>
              <a:t>д\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/>
              </a:rPr>
              <a:t>целекоксиб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838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72DF992-390D-47C7-B068-1635CC8C224D}"/>
              </a:ext>
            </a:extLst>
          </p:cNvPr>
          <p:cNvSpPr/>
          <p:nvPr/>
        </p:nvSpPr>
        <p:spPr>
          <a:xfrm>
            <a:off x="68262" y="973171"/>
            <a:ext cx="9944100" cy="5613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20. Аспирин противопоказан: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а\ лицам пожилого возраста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б\ детям до 3-х лет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в\ при острых воспалительных процессах                    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г\ при язвенной болезни желудка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А. Верно: а, б, 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Б. Верно: а, 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В. Верно: б, г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Г. Верно: а, в, г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4501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B58F218-3C6D-4AA8-A6E6-30C671D670C7}"/>
              </a:ext>
            </a:extLst>
          </p:cNvPr>
          <p:cNvSpPr/>
          <p:nvPr/>
        </p:nvSpPr>
        <p:spPr>
          <a:xfrm>
            <a:off x="-1" y="0"/>
            <a:ext cx="10080625" cy="112030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Ответы на задания самостоятельной работы.</a:t>
            </a:r>
          </a:p>
          <a:p>
            <a:pPr algn="ctr"/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№1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</a:t>
            </a:r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Рецепт №1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                             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Поликлиника №7                                       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Детский                                      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20 апреля 2017 г                                    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ФИО больного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Федоров А.С. 60 лет           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ФИО врача      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Игнатьева З.И. 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Acidi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acetylsalicylici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0,25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D.t.d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№20 in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tabulettis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 1\2 таблетки 2 раза в день после еды 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Печать и подпись врача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Печать для рецептов                                      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Рецепт действителен    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месяца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41324" y="6779172"/>
            <a:ext cx="1639614" cy="369332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ru-RU" dirty="0">
                <a:hlinkClick r:id="rId2" action="ppaction://hlinksldjump"/>
              </a:rPr>
              <a:t>Назад.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0873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7E8E70B4-B6A2-4795-AD1E-7F05BD01C7EE}"/>
              </a:ext>
            </a:extLst>
          </p:cNvPr>
          <p:cNvSpPr/>
          <p:nvPr/>
        </p:nvSpPr>
        <p:spPr>
          <a:xfrm>
            <a:off x="114300" y="102319"/>
            <a:ext cx="9663112" cy="7437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spcAft>
                <a:spcPts val="100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</a:t>
            </a:r>
            <a:r>
              <a:rPr lang="ru-RU" sz="28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Рецепт №2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Поликлиника №7 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</a:t>
            </a:r>
            <a:r>
              <a:rPr lang="ru-RU" sz="28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Взрослый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Детский          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Дата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20 апреля 2017 г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ФИО больного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Иванов С.И. 50 лет </a:t>
            </a:r>
          </a:p>
          <a:p>
            <a:pPr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ФИО врача      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Сидорова Т.А. </a:t>
            </a:r>
          </a:p>
          <a:p>
            <a:pPr>
              <a:spcAft>
                <a:spcPts val="0"/>
              </a:spcAft>
            </a:pP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Sol.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Morphini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hydrochloride 1%-1ml 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D.t.d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№5 in amp.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По 1 мл п\к при болях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№ истории болезни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Печать и подпись врача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Круглая печать учреждения и подпись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главного врача</a:t>
            </a:r>
          </a:p>
          <a:p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Рецепт действителен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 дней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41324" y="6779172"/>
            <a:ext cx="1639614" cy="369332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ru-RU" dirty="0">
                <a:hlinkClick r:id="rId2" action="ppaction://hlinksldjump"/>
              </a:rPr>
              <a:t>Назад.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7083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993D6C7-CF4C-462D-99F4-085AAE64AA0D}"/>
              </a:ext>
            </a:extLst>
          </p:cNvPr>
          <p:cNvSpPr/>
          <p:nvPr/>
        </p:nvSpPr>
        <p:spPr>
          <a:xfrm>
            <a:off x="165100" y="222453"/>
            <a:ext cx="10080625" cy="7114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</a:t>
            </a:r>
            <a:r>
              <a:rPr lang="ru-RU" sz="28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Рецепт №3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                                                   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Поликлиника №7                                        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ru-RU" sz="28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Взрослый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Детский                              </a:t>
            </a:r>
          </a:p>
          <a:p>
            <a:pPr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Дата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20 апреля 2017 г                                    </a:t>
            </a:r>
          </a:p>
          <a:p>
            <a:pPr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ФИО больного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Иванов А.С. 55 лет            </a:t>
            </a:r>
          </a:p>
          <a:p>
            <a:pPr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ФИО врача      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Игнатьева З.И.                            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Supp.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rectale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cum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Omnopono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0,01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D.t.d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№6 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Signa.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1свече при болях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№ истории болезни 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Печать и подпись врача 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Круглая печать учреждения и                                         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подпись главного врача</a:t>
            </a:r>
          </a:p>
          <a:p>
            <a:pPr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Рецепт действителен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 дней 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41324" y="6779172"/>
            <a:ext cx="1639614" cy="369332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ru-RU" dirty="0">
                <a:hlinkClick r:id="rId2" action="ppaction://hlinksldjump"/>
              </a:rPr>
              <a:t>Назад.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61243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B3A958F-D429-45EA-B1BE-4E458B956325}"/>
              </a:ext>
            </a:extLst>
          </p:cNvPr>
          <p:cNvSpPr/>
          <p:nvPr/>
        </p:nvSpPr>
        <p:spPr>
          <a:xfrm>
            <a:off x="0" y="135118"/>
            <a:ext cx="9918700" cy="7653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</a:t>
            </a:r>
            <a:r>
              <a:rPr lang="ru-RU" sz="28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Рецепт №4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Поликлиника №7 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ru-RU" sz="28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Взрослый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Детский          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Дата   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 апреля 2017 г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ФИО больного 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Петров И.В. 70 лет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ФИО врача       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Сидорова Т.А.                                                                       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Tabulettas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«Sedalginum»№20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По 1таблетке при головной боли                                                                                           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Печать и подпись врача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Печать для рецептов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Рецепт действителен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месяца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41324" y="6779172"/>
            <a:ext cx="1639614" cy="369332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ru-RU" dirty="0">
                <a:hlinkClick r:id="rId2" action="ppaction://hlinksldjump"/>
              </a:rPr>
              <a:t>Назад.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357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E532AEAD-501B-4331-8E51-753BD6816E5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37160" y="-1"/>
            <a:ext cx="9799320" cy="7559675"/>
          </a:xfrm>
        </p:spPr>
        <p:txBody>
          <a:bodyPr/>
          <a:lstStyle/>
          <a:p>
            <a:pPr algn="ctr">
              <a:spcBef>
                <a:spcPts val="600"/>
              </a:spcBef>
            </a:pP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Самостоятельная работа студентов.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№1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Изучите представленные рецепты, найдите ошибки, напишите правильный вариант латинской части рецепта. Обратите внимание на оформление рецепта, наличие основных и дополнительных реквизитов.</a:t>
            </a:r>
          </a:p>
          <a:p>
            <a:pPr>
              <a:spcBef>
                <a:spcPts val="120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Рецепт №1.</a:t>
            </a:r>
          </a:p>
          <a:p>
            <a:pPr algn="l">
              <a:spcBef>
                <a:spcPts val="120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Поликлиника №6.</a:t>
            </a:r>
          </a:p>
          <a:p>
            <a:pPr algn="l">
              <a:spcBef>
                <a:spcPts val="120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Детский</a:t>
            </a:r>
          </a:p>
          <a:p>
            <a:pPr>
              <a:spcBef>
                <a:spcPts val="1200"/>
              </a:spcBef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 апреля 2002 г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Больной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Фёдоров А.С.   60 лет</a:t>
            </a:r>
          </a:p>
          <a:p>
            <a:pPr>
              <a:spcBef>
                <a:spcPts val="1000"/>
              </a:spcBef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Врач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Игнатьева З.И.</a:t>
            </a:r>
          </a:p>
          <a:p>
            <a:pPr>
              <a:spcBef>
                <a:spcPts val="1000"/>
              </a:spcBef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000"/>
              </a:spcBef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Acidi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acetylsalicylici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000"/>
              </a:spcBef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Da. Signa.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1 таблетке утром после еды.</a:t>
            </a:r>
          </a:p>
          <a:p>
            <a:pPr>
              <a:spcBef>
                <a:spcPts val="1200"/>
              </a:spcBef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Печать и подпись врача, печать для рецептов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Рецепт действителен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2 месяца.</a:t>
            </a:r>
          </a:p>
          <a:p>
            <a:endParaRPr lang="ru-RU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5" name="Рукописный ввод 14">
                <a:extLst>
                  <a:ext uri="{FF2B5EF4-FFF2-40B4-BE49-F238E27FC236}">
                    <a16:creationId xmlns:a16="http://schemas.microsoft.com/office/drawing/2014/main" id="{B4F2BD47-40E4-454E-9BD9-1C777918F007}"/>
                  </a:ext>
                </a:extLst>
              </p14:cNvPr>
              <p14:cNvContentPartPr/>
              <p14:nvPr/>
            </p14:nvContentPartPr>
            <p14:xfrm>
              <a:off x="-852824" y="4582040"/>
              <a:ext cx="360" cy="360"/>
            </p14:xfrm>
          </p:contentPart>
        </mc:Choice>
        <mc:Fallback xmlns="">
          <p:pic>
            <p:nvPicPr>
              <p:cNvPr id="15" name="Рукописный ввод 14">
                <a:extLst>
                  <a:ext uri="{FF2B5EF4-FFF2-40B4-BE49-F238E27FC236}">
                    <a16:creationId xmlns:p14="http://schemas.microsoft.com/office/powerpoint/2010/main" xmlns="" xmlns:a16="http://schemas.microsoft.com/office/drawing/2014/main" id="{B4F2BD47-40E4-454E-9BD9-1C777918F007}"/>
                  </a:ext>
                </a:extLst>
              </p:cNvPr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-861824" y="4573400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TextBox 3"/>
          <p:cNvSpPr txBox="1"/>
          <p:nvPr/>
        </p:nvSpPr>
        <p:spPr>
          <a:xfrm>
            <a:off x="7078717" y="4871545"/>
            <a:ext cx="2317531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ru-RU" sz="2400" dirty="0" smtClean="0">
                <a:hlinkClick r:id="rId5" action="ppaction://hlinksldjump"/>
              </a:rPr>
              <a:t>Ответ.</a:t>
            </a:r>
            <a:endParaRPr lang="ru-RU" sz="24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5310" y="1639614"/>
            <a:ext cx="9765315" cy="406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Индометацин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б\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метиндол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метамизол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натрия 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в\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анальгин</a:t>
            </a:r>
          </a:p>
          <a:p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3. </a:t>
            </a:r>
            <a:r>
              <a:rPr lang="ru-RU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Диклофенак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г\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ортофен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д\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вольтарен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ацетилсалициловая кислота 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а\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аспирин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endParaRPr lang="ru-RU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30510" y="5486400"/>
            <a:ext cx="1891862" cy="523220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hlinkClick r:id="rId2" action="ppaction://hlinksldjump"/>
              </a:rPr>
              <a:t>Назад.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743199" y="220717"/>
            <a:ext cx="50449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Задание № 13</a:t>
            </a:r>
            <a:endParaRPr lang="ru-RU" sz="44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C7A5715E-1927-4D3F-A116-8DBFD2D9057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7000" y="0"/>
            <a:ext cx="9953625" cy="6153480"/>
          </a:xfrm>
        </p:spPr>
        <p:txBody>
          <a:bodyPr/>
          <a:lstStyle/>
          <a:p>
            <a:pPr algn="ctr"/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№2.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Распределите опиоидные анальгетики и их антагонисты согласно групповой принадлежности: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буторфанол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бупренорфин, морфин,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налорфин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налтрексон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омнопон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тримеперидин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трамадол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фентанил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ACE743C-81A4-4CED-ADB4-C0A79BD98E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091858"/>
              </p:ext>
            </p:extLst>
          </p:nvPr>
        </p:nvGraphicFramePr>
        <p:xfrm>
          <a:off x="572842" y="3146957"/>
          <a:ext cx="8933954" cy="2797091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1766728">
                  <a:extLst>
                    <a:ext uri="{9D8B030D-6E8A-4147-A177-3AD203B41FA5}">
                      <a16:colId xmlns:a16="http://schemas.microsoft.com/office/drawing/2014/main" val="2993126718"/>
                    </a:ext>
                  </a:extLst>
                </a:gridCol>
                <a:gridCol w="1851001">
                  <a:extLst>
                    <a:ext uri="{9D8B030D-6E8A-4147-A177-3AD203B41FA5}">
                      <a16:colId xmlns:a16="http://schemas.microsoft.com/office/drawing/2014/main" val="566278383"/>
                    </a:ext>
                  </a:extLst>
                </a:gridCol>
                <a:gridCol w="1792812">
                  <a:extLst>
                    <a:ext uri="{9D8B030D-6E8A-4147-A177-3AD203B41FA5}">
                      <a16:colId xmlns:a16="http://schemas.microsoft.com/office/drawing/2014/main" val="4053223211"/>
                    </a:ext>
                  </a:extLst>
                </a:gridCol>
                <a:gridCol w="1795823">
                  <a:extLst>
                    <a:ext uri="{9D8B030D-6E8A-4147-A177-3AD203B41FA5}">
                      <a16:colId xmlns:a16="http://schemas.microsoft.com/office/drawing/2014/main" val="1714545879"/>
                    </a:ext>
                  </a:extLst>
                </a:gridCol>
                <a:gridCol w="1727590">
                  <a:extLst>
                    <a:ext uri="{9D8B030D-6E8A-4147-A177-3AD203B41FA5}">
                      <a16:colId xmlns:a16="http://schemas.microsoft.com/office/drawing/2014/main" val="4256512600"/>
                    </a:ext>
                  </a:extLst>
                </a:gridCol>
              </a:tblGrid>
              <a:tr h="32646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</a:rPr>
                        <a:t>Агонисты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</a:rPr>
                        <a:t>Частичные агонисты и агонисты-антагонисты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</a:rPr>
                        <a:t>Смешанного действия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Антагонисты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43597181"/>
                  </a:ext>
                </a:extLst>
              </a:tr>
              <a:tr h="219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Природные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Синтетические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232866"/>
                  </a:ext>
                </a:extLst>
              </a:tr>
              <a:tr h="13950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Морфин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</a:rPr>
                        <a:t>омнопон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</a:rPr>
                        <a:t>Тримеперидин</a:t>
                      </a: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</a:rPr>
                        <a:t>фентанил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</a:rPr>
                        <a:t>Буторфанол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</a:rPr>
                        <a:t>бупренорфин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</a:rPr>
                        <a:t>трамадол</a:t>
                      </a:r>
                      <a:r>
                        <a:rPr lang="ru-RU" sz="2000" dirty="0">
                          <a:effectLst/>
                        </a:rPr>
                        <a:t>,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</a:rPr>
                        <a:t>налорфин</a:t>
                      </a:r>
                      <a:r>
                        <a:rPr lang="ru-RU" sz="2000" dirty="0">
                          <a:effectLst/>
                        </a:rPr>
                        <a:t>, </a:t>
                      </a:r>
                      <a:r>
                        <a:rPr lang="ru-RU" sz="2000" dirty="0" err="1">
                          <a:effectLst/>
                        </a:rPr>
                        <a:t>налтрексон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653277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E82BEC23-0B74-4E7C-B945-E39604BBED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73878" y="2876549"/>
            <a:ext cx="12640491" cy="823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441324" y="6779172"/>
            <a:ext cx="1639614" cy="369332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ru-RU" dirty="0">
                <a:hlinkClick r:id="rId3" action="ppaction://hlinksldjump"/>
              </a:rPr>
              <a:t>Назад.</a:t>
            </a:r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98A4F8B7-61E0-46F0-A208-CE6D8D947B4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8547" y="128337"/>
            <a:ext cx="9705474" cy="6025143"/>
          </a:xfrm>
        </p:spPr>
        <p:txBody>
          <a:bodyPr/>
          <a:lstStyle/>
          <a:p>
            <a:pPr algn="ctr"/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№3.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Заполните таблицу недостающими данными и отметьте основные фармакологические эффекты наркотических анальгетиков на примере морфина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867E2FAA-A93E-4541-BB33-6EDF1003CD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453506"/>
              </p:ext>
            </p:extLst>
          </p:nvPr>
        </p:nvGraphicFramePr>
        <p:xfrm>
          <a:off x="208547" y="2221597"/>
          <a:ext cx="9397625" cy="53055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49155">
                  <a:extLst>
                    <a:ext uri="{9D8B030D-6E8A-4147-A177-3AD203B41FA5}">
                      <a16:colId xmlns:a16="http://schemas.microsoft.com/office/drawing/2014/main" val="2202671884"/>
                    </a:ext>
                  </a:extLst>
                </a:gridCol>
                <a:gridCol w="2349155">
                  <a:extLst>
                    <a:ext uri="{9D8B030D-6E8A-4147-A177-3AD203B41FA5}">
                      <a16:colId xmlns:a16="http://schemas.microsoft.com/office/drawing/2014/main" val="820887453"/>
                    </a:ext>
                  </a:extLst>
                </a:gridCol>
                <a:gridCol w="2349155">
                  <a:extLst>
                    <a:ext uri="{9D8B030D-6E8A-4147-A177-3AD203B41FA5}">
                      <a16:colId xmlns:a16="http://schemas.microsoft.com/office/drawing/2014/main" val="2066771053"/>
                    </a:ext>
                  </a:extLst>
                </a:gridCol>
                <a:gridCol w="2350160">
                  <a:extLst>
                    <a:ext uri="{9D8B030D-6E8A-4147-A177-3AD203B41FA5}">
                      <a16:colId xmlns:a16="http://schemas.microsoft.com/office/drawing/2014/main" val="3549146370"/>
                    </a:ext>
                  </a:extLst>
                </a:gridCol>
              </a:tblGrid>
              <a:tr h="4969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Тип действия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Локализация действия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Фармакологический эффект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Побочное действие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89348785"/>
                  </a:ext>
                </a:extLst>
              </a:tr>
              <a:tr h="23949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Угнетающий (тормозный)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1. Болевые центры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2.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</a:rPr>
                        <a:t>Кора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 головного мозга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3. Кашлевой центр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4. Дыхательный центр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1.Обезболивающий,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2. Снотворный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3.Противокашлевой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4. Угнетение дыхания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Вялость, сонливость, угнетение дыхания, лекарственная зависимость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963647284"/>
                  </a:ext>
                </a:extLst>
              </a:tr>
              <a:tr h="22404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Возбуждающий (стимулирующий)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1. Ядра глазодвигательного нерва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2. Центры блуждающих нервов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3. Рвотный центр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1. Сужение зрачка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2.1. Брадикардия,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2.2. Повышение тонуса сфинктеров ЖКТ, мочевого пузыря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3. Тошнота, рвота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« точкообразные»  зрачки, брадикардия, задержка стула и мочеиспускания, тошнота, рвота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55690849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03F28782-1B8D-4F12-80F8-7A6800F97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099" y="2298784"/>
            <a:ext cx="15964396" cy="556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8441011" y="7190343"/>
            <a:ext cx="1639614" cy="369332"/>
          </a:xfrm>
          <a:prstGeom prst="rect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ru-RU" dirty="0">
                <a:hlinkClick r:id="rId3" action="ppaction://hlinksldjump"/>
              </a:rPr>
              <a:t>Назад.</a:t>
            </a:r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7772C234-4F27-4823-8F44-9C3C0568F22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0" y="0"/>
            <a:ext cx="10080625" cy="6153480"/>
          </a:xfrm>
        </p:spPr>
        <p:txBody>
          <a:bodyPr anchor="t"/>
          <a:lstStyle/>
          <a:p>
            <a:pPr algn="ctr"/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№4.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Заполните таблицу недостающими данными и обоснуйте рациональный выбор болеутоляющих средств (морфин,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фентанил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омнопон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тримеперидин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аспирин, парацетамол, ибупрофен) при различных состояниях.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C238657-6FF2-48AE-860E-48895C714D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819952"/>
              </p:ext>
            </p:extLst>
          </p:nvPr>
        </p:nvGraphicFramePr>
        <p:xfrm>
          <a:off x="-1" y="1560786"/>
          <a:ext cx="10080627" cy="5867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7270">
                  <a:extLst>
                    <a:ext uri="{9D8B030D-6E8A-4147-A177-3AD203B41FA5}">
                      <a16:colId xmlns:a16="http://schemas.microsoft.com/office/drawing/2014/main" val="1648020160"/>
                    </a:ext>
                  </a:extLst>
                </a:gridCol>
                <a:gridCol w="1954924">
                  <a:extLst>
                    <a:ext uri="{9D8B030D-6E8A-4147-A177-3AD203B41FA5}">
                      <a16:colId xmlns:a16="http://schemas.microsoft.com/office/drawing/2014/main" val="344154244"/>
                    </a:ext>
                  </a:extLst>
                </a:gridCol>
                <a:gridCol w="1446935">
                  <a:extLst>
                    <a:ext uri="{9D8B030D-6E8A-4147-A177-3AD203B41FA5}">
                      <a16:colId xmlns:a16="http://schemas.microsoft.com/office/drawing/2014/main" val="2579150582"/>
                    </a:ext>
                  </a:extLst>
                </a:gridCol>
                <a:gridCol w="1788769">
                  <a:extLst>
                    <a:ext uri="{9D8B030D-6E8A-4147-A177-3AD203B41FA5}">
                      <a16:colId xmlns:a16="http://schemas.microsoft.com/office/drawing/2014/main" val="4153345864"/>
                    </a:ext>
                  </a:extLst>
                </a:gridCol>
                <a:gridCol w="3092729">
                  <a:extLst>
                    <a:ext uri="{9D8B030D-6E8A-4147-A177-3AD203B41FA5}">
                      <a16:colId xmlns:a16="http://schemas.microsoft.com/office/drawing/2014/main" val="236751632"/>
                    </a:ext>
                  </a:extLst>
                </a:gridCol>
              </a:tblGrid>
              <a:tr h="35489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Показания к применению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</a:rPr>
                        <a:t>МНН</a:t>
                      </a:r>
                      <a:endParaRPr lang="ru-RU" sz="15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</a:rPr>
                        <a:t>Торговое название</a:t>
                      </a:r>
                      <a:endParaRPr lang="ru-RU" sz="15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</a:rPr>
                        <a:t>Формы выпуска</a:t>
                      </a:r>
                      <a:endParaRPr lang="ru-RU" sz="15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Обоснование рационального выбора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896006879"/>
                  </a:ext>
                </a:extLst>
              </a:tr>
              <a:tr h="7171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</a:rPr>
                        <a:t>Травматические боли</a:t>
                      </a:r>
                      <a:endParaRPr lang="ru-RU" sz="15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Морфин,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ru-RU" sz="1500" dirty="0" err="1">
                          <a:solidFill>
                            <a:schemeClr val="tx1"/>
                          </a:solidFill>
                          <a:effectLst/>
                        </a:rPr>
                        <a:t>Тримеперидин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МСТ </a:t>
                      </a:r>
                      <a:r>
                        <a:rPr lang="ru-RU" sz="1500" dirty="0" err="1">
                          <a:solidFill>
                            <a:schemeClr val="tx1"/>
                          </a:solidFill>
                          <a:effectLst/>
                        </a:rPr>
                        <a:t>Континус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 err="1">
                          <a:solidFill>
                            <a:schemeClr val="tx1"/>
                          </a:solidFill>
                          <a:effectLst/>
                        </a:rPr>
                        <a:t>Промедол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 err="1">
                          <a:solidFill>
                            <a:schemeClr val="tx1"/>
                          </a:solidFill>
                          <a:effectLst/>
                        </a:rPr>
                        <a:t>Табл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 0,01; р-р в </a:t>
                      </a:r>
                      <a:r>
                        <a:rPr lang="ru-RU" sz="1500" dirty="0" err="1">
                          <a:solidFill>
                            <a:schemeClr val="tx1"/>
                          </a:solidFill>
                          <a:effectLst/>
                        </a:rPr>
                        <a:t>амп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 1%-1 мл</a:t>
                      </a:r>
                      <a:b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Таб.0,025;р-р 1 и 2% -1 мл 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Выраженное обезболивающее действие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42467321"/>
                  </a:ext>
                </a:extLst>
              </a:tr>
              <a:tr h="5914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</a:rPr>
                        <a:t>Почечная колика</a:t>
                      </a:r>
                      <a:endParaRPr lang="ru-RU" sz="15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</a:rPr>
                        <a:t>Кодеин+морфин+папаверин+носкапин+тебаин</a:t>
                      </a:r>
                      <a:endParaRPr lang="ru-RU" sz="15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</a:rPr>
                        <a:t>Омнопон</a:t>
                      </a:r>
                      <a:endParaRPr lang="ru-RU" sz="15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Р-р в </a:t>
                      </a:r>
                      <a:r>
                        <a:rPr lang="ru-RU" sz="1500" dirty="0" err="1">
                          <a:solidFill>
                            <a:schemeClr val="tx1"/>
                          </a:solidFill>
                          <a:effectLst/>
                        </a:rPr>
                        <a:t>амп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 1 и 2%-1 мл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Наличие спазмолитического действия (содержит папаверин)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225295048"/>
                  </a:ext>
                </a:extLst>
              </a:tr>
              <a:tr h="5767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</a:rPr>
                        <a:t>Обезболивание родов</a:t>
                      </a:r>
                      <a:endParaRPr lang="ru-RU" sz="15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</a:rPr>
                        <a:t>тримеперидин</a:t>
                      </a:r>
                      <a:endParaRPr lang="ru-RU" sz="15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</a:rPr>
                        <a:t>Промедол</a:t>
                      </a:r>
                      <a:endParaRPr lang="ru-RU" sz="15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 err="1">
                          <a:solidFill>
                            <a:schemeClr val="tx1"/>
                          </a:solidFill>
                          <a:effectLst/>
                        </a:rPr>
                        <a:t>Табл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ru-RU" sz="1500" dirty="0" err="1">
                          <a:solidFill>
                            <a:schemeClr val="tx1"/>
                          </a:solidFill>
                          <a:effectLst/>
                        </a:rPr>
                        <a:t>амп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Меньше угнетение дыхательного центра, продолжение родовой деятельности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788409312"/>
                  </a:ext>
                </a:extLst>
              </a:tr>
              <a:tr h="4259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</a:rPr>
                        <a:t>Нейролептанальгезия</a:t>
                      </a:r>
                      <a:endParaRPr lang="ru-RU" sz="15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</a:rPr>
                        <a:t>Фентанил</a:t>
                      </a:r>
                      <a:endParaRPr lang="ru-RU" sz="15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</a:rPr>
                        <a:t>Фентанил</a:t>
                      </a:r>
                      <a:endParaRPr lang="ru-RU" sz="15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Р-р 0,005%-2 и 5 мл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Сильное , короткое действие, сопоставимое с наркозом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511732905"/>
                  </a:ext>
                </a:extLst>
              </a:tr>
              <a:tr h="7490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</a:rPr>
                        <a:t>Болевой синдром у онкологических больных </a:t>
                      </a:r>
                      <a:endParaRPr lang="ru-RU" sz="15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 err="1">
                          <a:solidFill>
                            <a:schemeClr val="tx1"/>
                          </a:solidFill>
                          <a:effectLst/>
                        </a:rPr>
                        <a:t>Тримеперидин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ru-RU" sz="1500" dirty="0" err="1">
                          <a:solidFill>
                            <a:schemeClr val="tx1"/>
                          </a:solidFill>
                          <a:effectLst/>
                        </a:rPr>
                        <a:t>Фентанил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</a:rPr>
                        <a:t>Промедол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</a:rPr>
                        <a:t>Дюрогезик Матрикс</a:t>
                      </a:r>
                      <a:endParaRPr lang="ru-RU" sz="15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 err="1">
                          <a:solidFill>
                            <a:schemeClr val="tx1"/>
                          </a:solidFill>
                          <a:effectLst/>
                        </a:rPr>
                        <a:t>Табл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ru-RU" sz="1500" dirty="0" err="1">
                          <a:solidFill>
                            <a:schemeClr val="tx1"/>
                          </a:solidFill>
                          <a:effectLst/>
                        </a:rPr>
                        <a:t>амп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 ТТС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Меньше побочных действий при длительном приеме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795347394"/>
                  </a:ext>
                </a:extLst>
              </a:tr>
              <a:tr h="7718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Гипертермия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Кислота </a:t>
                      </a:r>
                      <a:r>
                        <a:rPr lang="ru-RU" sz="1500" dirty="0" err="1">
                          <a:solidFill>
                            <a:schemeClr val="tx1"/>
                          </a:solidFill>
                          <a:effectLst/>
                        </a:rPr>
                        <a:t>ацетилсалициловая,Парацетамол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r>
                        <a:rPr lang="ru-RU" sz="1500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Ибупрофен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Аспирин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Панадол,</a:t>
                      </a:r>
                      <a:r>
                        <a:rPr lang="ru-RU" sz="1500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500" dirty="0" err="1">
                          <a:solidFill>
                            <a:schemeClr val="tx1"/>
                          </a:solidFill>
                          <a:effectLst/>
                        </a:rPr>
                        <a:t>Нурофен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</a:rPr>
                        <a:t>Порошок табл 0,25 и 0,5 г</a:t>
                      </a:r>
                      <a:endParaRPr lang="ru-RU" sz="15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Жаропонижающее действие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09513347"/>
                  </a:ext>
                </a:extLst>
              </a:tr>
              <a:tr h="2533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</a:rPr>
                        <a:t>Боли при артритах</a:t>
                      </a:r>
                      <a:endParaRPr lang="ru-RU" sz="15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</a:rPr>
                        <a:t>Ибупрофен</a:t>
                      </a:r>
                      <a:endParaRPr lang="ru-RU" sz="15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</a:rPr>
                        <a:t>Нурофен</a:t>
                      </a:r>
                      <a:endParaRPr lang="ru-RU" sz="15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 err="1">
                          <a:solidFill>
                            <a:schemeClr val="tx1"/>
                          </a:solidFill>
                          <a:effectLst/>
                        </a:rPr>
                        <a:t>Табл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 0,2 г, 5% </a:t>
                      </a:r>
                      <a:r>
                        <a:rPr lang="ru-RU" sz="1500" dirty="0" err="1">
                          <a:solidFill>
                            <a:schemeClr val="tx1"/>
                          </a:solidFill>
                          <a:effectLst/>
                        </a:rPr>
                        <a:t>гель,свечи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Выраженное противовоспалительное д-е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645703525"/>
                  </a:ext>
                </a:extLst>
              </a:tr>
              <a:tr h="5360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Профилактика тромбозов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</a:rPr>
                        <a:t>Кислота ацетилсалициловая</a:t>
                      </a:r>
                      <a:endParaRPr lang="ru-RU" sz="15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</a:rPr>
                        <a:t>Аспирин</a:t>
                      </a:r>
                      <a:endParaRPr lang="ru-RU" sz="15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500" dirty="0" err="1">
                          <a:solidFill>
                            <a:schemeClr val="tx1"/>
                          </a:solidFill>
                          <a:effectLst/>
                        </a:rPr>
                        <a:t>табл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 err="1">
                          <a:solidFill>
                            <a:schemeClr val="tx1"/>
                          </a:solidFill>
                          <a:effectLst/>
                        </a:rPr>
                        <a:t>Антиагрегантное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 д-е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</a:rPr>
                        <a:t>(разжижение крови)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3" marR="286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2">
                            <a:tint val="66000"/>
                            <a:satMod val="160000"/>
                          </a:schemeClr>
                        </a:gs>
                        <a:gs pos="50000">
                          <a:schemeClr val="accent2">
                            <a:tint val="44500"/>
                            <a:satMod val="160000"/>
                          </a:schemeClr>
                        </a:gs>
                        <a:gs pos="100000">
                          <a:schemeClr val="accent2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36575072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4AE2A087-1C85-4BD0-A720-626075FDBC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319482" y="2378623"/>
            <a:ext cx="3956359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8198069" y="0"/>
            <a:ext cx="1639614" cy="369332"/>
          </a:xfrm>
          <a:prstGeom prst="rect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 wrap="square" rtlCol="0">
            <a:spAutoFit/>
          </a:bodyPr>
          <a:lstStyle/>
          <a:p>
            <a:r>
              <a:rPr lang="ru-RU" dirty="0">
                <a:hlinkClick r:id="rId3" action="ppaction://hlinksldjump"/>
              </a:rPr>
              <a:t>Назад.</a:t>
            </a:r>
            <a:endParaRPr lang="ru-RU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E14C569A-050C-41E4-BF57-10AEA8B146B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999" y="256674"/>
            <a:ext cx="9071640" cy="5896806"/>
          </a:xfrm>
        </p:spPr>
        <p:txBody>
          <a:bodyPr/>
          <a:lstStyle/>
          <a:p>
            <a:pPr algn="ctr"/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№5.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Распределите по химическим группам НПВС: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индометацин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фенилбутазон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бутадион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ацетилсалициловая кислота,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диклофенак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ибупрофен.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809DB77B-FB15-45F3-9CD4-32A5AB086C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885755"/>
              </p:ext>
            </p:extLst>
          </p:nvPr>
        </p:nvGraphicFramePr>
        <p:xfrm>
          <a:off x="0" y="2059493"/>
          <a:ext cx="10080624" cy="53279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64247">
                  <a:extLst>
                    <a:ext uri="{9D8B030D-6E8A-4147-A177-3AD203B41FA5}">
                      <a16:colId xmlns:a16="http://schemas.microsoft.com/office/drawing/2014/main" val="74068030"/>
                    </a:ext>
                  </a:extLst>
                </a:gridCol>
                <a:gridCol w="2023798">
                  <a:extLst>
                    <a:ext uri="{9D8B030D-6E8A-4147-A177-3AD203B41FA5}">
                      <a16:colId xmlns:a16="http://schemas.microsoft.com/office/drawing/2014/main" val="1773496537"/>
                    </a:ext>
                  </a:extLst>
                </a:gridCol>
                <a:gridCol w="1713701">
                  <a:extLst>
                    <a:ext uri="{9D8B030D-6E8A-4147-A177-3AD203B41FA5}">
                      <a16:colId xmlns:a16="http://schemas.microsoft.com/office/drawing/2014/main" val="1977450799"/>
                    </a:ext>
                  </a:extLst>
                </a:gridCol>
                <a:gridCol w="2432845">
                  <a:extLst>
                    <a:ext uri="{9D8B030D-6E8A-4147-A177-3AD203B41FA5}">
                      <a16:colId xmlns:a16="http://schemas.microsoft.com/office/drawing/2014/main" val="2333572607"/>
                    </a:ext>
                  </a:extLst>
                </a:gridCol>
                <a:gridCol w="1546033">
                  <a:extLst>
                    <a:ext uri="{9D8B030D-6E8A-4147-A177-3AD203B41FA5}">
                      <a16:colId xmlns:a16="http://schemas.microsoft.com/office/drawing/2014/main" val="1586658285"/>
                    </a:ext>
                  </a:extLst>
                </a:gridCol>
              </a:tblGrid>
              <a:tr h="249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Химическая классификация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0" marR="476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Препарат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0" marR="476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Торговые названия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0" marR="476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Применение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0" marR="476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Форма выпуска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0" marR="476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678324412"/>
                  </a:ext>
                </a:extLst>
              </a:tr>
              <a:tr h="7495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Производное салициловой кислоты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0" marR="476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ацетилсалициловая кислота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0" marR="476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аспирин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0" marR="476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Лихорадка, головные и другие виды болей, профилактика тромбозов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0" marR="476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Порошок,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</a:rPr>
                        <a:t>табл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 0,25 и 0,5 г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0" marR="476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682326385"/>
                  </a:ext>
                </a:extLst>
              </a:tr>
              <a:tr h="7495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Производное индолуксусной кислоты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0" marR="476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индометацин,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0" marR="476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Индовазин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метиндол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0" marR="476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Артриты, миозиты, невралгии, радикулиты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0" marR="476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</a:rPr>
                        <a:t>Капс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, драже  0,025 г, мазь 10%, свечи 0,05 г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0" marR="476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86089656"/>
                  </a:ext>
                </a:extLst>
              </a:tr>
              <a:tr h="499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Производное фенилуксусной кислоты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0" marR="476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диклофенак,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0" marR="476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Ортофен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вольтарен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0" marR="476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Артриты, миозиты, невралгии, радикулиты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0" marR="476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</a:rPr>
                        <a:t>Табл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 0,025 г, ,р-р 2,5%-3 мл, гель 5%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0" marR="476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64583197"/>
                  </a:ext>
                </a:extLst>
              </a:tr>
              <a:tr h="999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Производное фенилпропионовой кислоты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0" marR="476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ибупрофен.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0" marR="476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Максиколд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нурофен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0" marR="476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Артриты, миозиты, невралгии, радикулиты, головные боли, меналгии, лихорадка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0" marR="476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</a:rPr>
                        <a:t>табл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 0,2 г, гель 5%, свечи, суспензия для детей100 мг\5 мл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0" marR="476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34987945"/>
                  </a:ext>
                </a:extLst>
              </a:tr>
              <a:tr h="499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Производное пиразолона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0" marR="476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фенилбутазон 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0" marR="476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бутадион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0" marR="476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Артриты, миозиты, невралгии, радикулиты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0" marR="476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</a:rPr>
                        <a:t>Табл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 0,15 г, мазь5%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0" marR="476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57477771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33441C0D-D9FA-4497-94F4-17099AA02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493" y="2059492"/>
            <a:ext cx="23387906" cy="559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8198069" y="536028"/>
            <a:ext cx="1639614" cy="369332"/>
          </a:xfrm>
          <a:prstGeom prst="rect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89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ru-RU" dirty="0">
                <a:hlinkClick r:id="rId3" action="ppaction://hlinksldjump"/>
              </a:rPr>
              <a:t>Назад.</a:t>
            </a:r>
            <a:endParaRPr lang="ru-RU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F549CD3C-274C-4E9B-9BDF-9907A67C780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8547" y="176463"/>
            <a:ext cx="9705474" cy="5977017"/>
          </a:xfrm>
        </p:spPr>
        <p:txBody>
          <a:bodyPr/>
          <a:lstStyle/>
          <a:p>
            <a:pPr algn="ctr"/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№6.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Проведите сравнительную характеристику ненаркотических анальгетиков по выраженности различных эффектов с применением следующих обозначений: «++» - эффект сильный; «+» - эффект умеренный; «-» - эффект отсутствует.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9279C56A-4B1B-4E95-8D70-5828342C62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761664"/>
              </p:ext>
            </p:extLst>
          </p:nvPr>
        </p:nvGraphicFramePr>
        <p:xfrm>
          <a:off x="379664" y="3392569"/>
          <a:ext cx="8550440" cy="3538297"/>
        </p:xfrm>
        <a:graphic>
          <a:graphicData uri="http://schemas.openxmlformats.org/drawingml/2006/table">
            <a:tbl>
              <a:tblPr firstRow="1" firstCol="1" bandRow="1">
                <a:tableStyleId>{327F97BB-C833-4FB7-BDE5-3F7075034690}</a:tableStyleId>
              </a:tblPr>
              <a:tblGrid>
                <a:gridCol w="2791327">
                  <a:extLst>
                    <a:ext uri="{9D8B030D-6E8A-4147-A177-3AD203B41FA5}">
                      <a16:colId xmlns:a16="http://schemas.microsoft.com/office/drawing/2014/main" val="1324785680"/>
                    </a:ext>
                  </a:extLst>
                </a:gridCol>
                <a:gridCol w="1459831">
                  <a:extLst>
                    <a:ext uri="{9D8B030D-6E8A-4147-A177-3AD203B41FA5}">
                      <a16:colId xmlns:a16="http://schemas.microsoft.com/office/drawing/2014/main" val="3574213572"/>
                    </a:ext>
                  </a:extLst>
                </a:gridCol>
                <a:gridCol w="1475874">
                  <a:extLst>
                    <a:ext uri="{9D8B030D-6E8A-4147-A177-3AD203B41FA5}">
                      <a16:colId xmlns:a16="http://schemas.microsoft.com/office/drawing/2014/main" val="1769127834"/>
                    </a:ext>
                  </a:extLst>
                </a:gridCol>
                <a:gridCol w="1395663">
                  <a:extLst>
                    <a:ext uri="{9D8B030D-6E8A-4147-A177-3AD203B41FA5}">
                      <a16:colId xmlns:a16="http://schemas.microsoft.com/office/drawing/2014/main" val="1876442962"/>
                    </a:ext>
                  </a:extLst>
                </a:gridCol>
                <a:gridCol w="1427745">
                  <a:extLst>
                    <a:ext uri="{9D8B030D-6E8A-4147-A177-3AD203B41FA5}">
                      <a16:colId xmlns:a16="http://schemas.microsoft.com/office/drawing/2014/main" val="228754980"/>
                    </a:ext>
                  </a:extLst>
                </a:gridCol>
              </a:tblGrid>
              <a:tr h="761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Фармакологический эффект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Анальгин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Парацетамол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Аспирин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err="1">
                          <a:effectLst/>
                        </a:rPr>
                        <a:t>Диклофенак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3243514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Анальгезирующий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++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++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6665036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Противовоспалительный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_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+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++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7938304"/>
                  </a:ext>
                </a:extLst>
              </a:tr>
              <a:tr h="5444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Жаропонижающий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+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++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++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7527955"/>
                  </a:ext>
                </a:extLst>
              </a:tr>
              <a:tr h="5825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err="1">
                          <a:effectLst/>
                        </a:rPr>
                        <a:t>Антиагрегантный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_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_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++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_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60181"/>
                  </a:ext>
                </a:extLst>
              </a:tr>
              <a:tr h="5444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Ульцерогенный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+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_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++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+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3044998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341D1C74-B5BD-45AF-84EE-26E871262F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1688" y="2803525"/>
            <a:ext cx="10080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9186567" y="6211613"/>
            <a:ext cx="894058" cy="369332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ru-RU" dirty="0">
                <a:hlinkClick r:id="rId3" action="ppaction://hlinksldjump"/>
              </a:rPr>
              <a:t>Назад.</a:t>
            </a:r>
            <a:endParaRPr lang="ru-RU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A51E7385-D6D9-489E-9BF6-DC5EADDA9BB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8336" y="0"/>
            <a:ext cx="9801727" cy="9994232"/>
          </a:xfrm>
        </p:spPr>
        <p:txBody>
          <a:bodyPr/>
          <a:lstStyle/>
          <a:p>
            <a:pPr algn="ctr"/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№7. 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больничную аптеку поступили следующие лекарственные препараты: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метамизол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натрия,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мелоксикам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амелотекс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напроксен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колдрекс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цитрамон П,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солпадеин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пенталгин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-Н, баралгин М, аспирин,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нимесулид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найз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индометациновая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мазь,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бутадионовая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мазь, парацетамол,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кофеин+парацетамол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панадол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экстра). Распределите их по фармакологическим группам в зависимости от применения:</a:t>
            </a:r>
          </a:p>
          <a:p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Анальгетики: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метамизол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натрия, цитрамон П,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солпадеин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пенталгин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-Н;</a:t>
            </a:r>
          </a:p>
          <a:p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Антипиретики: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колдрекс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аспирин, парацетамол,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кофеин+парацетамол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панадол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экстра);</a:t>
            </a:r>
          </a:p>
          <a:p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НПВС- неселективные: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индометациновая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мазь,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бутадионовая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мазь,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напроксен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НПВС- селективные: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мелоксикам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амелотекс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нимесулид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найз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5"/>
          <p:cNvSpPr txBox="1"/>
          <p:nvPr/>
        </p:nvSpPr>
        <p:spPr>
          <a:xfrm>
            <a:off x="7389375" y="6984759"/>
            <a:ext cx="1639614" cy="369332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hlinkClick r:id="rId3" action="ppaction://hlinksldjump"/>
              </a:rPr>
              <a:t>Назад.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943600" y="290085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4F3339C-F55F-4521-B6E6-8D559A050356}"/>
              </a:ext>
            </a:extLst>
          </p:cNvPr>
          <p:cNvSpPr/>
          <p:nvPr/>
        </p:nvSpPr>
        <p:spPr>
          <a:xfrm>
            <a:off x="-1" y="0"/>
            <a:ext cx="10080625" cy="7526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 №8. </a:t>
            </a:r>
          </a:p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Решите ситуационные задачи.</a:t>
            </a:r>
          </a:p>
          <a:p>
            <a:pPr marL="36195" algn="ctr">
              <a:lnSpc>
                <a:spcPct val="150000"/>
              </a:lnSpc>
              <a:spcAft>
                <a:spcPts val="0"/>
              </a:spcAft>
            </a:pPr>
            <a:r>
              <a:rPr lang="ru-RU" sz="26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№1.</a:t>
            </a:r>
            <a:r>
              <a:rPr lang="ru-RU" sz="2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619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почечной колике предпочтителен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омнопон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т.к. в его составе содержится папаверин, обладающий спазмолитическим действием.</a:t>
            </a:r>
          </a:p>
          <a:p>
            <a:pPr marL="36195" algn="ctr">
              <a:lnSpc>
                <a:spcPct val="150000"/>
              </a:lnSpc>
              <a:spcAft>
                <a:spcPts val="0"/>
              </a:spcAft>
            </a:pPr>
            <a:r>
              <a:rPr lang="ru-RU" sz="26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№2. </a:t>
            </a:r>
          </a:p>
          <a:p>
            <a:pPr marL="3619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Наиболее рациональным будет выбор морфина, т.к. он обладает сильным обезболивающим и противокашлевым действием. Препараты находятся на ПКУ (предметно-количественном учете), хранятся в сейфе, списываются при использовании и подвергаются строгой отчетности.</a:t>
            </a:r>
          </a:p>
          <a:p>
            <a:pPr marL="36195" algn="ctr">
              <a:lnSpc>
                <a:spcPct val="150000"/>
              </a:lnSpc>
              <a:spcAft>
                <a:spcPts val="0"/>
              </a:spcAft>
            </a:pPr>
            <a:r>
              <a:rPr lang="ru-RU" sz="26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№3. </a:t>
            </a:r>
          </a:p>
          <a:p>
            <a:pPr marL="3619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Данные симптомы свидетельствуют об отравлении морфином, в качестве антидотов вводят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налорфин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налтрексон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72400" y="472966"/>
            <a:ext cx="1907628" cy="584775"/>
          </a:xfrm>
          <a:prstGeom prst="rect">
            <a:avLst/>
          </a:prstGeom>
          <a:gradFill flip="none" rotWithShape="1">
            <a:gsLst>
              <a:gs pos="0">
                <a:srgbClr val="99FF33">
                  <a:tint val="66000"/>
                  <a:satMod val="160000"/>
                </a:srgbClr>
              </a:gs>
              <a:gs pos="50000">
                <a:srgbClr val="99FF33">
                  <a:tint val="44500"/>
                  <a:satMod val="160000"/>
                </a:srgbClr>
              </a:gs>
              <a:gs pos="100000">
                <a:srgbClr val="99FF3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hlinkClick r:id="rId2" action="ppaction://hlinksldjump"/>
              </a:rPr>
              <a:t>Назад.</a:t>
            </a:r>
            <a:endParaRPr lang="ru-RU" sz="3200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936191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39542AD-3CC4-4651-B89A-37FBEDDFAD3A}"/>
              </a:ext>
            </a:extLst>
          </p:cNvPr>
          <p:cNvSpPr/>
          <p:nvPr/>
        </p:nvSpPr>
        <p:spPr>
          <a:xfrm>
            <a:off x="0" y="894431"/>
            <a:ext cx="10080625" cy="5770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" algn="ctr">
              <a:lnSpc>
                <a:spcPct val="150000"/>
              </a:lnSpc>
              <a:spcAft>
                <a:spcPts val="0"/>
              </a:spcAft>
            </a:pPr>
            <a:r>
              <a:rPr lang="ru-RU" sz="26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№4.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619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Аспирин был назначен в качестве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антиагреганта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Появившиеся симптомы говорят о возникшем желудочном кровотечении.</a:t>
            </a:r>
          </a:p>
          <a:p>
            <a:pPr marL="36195" algn="ctr">
              <a:lnSpc>
                <a:spcPct val="150000"/>
              </a:lnSpc>
              <a:spcAft>
                <a:spcPts val="0"/>
              </a:spcAft>
            </a:pPr>
            <a:r>
              <a:rPr lang="ru-RU" sz="26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№5. </a:t>
            </a:r>
          </a:p>
          <a:p>
            <a:pPr marL="3619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внутримышечном введении анальгина могут быть инфильтраты. Профилактика: самомассаж, тепловые процедуры,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йодовая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сетка. При длительном применении –лейкопения, агранулоцитоз.</a:t>
            </a:r>
          </a:p>
          <a:p>
            <a:pPr marL="36195" algn="ctr">
              <a:lnSpc>
                <a:spcPct val="150000"/>
              </a:lnSpc>
              <a:spcAft>
                <a:spcPts val="0"/>
              </a:spcAft>
            </a:pPr>
            <a:r>
              <a:rPr lang="ru-RU" sz="26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№6. </a:t>
            </a:r>
          </a:p>
          <a:p>
            <a:pPr marL="3619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Ребенку 3-х лет следует применить парацетамол. Аспирин детям противопоказан, бисептол не является жаропонижающим средством.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72400" y="472966"/>
            <a:ext cx="1907628" cy="584775"/>
          </a:xfrm>
          <a:prstGeom prst="rect">
            <a:avLst/>
          </a:prstGeom>
          <a:gradFill flip="none" rotWithShape="1">
            <a:gsLst>
              <a:gs pos="0">
                <a:srgbClr val="FF3399">
                  <a:tint val="66000"/>
                  <a:satMod val="160000"/>
                </a:srgbClr>
              </a:gs>
              <a:gs pos="50000">
                <a:srgbClr val="FF3399">
                  <a:tint val="44500"/>
                  <a:satMod val="160000"/>
                </a:srgbClr>
              </a:gs>
              <a:gs pos="100000">
                <a:srgbClr val="FF3399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hlinkClick r:id="rId2" action="ppaction://hlinksldjump"/>
              </a:rPr>
              <a:t>Назад.</a:t>
            </a:r>
            <a:endParaRPr lang="ru-RU" sz="3200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6622797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93EC97D1-D18E-43C4-B8DE-AB7C4B889E7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0422" y="176463"/>
            <a:ext cx="9839993" cy="6962274"/>
          </a:xfrm>
        </p:spPr>
        <p:txBody>
          <a:bodyPr/>
          <a:lstStyle/>
          <a:p>
            <a:pPr algn="ctr"/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Основная: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1.Лекция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Учебник «Фармакология с рецептурой»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А.С.Захарьевский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Л.Д.Курлович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Минск,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Вышейшая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школа»</a:t>
            </a:r>
          </a:p>
          <a:p>
            <a:pPr algn="ctr"/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Дополнительная: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В.В.Майский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В.К.Муратов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«Фармакология с рецептурой», М. «Медицина»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Н.И.Федюкович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Э.Д. Рубан «Фармакология»,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Ростов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-на –Дону «Феникс», 2014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Машковский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М.Д. Лекарственные средства: В 2 т.- 14-е изд.,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перераб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испр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 доп.- М.: ООО «Издательство Новая Волна», 2002. – Т.1. – 540 с.; Т. 2. – 608 с.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2342AA24-045C-4F6C-B620-CFEF94E1DFB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0632" y="164386"/>
            <a:ext cx="9335007" cy="9220245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Рецепт №2.</a:t>
            </a:r>
          </a:p>
          <a:p>
            <a:pPr>
              <a:spcBef>
                <a:spcPts val="1000"/>
              </a:spcBef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Поликлиника №6.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Детский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Дата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 апреля 2002 г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Больной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Иванов С.И.   50 лет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Врач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Сидоров Т.А.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  Sol.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Morphini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hydrochloridi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D.t.d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in amp.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S.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1 мл п/к при болях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Печать и подпись врача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Круглая печать учреждения и подпись главного врача 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Рецепт действителен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5 дней </a:t>
            </a:r>
          </a:p>
          <a:p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078717" y="4871545"/>
            <a:ext cx="2317531" cy="46166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ru-RU" sz="2400" dirty="0" smtClean="0">
                <a:hlinkClick r:id="rId3" action="ppaction://hlinksldjump"/>
              </a:rPr>
              <a:t>Ответ.</a:t>
            </a:r>
            <a:endParaRPr lang="ru-RU" sz="2400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3684" y="1655379"/>
            <a:ext cx="884445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 smtClean="0">
                <a:solidFill>
                  <a:srgbClr val="FF0000"/>
                </a:solidFill>
              </a:rPr>
              <a:t>Неправильный ответ.</a:t>
            </a:r>
          </a:p>
          <a:p>
            <a:pPr algn="ctr"/>
            <a:r>
              <a:rPr lang="ru-RU" sz="7200" dirty="0" smtClean="0"/>
              <a:t> </a:t>
            </a:r>
            <a:r>
              <a:rPr lang="ru-RU" sz="7200" dirty="0" smtClean="0">
                <a:hlinkClick r:id="" action="ppaction://hlinkshowjump?jump=lastslideviewed"/>
              </a:rPr>
              <a:t>Вернуться.</a:t>
            </a:r>
            <a:endParaRPr lang="ru-RU" sz="7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799A2E-0C4F-4A8C-9440-6FD00CCB5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699" y="453719"/>
            <a:ext cx="9071640" cy="6980013"/>
          </a:xfrm>
        </p:spPr>
        <p:txBody>
          <a:bodyPr/>
          <a:lstStyle/>
          <a:p>
            <a:pPr algn="l">
              <a:lnSpc>
                <a:spcPct val="150000"/>
              </a:lnSpc>
              <a:spcBef>
                <a:spcPts val="1800"/>
              </a:spcBef>
              <a:spcAft>
                <a:spcPts val="1200"/>
              </a:spcAft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ru-RU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Рецепт №3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Поликлиника №6 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Взрослый             Детский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Дата       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 апреля 2002 г 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Больной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Иванов А.С. 55 лет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Врач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Игнатьева З.И. 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Rp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Suppositorium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rectale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cum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Omnopono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Da. Signa.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1 свече при болях 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№ истории болезни                                    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Печать и подпись врача                                    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Круглая печать учреждения и подпись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главного врача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Рецепт действителен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дней </a:t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78717" y="4871545"/>
            <a:ext cx="2317531" cy="46166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ru-RU" sz="2400" dirty="0" smtClean="0">
                <a:hlinkClick r:id="rId2" action="ppaction://hlinksldjump"/>
              </a:rPr>
              <a:t>Ответ.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76070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6407C67B-0245-4761-AA27-EDFA9CAE769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999" y="164388"/>
            <a:ext cx="9071640" cy="7134770"/>
          </a:xfrm>
        </p:spPr>
        <p:txBody>
          <a:bodyPr/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Рецепт №4.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Поликлиника №6.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Детский 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20 апреля 2002 г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Больной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Петров И.В.   70 лет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Врач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Игнатьева З.И.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Tabulettas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Sedalginum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D.t.d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1 таблетке внутрь при головной боли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Печать и подпись врача, печать для рецептов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Рецепт действителен 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месяца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472855" y="5612524"/>
            <a:ext cx="2317531" cy="461665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  <a:tint val="66000"/>
                  <a:satMod val="160000"/>
                </a:schemeClr>
              </a:gs>
              <a:gs pos="50000">
                <a:schemeClr val="accent3">
                  <a:lumMod val="75000"/>
                  <a:tint val="44500"/>
                  <a:satMod val="160000"/>
                </a:schemeClr>
              </a:gs>
              <a:gs pos="100000">
                <a:schemeClr val="accent3">
                  <a:lumMod val="75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ru-RU" sz="2400" dirty="0" smtClean="0">
                <a:hlinkClick r:id="rId3" action="ppaction://hlinksldjump"/>
              </a:rPr>
              <a:t>Ответ.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DD18A9E5-DA17-4288-B0E8-9B028E8382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836816"/>
              </p:ext>
            </p:extLst>
          </p:nvPr>
        </p:nvGraphicFramePr>
        <p:xfrm>
          <a:off x="599800" y="2967626"/>
          <a:ext cx="8881022" cy="32414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0621">
                  <a:extLst>
                    <a:ext uri="{9D8B030D-6E8A-4147-A177-3AD203B41FA5}">
                      <a16:colId xmlns:a16="http://schemas.microsoft.com/office/drawing/2014/main" val="3037938686"/>
                    </a:ext>
                  </a:extLst>
                </a:gridCol>
                <a:gridCol w="1823649">
                  <a:extLst>
                    <a:ext uri="{9D8B030D-6E8A-4147-A177-3AD203B41FA5}">
                      <a16:colId xmlns:a16="http://schemas.microsoft.com/office/drawing/2014/main" val="2296578425"/>
                    </a:ext>
                  </a:extLst>
                </a:gridCol>
                <a:gridCol w="1766320">
                  <a:extLst>
                    <a:ext uri="{9D8B030D-6E8A-4147-A177-3AD203B41FA5}">
                      <a16:colId xmlns:a16="http://schemas.microsoft.com/office/drawing/2014/main" val="796908483"/>
                    </a:ext>
                  </a:extLst>
                </a:gridCol>
                <a:gridCol w="1769286">
                  <a:extLst>
                    <a:ext uri="{9D8B030D-6E8A-4147-A177-3AD203B41FA5}">
                      <a16:colId xmlns:a16="http://schemas.microsoft.com/office/drawing/2014/main" val="241688939"/>
                    </a:ext>
                  </a:extLst>
                </a:gridCol>
                <a:gridCol w="1781146">
                  <a:extLst>
                    <a:ext uri="{9D8B030D-6E8A-4147-A177-3AD203B41FA5}">
                      <a16:colId xmlns:a16="http://schemas.microsoft.com/office/drawing/2014/main" val="3511776369"/>
                    </a:ext>
                  </a:extLst>
                </a:gridCol>
              </a:tblGrid>
              <a:tr h="129369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Агонисты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Частичные агонисты и агонисты-антагонисты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Смешанного действия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Антагонисты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2206954"/>
                  </a:ext>
                </a:extLst>
              </a:tr>
              <a:tr h="9021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Природные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Синтетические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104009"/>
                  </a:ext>
                </a:extLst>
              </a:tr>
              <a:tr h="1045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162619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C4AFE374-5B94-46C2-A630-8047011B57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490" y="326083"/>
            <a:ext cx="9749643" cy="3508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6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 №2.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Распределите опиоидные анальгетики и их антагонисты согласно групповой принадлежности: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буторфанол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бупренорфин, морфин,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налорфин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налтрексон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омнопон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тримеперидин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трамадол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фентанил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893399" y="6774702"/>
            <a:ext cx="946637" cy="369332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ru-RU" dirty="0">
                <a:hlinkClick r:id="rId3" action="ppaction://hlinksldjump"/>
              </a:rPr>
              <a:t>Ответ.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57C95E6-A8FD-499B-A5A4-8E1956BAA998}"/>
              </a:ext>
            </a:extLst>
          </p:cNvPr>
          <p:cNvSpPr/>
          <p:nvPr/>
        </p:nvSpPr>
        <p:spPr>
          <a:xfrm>
            <a:off x="106016" y="-48821"/>
            <a:ext cx="9903363" cy="6648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 №3.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Заполните таблицу недостающими данными и отметьте основные фармакологические эффекты наркотических анальгетиков на примере морфина.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42BA041E-8F57-4E76-845F-7F73910DE5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112030"/>
              </p:ext>
            </p:extLst>
          </p:nvPr>
        </p:nvGraphicFramePr>
        <p:xfrm>
          <a:off x="344382" y="2036166"/>
          <a:ext cx="9285710" cy="49646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21179">
                  <a:extLst>
                    <a:ext uri="{9D8B030D-6E8A-4147-A177-3AD203B41FA5}">
                      <a16:colId xmlns:a16="http://schemas.microsoft.com/office/drawing/2014/main" val="2418144372"/>
                    </a:ext>
                  </a:extLst>
                </a:gridCol>
                <a:gridCol w="2321179">
                  <a:extLst>
                    <a:ext uri="{9D8B030D-6E8A-4147-A177-3AD203B41FA5}">
                      <a16:colId xmlns:a16="http://schemas.microsoft.com/office/drawing/2014/main" val="800762943"/>
                    </a:ext>
                  </a:extLst>
                </a:gridCol>
                <a:gridCol w="2321179">
                  <a:extLst>
                    <a:ext uri="{9D8B030D-6E8A-4147-A177-3AD203B41FA5}">
                      <a16:colId xmlns:a16="http://schemas.microsoft.com/office/drawing/2014/main" val="997581153"/>
                    </a:ext>
                  </a:extLst>
                </a:gridCol>
                <a:gridCol w="2322173">
                  <a:extLst>
                    <a:ext uri="{9D8B030D-6E8A-4147-A177-3AD203B41FA5}">
                      <a16:colId xmlns:a16="http://schemas.microsoft.com/office/drawing/2014/main" val="470398244"/>
                    </a:ext>
                  </a:extLst>
                </a:gridCol>
              </a:tblGrid>
              <a:tr h="5632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Тип действия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Локализация действия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Фармакологический эффект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Побочное действие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81051576"/>
                  </a:ext>
                </a:extLst>
              </a:tr>
              <a:tr h="20599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Угнетающий (тормозный)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1. Болевые центры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2.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</a:rPr>
                        <a:t>Кора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 головного мозга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3. Кашлевой центр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4. Дыхательный центр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2.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3.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4.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594230728"/>
                  </a:ext>
                </a:extLst>
              </a:tr>
              <a:tr h="20742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Возбуждающий (стимулирующий)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1. Ядра глазодвигательного нерва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2. Центры блуждающих нервов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3. Рвотный центр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2.1.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2.2. Повышение тонуса сфинктеров ЖКТ, мочевого пузыря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3.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512409788"/>
                  </a:ext>
                </a:extLst>
              </a:tr>
            </a:tbl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id="{2775D52F-16D4-42BD-B256-0AE1808E64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383" y="2546082"/>
            <a:ext cx="15774279" cy="53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7820167" y="7190343"/>
            <a:ext cx="1978925" cy="369332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ru-RU" dirty="0">
                <a:effectLst>
                  <a:glow rad="228600">
                    <a:srgbClr val="FF0000">
                      <a:alpha val="40000"/>
                    </a:srgbClr>
                  </a:glow>
                </a:effectLst>
                <a:hlinkClick r:id="rId3" action="ppaction://hlinksldjump"/>
              </a:rPr>
              <a:t>Ответ. </a:t>
            </a:r>
            <a:endParaRPr lang="ru-RU" dirty="0">
              <a:effectLst>
                <a:glow rad="228600">
                  <a:srgbClr val="FF0000">
                    <a:alpha val="40000"/>
                  </a:srgbClr>
                </a:glo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бычный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3761</TotalTime>
  <Words>3005</Words>
  <Application>Microsoft Office PowerPoint</Application>
  <PresentationFormat>Произвольный</PresentationFormat>
  <Paragraphs>739</Paragraphs>
  <Slides>50</Slides>
  <Notes>22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50</vt:i4>
      </vt:variant>
    </vt:vector>
  </HeadingPairs>
  <TitlesOfParts>
    <vt:vector size="60" baseType="lpstr">
      <vt:lpstr>Microsoft YaHei</vt:lpstr>
      <vt:lpstr>Arial</vt:lpstr>
      <vt:lpstr>Calibri</vt:lpstr>
      <vt:lpstr>Liberation Sans</vt:lpstr>
      <vt:lpstr>Liberation Serif</vt:lpstr>
      <vt:lpstr>Lucida Sans</vt:lpstr>
      <vt:lpstr>Segoe UI</vt:lpstr>
      <vt:lpstr>Tahoma</vt:lpstr>
      <vt:lpstr>Times New Roman</vt:lpstr>
      <vt:lpstr>Обычный</vt:lpstr>
      <vt:lpstr>Презентация PowerPoint</vt:lpstr>
      <vt:lpstr>Презентация PowerPoint</vt:lpstr>
      <vt:lpstr>Цели занятия: Учебная: добиться прочного усвоения системы знаний, формирование умений объяснять факты на основе причинно-следственных связей, закономерностей. Освоение общих и соответствующих профессиональных компетенций. Развивающая: формирование навыков самообразования, самореализации личности, развитие речи, мышления, памяти. Воспитательная: привитие умений и навыков учебной работы и коллективного труда. Формирование у студентов целостного миропонимания и современного научного мировоззрения, основанного на признании приоритетов общечеловеческих ценностей: гуманности, милосердия, сострадания, уважения к жизни и здоровью человека. К концу занятия студент должен знать: - основные вопросы фармакокинетики и фармакодинамики наркотических и ненаркотических анальгетиков. Студент должен уметь: - проводить сравнительный анализ действий и применения наркотических и ненаркотических анальгетиков в зависимости от нозологических форм проявления болей. Студент должен приобрести навыки: - выписывания рецептов на наркотические и ненаркотические анальгетики; - ориентироваться в основных синонимах; - ориентироваться в побочных эффектах и мерах по их профилактике.</vt:lpstr>
      <vt:lpstr>Презентация PowerPoint</vt:lpstr>
      <vt:lpstr>Презентация PowerPoint</vt:lpstr>
      <vt:lpstr>                       Рецепт №3                   Поликлиника №6               Взрослый             Детский Дата        20 апреля 2002 г  Больной Иванов А.С. 55 лет Врач        Игнатьева З.И.    Rp: Suppositorium rectale cum Omnopono        Da. Signa. По 1 свече при болях                        № истории болезни                                                     Печать и подпись врача                                          Круглая печать учреждения и подпись                          главного врача Рецепт действителен 5 дней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</dc:creator>
  <cp:lastModifiedBy>Люда</cp:lastModifiedBy>
  <cp:revision>72</cp:revision>
  <dcterms:created xsi:type="dcterms:W3CDTF">2018-03-06T19:09:37Z</dcterms:created>
  <dcterms:modified xsi:type="dcterms:W3CDTF">2018-05-24T19:21:52Z</dcterms:modified>
</cp:coreProperties>
</file>