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67"/>
  </p:notesMasterIdLst>
  <p:sldIdLst>
    <p:sldId id="322" r:id="rId2"/>
    <p:sldId id="379" r:id="rId3"/>
    <p:sldId id="380" r:id="rId4"/>
    <p:sldId id="384" r:id="rId5"/>
    <p:sldId id="385" r:id="rId6"/>
    <p:sldId id="416" r:id="rId7"/>
    <p:sldId id="387" r:id="rId8"/>
    <p:sldId id="417" r:id="rId9"/>
    <p:sldId id="388" r:id="rId10"/>
    <p:sldId id="418" r:id="rId11"/>
    <p:sldId id="389" r:id="rId12"/>
    <p:sldId id="419" r:id="rId13"/>
    <p:sldId id="390" r:id="rId14"/>
    <p:sldId id="420" r:id="rId15"/>
    <p:sldId id="391" r:id="rId16"/>
    <p:sldId id="421" r:id="rId17"/>
    <p:sldId id="392" r:id="rId18"/>
    <p:sldId id="422" r:id="rId19"/>
    <p:sldId id="393" r:id="rId20"/>
    <p:sldId id="423" r:id="rId21"/>
    <p:sldId id="394" r:id="rId22"/>
    <p:sldId id="424" r:id="rId23"/>
    <p:sldId id="395" r:id="rId24"/>
    <p:sldId id="425" r:id="rId25"/>
    <p:sldId id="396" r:id="rId26"/>
    <p:sldId id="426" r:id="rId27"/>
    <p:sldId id="397" r:id="rId28"/>
    <p:sldId id="427" r:id="rId29"/>
    <p:sldId id="406" r:id="rId30"/>
    <p:sldId id="428" r:id="rId31"/>
    <p:sldId id="405" r:id="rId32"/>
    <p:sldId id="429" r:id="rId33"/>
    <p:sldId id="404" r:id="rId34"/>
    <p:sldId id="430" r:id="rId35"/>
    <p:sldId id="403" r:id="rId36"/>
    <p:sldId id="431" r:id="rId37"/>
    <p:sldId id="402" r:id="rId38"/>
    <p:sldId id="432" r:id="rId39"/>
    <p:sldId id="401" r:id="rId40"/>
    <p:sldId id="433" r:id="rId41"/>
    <p:sldId id="400" r:id="rId42"/>
    <p:sldId id="434" r:id="rId43"/>
    <p:sldId id="399" r:id="rId44"/>
    <p:sldId id="435" r:id="rId45"/>
    <p:sldId id="411" r:id="rId46"/>
    <p:sldId id="436" r:id="rId47"/>
    <p:sldId id="410" r:id="rId48"/>
    <p:sldId id="437" r:id="rId49"/>
    <p:sldId id="409" r:id="rId50"/>
    <p:sldId id="438" r:id="rId51"/>
    <p:sldId id="408" r:id="rId52"/>
    <p:sldId id="439" r:id="rId53"/>
    <p:sldId id="407" r:id="rId54"/>
    <p:sldId id="440" r:id="rId55"/>
    <p:sldId id="398" r:id="rId56"/>
    <p:sldId id="441" r:id="rId57"/>
    <p:sldId id="412" r:id="rId58"/>
    <p:sldId id="442" r:id="rId59"/>
    <p:sldId id="413" r:id="rId60"/>
    <p:sldId id="443" r:id="rId61"/>
    <p:sldId id="415" r:id="rId62"/>
    <p:sldId id="445" r:id="rId63"/>
    <p:sldId id="414" r:id="rId64"/>
    <p:sldId id="444" r:id="rId65"/>
    <p:sldId id="383" r:id="rId6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99CCFF"/>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Нет стиля, сетка таблиц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217" autoAdjust="0"/>
    <p:restoredTop sz="94660"/>
  </p:normalViewPr>
  <p:slideViewPr>
    <p:cSldViewPr>
      <p:cViewPr varScale="1">
        <p:scale>
          <a:sx n="110" d="100"/>
          <a:sy n="110" d="100"/>
        </p:scale>
        <p:origin x="-1752"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455F685-AE3A-4DCD-A401-50EA171CFAFF}" type="datetimeFigureOut">
              <a:rPr lang="ru-RU" smtClean="0"/>
              <a:pPr/>
              <a:t>22.03.2018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2A72D79-0F2C-4BC4-8DD5-5147575A0236}" type="slidenum">
              <a:rPr lang="ru-RU" smtClean="0"/>
              <a:pPr/>
              <a:t>‹#›</a:t>
            </a:fld>
            <a:endParaRPr lang="ru-RU"/>
          </a:p>
        </p:txBody>
      </p:sp>
    </p:spTree>
    <p:extLst>
      <p:ext uri="{BB962C8B-B14F-4D97-AF65-F5344CB8AC3E}">
        <p14:creationId xmlns:p14="http://schemas.microsoft.com/office/powerpoint/2010/main" xmlns="" val="4119067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4B719C73-33C1-4227-93E7-450021F0486A}" type="datetimeFigureOut">
              <a:rPr lang="ru-RU" smtClean="0"/>
              <a:pPr/>
              <a:t>22.03.2018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34814D5-3014-490A-9700-4EECF57A955D}"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B719C73-33C1-4227-93E7-450021F0486A}" type="datetimeFigureOut">
              <a:rPr lang="ru-RU" smtClean="0"/>
              <a:pPr/>
              <a:t>22.03.2018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34814D5-3014-490A-9700-4EECF57A955D}"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B719C73-33C1-4227-93E7-450021F0486A}" type="datetimeFigureOut">
              <a:rPr lang="ru-RU" smtClean="0"/>
              <a:pPr/>
              <a:t>22.03.2018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34814D5-3014-490A-9700-4EECF57A955D}"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4B719C73-33C1-4227-93E7-450021F0486A}" type="datetimeFigureOut">
              <a:rPr lang="ru-RU" smtClean="0"/>
              <a:pPr/>
              <a:t>22.03.2018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34814D5-3014-490A-9700-4EECF57A955D}"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4B719C73-33C1-4227-93E7-450021F0486A}" type="datetimeFigureOut">
              <a:rPr lang="ru-RU" smtClean="0"/>
              <a:pPr/>
              <a:t>22.03.2018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34814D5-3014-490A-9700-4EECF57A955D}"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4B719C73-33C1-4227-93E7-450021F0486A}" type="datetimeFigureOut">
              <a:rPr lang="ru-RU" smtClean="0"/>
              <a:pPr/>
              <a:t>22.03.2018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34814D5-3014-490A-9700-4EECF57A955D}"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4B719C73-33C1-4227-93E7-450021F0486A}" type="datetimeFigureOut">
              <a:rPr lang="ru-RU" smtClean="0"/>
              <a:pPr/>
              <a:t>22.03.2018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34814D5-3014-490A-9700-4EECF57A955D}"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4B719C73-33C1-4227-93E7-450021F0486A}" type="datetimeFigureOut">
              <a:rPr lang="ru-RU" smtClean="0"/>
              <a:pPr/>
              <a:t>22.03.2018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34814D5-3014-490A-9700-4EECF57A955D}"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B719C73-33C1-4227-93E7-450021F0486A}" type="datetimeFigureOut">
              <a:rPr lang="ru-RU" smtClean="0"/>
              <a:pPr/>
              <a:t>22.03.2018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34814D5-3014-490A-9700-4EECF57A955D}"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B719C73-33C1-4227-93E7-450021F0486A}" type="datetimeFigureOut">
              <a:rPr lang="ru-RU" smtClean="0"/>
              <a:pPr/>
              <a:t>22.03.2018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34814D5-3014-490A-9700-4EECF57A955D}"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4B719C73-33C1-4227-93E7-450021F0486A}" type="datetimeFigureOut">
              <a:rPr lang="ru-RU" smtClean="0"/>
              <a:pPr/>
              <a:t>22.03.2018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34814D5-3014-490A-9700-4EECF57A955D}"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600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719C73-33C1-4227-93E7-450021F0486A}" type="datetimeFigureOut">
              <a:rPr lang="ru-RU" smtClean="0"/>
              <a:pPr/>
              <a:t>22.03.2018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4814D5-3014-490A-9700-4EECF57A955D}"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slide" Target="slide17.xml"/><Relationship Id="rId13" Type="http://schemas.openxmlformats.org/officeDocument/2006/relationships/slide" Target="slide27.xml"/><Relationship Id="rId18" Type="http://schemas.openxmlformats.org/officeDocument/2006/relationships/slide" Target="slide37.xml"/><Relationship Id="rId26" Type="http://schemas.openxmlformats.org/officeDocument/2006/relationships/slide" Target="slide53.xml"/><Relationship Id="rId3" Type="http://schemas.openxmlformats.org/officeDocument/2006/relationships/slide" Target="slide7.xml"/><Relationship Id="rId21" Type="http://schemas.openxmlformats.org/officeDocument/2006/relationships/slide" Target="slide43.xml"/><Relationship Id="rId7" Type="http://schemas.openxmlformats.org/officeDocument/2006/relationships/slide" Target="slide15.xml"/><Relationship Id="rId12" Type="http://schemas.openxmlformats.org/officeDocument/2006/relationships/slide" Target="slide25.xml"/><Relationship Id="rId17" Type="http://schemas.openxmlformats.org/officeDocument/2006/relationships/slide" Target="slide35.xml"/><Relationship Id="rId25" Type="http://schemas.openxmlformats.org/officeDocument/2006/relationships/slide" Target="slide51.xml"/><Relationship Id="rId2" Type="http://schemas.openxmlformats.org/officeDocument/2006/relationships/slide" Target="slide5.xml"/><Relationship Id="rId16" Type="http://schemas.openxmlformats.org/officeDocument/2006/relationships/slide" Target="slide33.xml"/><Relationship Id="rId20" Type="http://schemas.openxmlformats.org/officeDocument/2006/relationships/slide" Target="slide41.xml"/><Relationship Id="rId29" Type="http://schemas.openxmlformats.org/officeDocument/2006/relationships/slide" Target="slide59.xml"/><Relationship Id="rId1" Type="http://schemas.openxmlformats.org/officeDocument/2006/relationships/slideLayout" Target="../slideLayouts/slideLayout2.xml"/><Relationship Id="rId6" Type="http://schemas.openxmlformats.org/officeDocument/2006/relationships/slide" Target="slide13.xml"/><Relationship Id="rId11" Type="http://schemas.openxmlformats.org/officeDocument/2006/relationships/slide" Target="slide23.xml"/><Relationship Id="rId24" Type="http://schemas.openxmlformats.org/officeDocument/2006/relationships/slide" Target="slide49.xml"/><Relationship Id="rId5" Type="http://schemas.openxmlformats.org/officeDocument/2006/relationships/slide" Target="slide11.xml"/><Relationship Id="rId15" Type="http://schemas.openxmlformats.org/officeDocument/2006/relationships/slide" Target="slide31.xml"/><Relationship Id="rId23" Type="http://schemas.openxmlformats.org/officeDocument/2006/relationships/slide" Target="slide47.xml"/><Relationship Id="rId28" Type="http://schemas.openxmlformats.org/officeDocument/2006/relationships/slide" Target="slide57.xml"/><Relationship Id="rId10" Type="http://schemas.openxmlformats.org/officeDocument/2006/relationships/slide" Target="slide21.xml"/><Relationship Id="rId19" Type="http://schemas.openxmlformats.org/officeDocument/2006/relationships/slide" Target="slide39.xml"/><Relationship Id="rId31" Type="http://schemas.openxmlformats.org/officeDocument/2006/relationships/slide" Target="slide63.xml"/><Relationship Id="rId4" Type="http://schemas.openxmlformats.org/officeDocument/2006/relationships/slide" Target="slide9.xml"/><Relationship Id="rId9" Type="http://schemas.openxmlformats.org/officeDocument/2006/relationships/slide" Target="slide19.xml"/><Relationship Id="rId14" Type="http://schemas.openxmlformats.org/officeDocument/2006/relationships/slide" Target="slide29.xml"/><Relationship Id="rId22" Type="http://schemas.openxmlformats.org/officeDocument/2006/relationships/slide" Target="slide45.xml"/><Relationship Id="rId27" Type="http://schemas.openxmlformats.org/officeDocument/2006/relationships/slide" Target="slide55.xml"/><Relationship Id="rId30" Type="http://schemas.openxmlformats.org/officeDocument/2006/relationships/slide" Target="slide61.xml"/></Relationships>
</file>

<file path=ppt/slides/_rels/slide40.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slide" Target="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3906" name="Picture 2" descr="Картинки по запросу КАРТИНКИ МЕДИЦИНА И ЗАКОН"/>
          <p:cNvPicPr>
            <a:picLocks noChangeAspect="1" noChangeArrowheads="1"/>
          </p:cNvPicPr>
          <p:nvPr/>
        </p:nvPicPr>
        <p:blipFill>
          <a:blip r:embed="rId2" cstate="print"/>
          <a:srcRect/>
          <a:stretch>
            <a:fillRect/>
          </a:stretch>
        </p:blipFill>
        <p:spPr bwMode="auto">
          <a:xfrm>
            <a:off x="5757783" y="4439110"/>
            <a:ext cx="3597598" cy="246782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2" name="Заголовок 1"/>
          <p:cNvSpPr>
            <a:spLocks noGrp="1"/>
          </p:cNvSpPr>
          <p:nvPr>
            <p:ph type="ctrTitle"/>
          </p:nvPr>
        </p:nvSpPr>
        <p:spPr>
          <a:xfrm>
            <a:off x="323528" y="116633"/>
            <a:ext cx="8280920" cy="1512167"/>
          </a:xfrm>
        </p:spPr>
        <p:txBody>
          <a:bodyPr>
            <a:normAutofit fontScale="90000"/>
          </a:bodyPr>
          <a:lstStyle/>
          <a:p>
            <a:r>
              <a:rPr lang="ru-RU" sz="8000" b="1" dirty="0" smtClean="0">
                <a:solidFill>
                  <a:srgbClr val="FF0000"/>
                </a:solidFill>
                <a:latin typeface="Monotype Corsiva" pitchFamily="66" charset="0"/>
              </a:rPr>
              <a:t>Права пациента в РФ</a:t>
            </a:r>
            <a:endParaRPr lang="ru-RU" sz="8000" b="1" dirty="0">
              <a:solidFill>
                <a:srgbClr val="FF0000"/>
              </a:solidFill>
              <a:latin typeface="Monotype Corsiva" pitchFamily="66" charset="0"/>
            </a:endParaRP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51520" y="1772816"/>
            <a:ext cx="5905500" cy="36195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ФЗ РФ №323 «Об основах охраны здоровья граждан» </a:t>
            </a:r>
            <a:r>
              <a:rPr lang="ru-RU" dirty="0" smtClean="0"/>
              <a:t> ч.3 ст.70</a:t>
            </a:r>
            <a:endParaRPr lang="ru-RU" dirty="0"/>
          </a:p>
        </p:txBody>
      </p:sp>
      <p:sp>
        <p:nvSpPr>
          <p:cNvPr id="3" name="Объект 2"/>
          <p:cNvSpPr>
            <a:spLocks noGrp="1"/>
          </p:cNvSpPr>
          <p:nvPr>
            <p:ph idx="1"/>
          </p:nvPr>
        </p:nvSpPr>
        <p:spPr/>
        <p:txBody>
          <a:bodyPr>
            <a:normAutofit fontScale="70000" lnSpcReduction="20000"/>
          </a:bodyPr>
          <a:lstStyle/>
          <a:p>
            <a:pPr marL="0" indent="0">
              <a:buNone/>
            </a:pPr>
            <a:r>
              <a:rPr lang="ru-RU" dirty="0" smtClean="0"/>
              <a:t>	Лечащий </a:t>
            </a:r>
            <a:r>
              <a:rPr lang="ru-RU" dirty="0"/>
              <a:t>врач по согласованию с соответствующим должностным лицом (руководителем) медицинской организации (подразделения медицинской организации) может отказаться от наблюдения за пациентом и его лечения, а также уведомить в письменной форме об отказе от проведения искусственного прерывания беременности, если отказ непосредственно не угрожает жизни пациента и здоровью окружающих. </a:t>
            </a:r>
            <a:endParaRPr lang="ru-RU" dirty="0" smtClean="0"/>
          </a:p>
          <a:p>
            <a:pPr marL="0" indent="0">
              <a:buNone/>
            </a:pPr>
            <a:r>
              <a:rPr lang="ru-RU" dirty="0" smtClean="0"/>
              <a:t>	В </a:t>
            </a:r>
            <a:r>
              <a:rPr lang="ru-RU" dirty="0"/>
              <a:t>случае отказа лечащего врача от наблюдения за пациентом и лечения пациента, а также в случае уведомления в письменной форме об отказе от проведения искусственного прерывания беременности должностное лицо (руководитель) медицинской организации (подразделения медицинской организации) должно организовать замену лечащего врача.</a:t>
            </a:r>
          </a:p>
        </p:txBody>
      </p:sp>
      <p:sp>
        <p:nvSpPr>
          <p:cNvPr id="4" name="Прямоугольник 3">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extLst>
      <p:ext uri="{BB962C8B-B14F-4D97-AF65-F5344CB8AC3E}">
        <p14:creationId xmlns:p14="http://schemas.microsoft.com/office/powerpoint/2010/main" xmlns="" val="217177309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lgn="ctr">
              <a:buNone/>
            </a:pPr>
            <a:endParaRPr lang="ru-RU" b="1" dirty="0" smtClean="0">
              <a:solidFill>
                <a:srgbClr val="C00000"/>
              </a:solidFill>
              <a:latin typeface="Monotype Corsiva" panose="03010101010201010101" pitchFamily="66" charset="0"/>
            </a:endParaRPr>
          </a:p>
          <a:p>
            <a:pPr marL="0" indent="0" algn="ctr">
              <a:buNone/>
            </a:pPr>
            <a:endParaRPr lang="ru-RU" b="1" dirty="0">
              <a:solidFill>
                <a:srgbClr val="C00000"/>
              </a:solidFill>
              <a:latin typeface="Monotype Corsiva" panose="03010101010201010101" pitchFamily="66" charset="0"/>
            </a:endParaRPr>
          </a:p>
          <a:p>
            <a:pPr marL="0" indent="0" algn="ctr">
              <a:buNone/>
            </a:pPr>
            <a:r>
              <a:rPr lang="ru-RU" b="1" dirty="0" smtClean="0">
                <a:solidFill>
                  <a:srgbClr val="C00000"/>
                </a:solidFill>
                <a:latin typeface="Monotype Corsiva" panose="03010101010201010101" pitchFamily="66" charset="0"/>
              </a:rPr>
              <a:t>4</a:t>
            </a:r>
            <a:r>
              <a:rPr lang="ru-RU" b="1" dirty="0">
                <a:solidFill>
                  <a:srgbClr val="C00000"/>
                </a:solidFill>
                <a:latin typeface="Monotype Corsiva" panose="03010101010201010101" pitchFamily="66" charset="0"/>
              </a:rPr>
              <a:t>)	В каких случаях допускается представление информации о состоянии здоровья пациента родственникам?</a:t>
            </a:r>
          </a:p>
          <a:p>
            <a:endParaRPr lang="ru-RU" dirty="0"/>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8636897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ФЗ РФ №323 «Об основах охраны здоровья граждан» </a:t>
            </a:r>
            <a:r>
              <a:rPr lang="ru-RU" dirty="0" smtClean="0"/>
              <a:t>ч.3.ст.22</a:t>
            </a:r>
            <a:endParaRPr lang="ru-RU" dirty="0"/>
          </a:p>
        </p:txBody>
      </p:sp>
      <p:sp>
        <p:nvSpPr>
          <p:cNvPr id="3" name="Объект 2"/>
          <p:cNvSpPr>
            <a:spLocks noGrp="1"/>
          </p:cNvSpPr>
          <p:nvPr>
            <p:ph idx="1"/>
          </p:nvPr>
        </p:nvSpPr>
        <p:spPr/>
        <p:txBody>
          <a:bodyPr>
            <a:normAutofit fontScale="85000" lnSpcReduction="10000"/>
          </a:bodyPr>
          <a:lstStyle/>
          <a:p>
            <a:pPr marL="0" indent="0">
              <a:buNone/>
            </a:pPr>
            <a:r>
              <a:rPr lang="ru-RU" dirty="0" smtClean="0"/>
              <a:t>	</a:t>
            </a:r>
            <a:r>
              <a:rPr lang="ru-RU" b="1" i="1" dirty="0" smtClean="0"/>
              <a:t>Информация </a:t>
            </a:r>
            <a:r>
              <a:rPr lang="ru-RU" b="1" i="1" dirty="0"/>
              <a:t>о состоянии здоровья не может быть предоставлена пациенту против его воли. </a:t>
            </a:r>
            <a:r>
              <a:rPr lang="ru-RU" dirty="0"/>
              <a:t>В случае неблагоприятного прогноза развития заболевания информация должна сообщаться в деликатной форме гражданину или его супругу (супруге), одному из близких родственников (детям, родителям, усыновленным, усыновителям, родным братьям и родным сестрам, внукам, дедушкам, бабушкам), если </a:t>
            </a:r>
            <a:r>
              <a:rPr lang="ru-RU" b="1" i="1" dirty="0"/>
              <a:t>пациент не запретил сообщать им об этом и (или) не определил иное лицо, которому должна быть передана такая информация.</a:t>
            </a:r>
          </a:p>
        </p:txBody>
      </p:sp>
      <p:sp>
        <p:nvSpPr>
          <p:cNvPr id="4" name="Прямоугольник 3">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extLst>
      <p:ext uri="{BB962C8B-B14F-4D97-AF65-F5344CB8AC3E}">
        <p14:creationId xmlns:p14="http://schemas.microsoft.com/office/powerpoint/2010/main" xmlns="" val="590894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buNone/>
            </a:pPr>
            <a:endParaRPr lang="ru-RU" b="1" dirty="0" smtClean="0">
              <a:solidFill>
                <a:srgbClr val="C00000"/>
              </a:solidFill>
              <a:latin typeface="Monotype Corsiva" panose="03010101010201010101" pitchFamily="66" charset="0"/>
            </a:endParaRPr>
          </a:p>
          <a:p>
            <a:pPr marL="0" indent="0">
              <a:buNone/>
            </a:pPr>
            <a:endParaRPr lang="ru-RU" b="1" dirty="0">
              <a:solidFill>
                <a:srgbClr val="C00000"/>
              </a:solidFill>
              <a:latin typeface="Monotype Corsiva" panose="03010101010201010101" pitchFamily="66" charset="0"/>
            </a:endParaRPr>
          </a:p>
          <a:p>
            <a:pPr marL="0" indent="0" algn="ctr">
              <a:buNone/>
            </a:pPr>
            <a:r>
              <a:rPr lang="ru-RU" b="1" dirty="0" smtClean="0">
                <a:solidFill>
                  <a:srgbClr val="C00000"/>
                </a:solidFill>
                <a:latin typeface="Monotype Corsiva" panose="03010101010201010101" pitchFamily="66" charset="0"/>
              </a:rPr>
              <a:t>5</a:t>
            </a:r>
            <a:r>
              <a:rPr lang="ru-RU" b="1" dirty="0">
                <a:solidFill>
                  <a:srgbClr val="C00000"/>
                </a:solidFill>
                <a:latin typeface="Monotype Corsiva" panose="03010101010201010101" pitchFamily="66" charset="0"/>
              </a:rPr>
              <a:t>)	Как следует поступить в случае отказа родителей от медицинского вмешательства, необходимого для спасения жизни ребенка?</a:t>
            </a:r>
          </a:p>
          <a:p>
            <a:endParaRPr lang="ru-RU" dirty="0"/>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30484037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ФЗ РФ №323 «Об основах охраны здоровья граждан» </a:t>
            </a:r>
            <a:r>
              <a:rPr lang="ru-RU" dirty="0" smtClean="0"/>
              <a:t>ч.5.ст.20</a:t>
            </a:r>
            <a:endParaRPr lang="ru-RU" dirty="0"/>
          </a:p>
        </p:txBody>
      </p:sp>
      <p:sp>
        <p:nvSpPr>
          <p:cNvPr id="3" name="Объект 2"/>
          <p:cNvSpPr>
            <a:spLocks noGrp="1"/>
          </p:cNvSpPr>
          <p:nvPr>
            <p:ph idx="1"/>
          </p:nvPr>
        </p:nvSpPr>
        <p:spPr/>
        <p:txBody>
          <a:bodyPr>
            <a:normAutofit lnSpcReduction="10000"/>
          </a:bodyPr>
          <a:lstStyle/>
          <a:p>
            <a:pPr marL="0" indent="0">
              <a:buNone/>
            </a:pPr>
            <a:r>
              <a:rPr lang="ru-RU" dirty="0" smtClean="0"/>
              <a:t>	При </a:t>
            </a:r>
            <a:r>
              <a:rPr lang="ru-RU" dirty="0"/>
              <a:t>отказе одного из родителей или иного законного представителя лица, указанного в части 2 настоящей статьи, либо законного представителя лица, признанного в установленном законом порядке недееспособным, от медицинского вмешательства, необходимого для спасения его жизни, медицинская организация имеет право обратиться в суд для защиты интересов такого лица. </a:t>
            </a:r>
          </a:p>
        </p:txBody>
      </p:sp>
      <p:sp>
        <p:nvSpPr>
          <p:cNvPr id="4" name="Прямоугольник 3">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extLst>
      <p:ext uri="{BB962C8B-B14F-4D97-AF65-F5344CB8AC3E}">
        <p14:creationId xmlns:p14="http://schemas.microsoft.com/office/powerpoint/2010/main" xmlns="" val="34961196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lgn="ctr">
              <a:buNone/>
            </a:pPr>
            <a:endParaRPr lang="ru-RU" b="1" dirty="0" smtClean="0">
              <a:solidFill>
                <a:srgbClr val="C00000"/>
              </a:solidFill>
              <a:latin typeface="Monotype Corsiva" panose="03010101010201010101" pitchFamily="66" charset="0"/>
            </a:endParaRPr>
          </a:p>
          <a:p>
            <a:pPr marL="0" indent="0" algn="ctr">
              <a:buNone/>
            </a:pPr>
            <a:endParaRPr lang="ru-RU" b="1" dirty="0">
              <a:solidFill>
                <a:srgbClr val="C00000"/>
              </a:solidFill>
              <a:latin typeface="Monotype Corsiva" panose="03010101010201010101" pitchFamily="66" charset="0"/>
            </a:endParaRPr>
          </a:p>
          <a:p>
            <a:pPr marL="0" indent="0" algn="ctr">
              <a:buNone/>
            </a:pPr>
            <a:r>
              <a:rPr lang="ru-RU" b="1" dirty="0" smtClean="0">
                <a:solidFill>
                  <a:srgbClr val="C00000"/>
                </a:solidFill>
                <a:latin typeface="Monotype Corsiva" panose="03010101010201010101" pitchFamily="66" charset="0"/>
              </a:rPr>
              <a:t>6</a:t>
            </a:r>
            <a:r>
              <a:rPr lang="ru-RU" b="1" dirty="0">
                <a:solidFill>
                  <a:srgbClr val="C00000"/>
                </a:solidFill>
                <a:latin typeface="Monotype Corsiva" panose="03010101010201010101" pitchFamily="66" charset="0"/>
              </a:rPr>
              <a:t>)	Как оформляется информированное добровольное согласие на медицинское вмешательство или отказ от него?</a:t>
            </a:r>
          </a:p>
          <a:p>
            <a:endParaRPr lang="ru-RU" dirty="0"/>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14483856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ФЗ РФ №323 «Об основах охраны здоровья граждан» </a:t>
            </a:r>
            <a:r>
              <a:rPr lang="ru-RU" dirty="0" smtClean="0"/>
              <a:t>ч.7 ст.20</a:t>
            </a:r>
            <a:endParaRPr lang="ru-RU" dirty="0"/>
          </a:p>
        </p:txBody>
      </p:sp>
      <p:sp>
        <p:nvSpPr>
          <p:cNvPr id="3" name="Объект 2"/>
          <p:cNvSpPr>
            <a:spLocks noGrp="1"/>
          </p:cNvSpPr>
          <p:nvPr>
            <p:ph idx="1"/>
          </p:nvPr>
        </p:nvSpPr>
        <p:spPr/>
        <p:txBody>
          <a:bodyPr>
            <a:normAutofit fontScale="62500" lnSpcReduction="20000"/>
          </a:bodyPr>
          <a:lstStyle/>
          <a:p>
            <a:pPr marL="0" indent="0">
              <a:buNone/>
            </a:pPr>
            <a:r>
              <a:rPr lang="ru-RU" dirty="0" smtClean="0"/>
              <a:t>	Информированное </a:t>
            </a:r>
            <a:r>
              <a:rPr lang="ru-RU" dirty="0"/>
              <a:t>добровольное согласие на медицинское вмешательство или отказ от медицинского вмешательства </a:t>
            </a:r>
            <a:r>
              <a:rPr lang="ru-RU" b="1" dirty="0"/>
              <a:t>содержится в медицинской документации гражданина и оформляется в виде документа на бумажном носителе, подписанного гражданином, одним из родителей или иным законным представителем, медицинским работником, либо формируется в форме электронного документа, подписанного гражданином, </a:t>
            </a:r>
            <a:r>
              <a:rPr lang="ru-RU" dirty="0"/>
              <a:t>одним из родителей или иным законным представителем с использованием усиленной квалифицированной электронной подписи или простой электронной подписи посредством применения единой системы идентификации и аутентификации, а также медицинским работником с использованием усиленной квалифицированной электронной подписи. Информированное добровольное согласие на медицинское вмешательство или отказ от медицинского вмешательства одного из родителей или иного законного представителя лица, указанного в части 2 настоящей статьи, может быть сформировано в форме электронного документа при наличии в медицинской документации пациента сведений о его законном представителе.</a:t>
            </a:r>
          </a:p>
        </p:txBody>
      </p:sp>
      <p:sp>
        <p:nvSpPr>
          <p:cNvPr id="4" name="Прямоугольник 3">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extLst>
      <p:ext uri="{BB962C8B-B14F-4D97-AF65-F5344CB8AC3E}">
        <p14:creationId xmlns:p14="http://schemas.microsoft.com/office/powerpoint/2010/main" xmlns="" val="21024138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buNone/>
            </a:pPr>
            <a:endParaRPr lang="ru-RU" b="1" dirty="0" smtClean="0">
              <a:solidFill>
                <a:srgbClr val="C00000"/>
              </a:solidFill>
              <a:latin typeface="Monotype Corsiva" panose="03010101010201010101" pitchFamily="66" charset="0"/>
            </a:endParaRPr>
          </a:p>
          <a:p>
            <a:pPr marL="0" indent="0">
              <a:buNone/>
            </a:pPr>
            <a:endParaRPr lang="ru-RU" b="1" dirty="0">
              <a:solidFill>
                <a:srgbClr val="C00000"/>
              </a:solidFill>
              <a:latin typeface="Monotype Corsiva" panose="03010101010201010101" pitchFamily="66" charset="0"/>
            </a:endParaRPr>
          </a:p>
          <a:p>
            <a:pPr marL="0" indent="0" algn="ctr">
              <a:buNone/>
            </a:pPr>
            <a:r>
              <a:rPr lang="ru-RU" b="1" dirty="0" smtClean="0">
                <a:solidFill>
                  <a:srgbClr val="C00000"/>
                </a:solidFill>
                <a:latin typeface="Monotype Corsiva" panose="03010101010201010101" pitchFamily="66" charset="0"/>
              </a:rPr>
              <a:t>7</a:t>
            </a:r>
            <a:r>
              <a:rPr lang="ru-RU" b="1" dirty="0">
                <a:solidFill>
                  <a:srgbClr val="C00000"/>
                </a:solidFill>
                <a:latin typeface="Monotype Corsiva" panose="03010101010201010101" pitchFamily="66" charset="0"/>
              </a:rPr>
              <a:t>)	 В каких случаях допускается медицинское вмешательство без согласия гражданина?</a:t>
            </a:r>
          </a:p>
          <a:p>
            <a:endParaRPr lang="ru-RU" dirty="0"/>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2639104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ФЗ РФ №323 «Об основах охраны здоровья граждан» </a:t>
            </a:r>
            <a:r>
              <a:rPr lang="ru-RU" dirty="0" smtClean="0"/>
              <a:t>ч.9.ст20</a:t>
            </a:r>
            <a:endParaRPr lang="ru-RU" dirty="0"/>
          </a:p>
        </p:txBody>
      </p:sp>
      <p:sp>
        <p:nvSpPr>
          <p:cNvPr id="3" name="Объект 2"/>
          <p:cNvSpPr>
            <a:spLocks noGrp="1"/>
          </p:cNvSpPr>
          <p:nvPr>
            <p:ph idx="1"/>
          </p:nvPr>
        </p:nvSpPr>
        <p:spPr/>
        <p:txBody>
          <a:bodyPr>
            <a:normAutofit fontScale="62500" lnSpcReduction="20000"/>
          </a:bodyPr>
          <a:lstStyle/>
          <a:p>
            <a:pPr marL="0" indent="0">
              <a:buNone/>
            </a:pPr>
            <a:r>
              <a:rPr lang="ru-RU" dirty="0"/>
              <a:t>1) если медицинское вмешательство необходимо по экстренным показаниям для устранения угрозы жизни человека и если его состояние не позволяет выразить свою волю или отсутствуют законные </a:t>
            </a:r>
            <a:r>
              <a:rPr lang="ru-RU" dirty="0" smtClean="0"/>
              <a:t>представители;</a:t>
            </a:r>
            <a:endParaRPr lang="ru-RU" dirty="0"/>
          </a:p>
          <a:p>
            <a:pPr marL="0" indent="0">
              <a:buNone/>
            </a:pPr>
            <a:endParaRPr lang="ru-RU" dirty="0"/>
          </a:p>
          <a:p>
            <a:pPr marL="0" indent="0">
              <a:buNone/>
            </a:pPr>
            <a:r>
              <a:rPr lang="ru-RU" dirty="0"/>
              <a:t>2) в отношении лиц, страдающих заболеваниями, представляющими опасность для окружающих;</a:t>
            </a:r>
          </a:p>
          <a:p>
            <a:pPr marL="0" indent="0">
              <a:buNone/>
            </a:pPr>
            <a:endParaRPr lang="ru-RU" dirty="0"/>
          </a:p>
          <a:p>
            <a:pPr marL="0" indent="0">
              <a:buNone/>
            </a:pPr>
            <a:r>
              <a:rPr lang="ru-RU" dirty="0"/>
              <a:t>3) в отношении лиц, страдающих тяжелыми психическими расстройствами;</a:t>
            </a:r>
          </a:p>
          <a:p>
            <a:pPr marL="0" indent="0">
              <a:buNone/>
            </a:pPr>
            <a:endParaRPr lang="ru-RU" dirty="0"/>
          </a:p>
          <a:p>
            <a:pPr marL="0" indent="0">
              <a:buNone/>
            </a:pPr>
            <a:r>
              <a:rPr lang="ru-RU" dirty="0"/>
              <a:t>4) в отношении лиц, совершивших общественно опасные деяния (преступления);</a:t>
            </a:r>
          </a:p>
          <a:p>
            <a:pPr marL="0" indent="0">
              <a:buNone/>
            </a:pPr>
            <a:endParaRPr lang="ru-RU" dirty="0"/>
          </a:p>
          <a:p>
            <a:pPr marL="0" indent="0">
              <a:buNone/>
            </a:pPr>
            <a:r>
              <a:rPr lang="ru-RU" dirty="0"/>
              <a:t>5) при проведении судебно-медицинской экспертизы и (или) судебно-психиатрической экспертизы.</a:t>
            </a:r>
          </a:p>
        </p:txBody>
      </p:sp>
      <p:sp>
        <p:nvSpPr>
          <p:cNvPr id="4" name="Прямоугольник 3">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extLst>
      <p:ext uri="{BB962C8B-B14F-4D97-AF65-F5344CB8AC3E}">
        <p14:creationId xmlns:p14="http://schemas.microsoft.com/office/powerpoint/2010/main" xmlns="" val="364176484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lgn="ctr">
              <a:buNone/>
            </a:pPr>
            <a:endParaRPr lang="ru-RU" b="1" dirty="0" smtClean="0">
              <a:solidFill>
                <a:srgbClr val="C00000"/>
              </a:solidFill>
              <a:latin typeface="Monotype Corsiva" panose="03010101010201010101" pitchFamily="66" charset="0"/>
            </a:endParaRPr>
          </a:p>
          <a:p>
            <a:pPr marL="0" indent="0" algn="ctr">
              <a:buNone/>
            </a:pPr>
            <a:endParaRPr lang="ru-RU" b="1" dirty="0">
              <a:solidFill>
                <a:srgbClr val="C00000"/>
              </a:solidFill>
              <a:latin typeface="Monotype Corsiva" panose="03010101010201010101" pitchFamily="66" charset="0"/>
            </a:endParaRPr>
          </a:p>
          <a:p>
            <a:pPr marL="0" indent="0" algn="ctr">
              <a:buNone/>
            </a:pPr>
            <a:r>
              <a:rPr lang="ru-RU" b="1" dirty="0" smtClean="0">
                <a:solidFill>
                  <a:srgbClr val="C00000"/>
                </a:solidFill>
                <a:latin typeface="Monotype Corsiva" panose="03010101010201010101" pitchFamily="66" charset="0"/>
              </a:rPr>
              <a:t>8</a:t>
            </a:r>
            <a:r>
              <a:rPr lang="ru-RU" b="1" dirty="0">
                <a:solidFill>
                  <a:srgbClr val="C00000"/>
                </a:solidFill>
                <a:latin typeface="Monotype Corsiva" panose="03010101010201010101" pitchFamily="66" charset="0"/>
              </a:rPr>
              <a:t>)	Каков порядок выбора гражданином врача или медицинской организации для получения первичной медико-санитарной помощи.</a:t>
            </a:r>
          </a:p>
          <a:p>
            <a:endParaRPr lang="ru-RU" dirty="0"/>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8390033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rgbClr val="FF0000"/>
                </a:solidFill>
                <a:latin typeface="Monotype Corsiva" pitchFamily="66" charset="0"/>
              </a:rPr>
              <a:t>Цели:</a:t>
            </a:r>
            <a:r>
              <a:rPr lang="ru-RU" dirty="0" smtClean="0">
                <a:solidFill>
                  <a:srgbClr val="FF0000"/>
                </a:solidFill>
                <a:latin typeface="Monotype Corsiva" pitchFamily="66" charset="0"/>
              </a:rPr>
              <a:t> </a:t>
            </a:r>
            <a:br>
              <a:rPr lang="ru-RU" dirty="0" smtClean="0">
                <a:solidFill>
                  <a:srgbClr val="FF0000"/>
                </a:solidFill>
                <a:latin typeface="Monotype Corsiva" pitchFamily="66" charset="0"/>
              </a:rPr>
            </a:br>
            <a:endParaRPr lang="ru-RU" dirty="0">
              <a:solidFill>
                <a:srgbClr val="FF0000"/>
              </a:solidFill>
              <a:latin typeface="Monotype Corsiva" pitchFamily="66" charset="0"/>
            </a:endParaRPr>
          </a:p>
        </p:txBody>
      </p:sp>
      <p:sp>
        <p:nvSpPr>
          <p:cNvPr id="3" name="Содержимое 2"/>
          <p:cNvSpPr>
            <a:spLocks noGrp="1"/>
          </p:cNvSpPr>
          <p:nvPr>
            <p:ph idx="1"/>
          </p:nvPr>
        </p:nvSpPr>
        <p:spPr/>
        <p:txBody>
          <a:bodyPr>
            <a:normAutofit fontScale="62500" lnSpcReduction="20000"/>
          </a:bodyPr>
          <a:lstStyle/>
          <a:p>
            <a:pPr>
              <a:buNone/>
            </a:pPr>
            <a:r>
              <a:rPr lang="ru-RU" dirty="0">
                <a:solidFill>
                  <a:srgbClr val="FF0000"/>
                </a:solidFill>
                <a:latin typeface="Monotype Corsiva" pitchFamily="66" charset="0"/>
              </a:rPr>
              <a:t>1.Образовательные: – </a:t>
            </a:r>
            <a:r>
              <a:rPr lang="ru-RU" dirty="0">
                <a:latin typeface="Monotype Corsiva" pitchFamily="66" charset="0"/>
              </a:rPr>
              <a:t>обеспечение получения практических навыков работы с нормативными источниками; формирование, навыков работы в команде, навыков публичных выступлений;</a:t>
            </a:r>
          </a:p>
          <a:p>
            <a:pPr>
              <a:buNone/>
            </a:pPr>
            <a:r>
              <a:rPr lang="ru-RU" dirty="0">
                <a:solidFill>
                  <a:srgbClr val="FF0000"/>
                </a:solidFill>
                <a:latin typeface="Monotype Corsiva" pitchFamily="66" charset="0"/>
              </a:rPr>
              <a:t>2. Развивающие: </a:t>
            </a:r>
            <a:r>
              <a:rPr lang="ru-RU" dirty="0">
                <a:latin typeface="Monotype Corsiva" pitchFamily="66" charset="0"/>
              </a:rPr>
              <a:t>развитие у обучающихся памяти, внимания, логического мышления (сравнение, анализ, сопоставление и т.д.), речи, пополнение словарного запаса; развитие самостоятельности и умений отстаивать свою позицию.</a:t>
            </a:r>
          </a:p>
          <a:p>
            <a:pPr>
              <a:buNone/>
            </a:pPr>
            <a:r>
              <a:rPr lang="ru-RU" dirty="0">
                <a:solidFill>
                  <a:srgbClr val="FF0000"/>
                </a:solidFill>
                <a:latin typeface="Monotype Corsiva" pitchFamily="66" charset="0"/>
              </a:rPr>
              <a:t>3. Воспитательные: </a:t>
            </a:r>
            <a:r>
              <a:rPr lang="ru-RU" dirty="0">
                <a:latin typeface="Monotype Corsiva" pitchFamily="66" charset="0"/>
              </a:rPr>
              <a:t>воспитание у обучающихся уважения к законности, праву; формирование правовой культуры межличностных отношений, воспитание уважения и позитивного отношения к правам других лиц и к своим обязанностям.</a:t>
            </a:r>
          </a:p>
          <a:p>
            <a:pPr>
              <a:buNone/>
            </a:pPr>
            <a:r>
              <a:rPr lang="ru-RU" dirty="0">
                <a:solidFill>
                  <a:srgbClr val="FF0000"/>
                </a:solidFill>
                <a:latin typeface="Monotype Corsiva" pitchFamily="66" charset="0"/>
              </a:rPr>
              <a:t>4. Практические: </a:t>
            </a:r>
            <a:r>
              <a:rPr lang="ru-RU" dirty="0">
                <a:latin typeface="Monotype Corsiva" pitchFamily="66" charset="0"/>
              </a:rPr>
              <a:t>отработка на практике знаний, полученных после изучения теоретического материала на уроках ПОПД, английского языка; развитие у обучающихся навыков самостоятельной работы с нормативными правовыми актами, умений пользоваться юридической терминологией. </a:t>
            </a:r>
          </a:p>
          <a:p>
            <a:pPr>
              <a:buNone/>
            </a:pPr>
            <a:endParaRPr lang="ru-RU" dirty="0">
              <a:latin typeface="Monotype Corsiva" pitchFamily="66" charset="0"/>
            </a:endParaRPr>
          </a:p>
          <a:p>
            <a:endParaRPr lang="ru-RU" dirty="0">
              <a:latin typeface="Monotype Corsiva" pitchFamily="66" charset="0"/>
            </a:endParaRPr>
          </a:p>
        </p:txBody>
      </p:sp>
      <p:pic>
        <p:nvPicPr>
          <p:cNvPr id="140293" name="Picture 5" descr="Картинки по запросу КАРТИНКИ МЕДИЦИНА И ЗАКОН"/>
          <p:cNvPicPr>
            <a:picLocks noChangeAspect="1" noChangeArrowheads="1"/>
          </p:cNvPicPr>
          <p:nvPr/>
        </p:nvPicPr>
        <p:blipFill>
          <a:blip r:embed="rId2" cstate="print"/>
          <a:srcRect/>
          <a:stretch>
            <a:fillRect/>
          </a:stretch>
        </p:blipFill>
        <p:spPr bwMode="auto">
          <a:xfrm>
            <a:off x="0" y="1"/>
            <a:ext cx="2302396" cy="1628800"/>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ФЗ РФ №323 «Об основах охраны здоровья граждан» </a:t>
            </a:r>
            <a:r>
              <a:rPr lang="ru-RU" dirty="0" smtClean="0"/>
              <a:t>ч.2 ст.21</a:t>
            </a:r>
            <a:endParaRPr lang="ru-RU" dirty="0"/>
          </a:p>
        </p:txBody>
      </p:sp>
      <p:sp>
        <p:nvSpPr>
          <p:cNvPr id="3" name="Объект 2"/>
          <p:cNvSpPr>
            <a:spLocks noGrp="1"/>
          </p:cNvSpPr>
          <p:nvPr>
            <p:ph idx="1"/>
          </p:nvPr>
        </p:nvSpPr>
        <p:spPr/>
        <p:txBody>
          <a:bodyPr>
            <a:normAutofit/>
          </a:bodyPr>
          <a:lstStyle/>
          <a:p>
            <a:pPr marL="0" indent="0">
              <a:buNone/>
            </a:pPr>
            <a:r>
              <a:rPr lang="ru-RU" dirty="0"/>
              <a:t> 	При оказании гражданину медицинской помощи в рамках программы государственных гарантий бесплатного оказания гражданам медицинской помощи он имеет право на выбор медицинской организации в порядке, утвержденном уполномоченным федеральным органом исполнительной власти, и </a:t>
            </a:r>
            <a:r>
              <a:rPr lang="ru-RU" b="1" dirty="0"/>
              <a:t>на выбор врача с учетом согласия врача.</a:t>
            </a:r>
          </a:p>
        </p:txBody>
      </p:sp>
      <p:sp>
        <p:nvSpPr>
          <p:cNvPr id="4" name="Прямоугольник 3">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extLst>
      <p:ext uri="{BB962C8B-B14F-4D97-AF65-F5344CB8AC3E}">
        <p14:creationId xmlns:p14="http://schemas.microsoft.com/office/powerpoint/2010/main" xmlns="" val="177809139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buNone/>
            </a:pPr>
            <a:endParaRPr lang="ru-RU" b="1" dirty="0" smtClean="0">
              <a:solidFill>
                <a:srgbClr val="C00000"/>
              </a:solidFill>
              <a:latin typeface="Monotype Corsiva" panose="03010101010201010101" pitchFamily="66" charset="0"/>
            </a:endParaRPr>
          </a:p>
          <a:p>
            <a:pPr marL="0" indent="0" algn="ctr">
              <a:buNone/>
            </a:pPr>
            <a:endParaRPr lang="ru-RU" b="1" dirty="0">
              <a:solidFill>
                <a:srgbClr val="C00000"/>
              </a:solidFill>
              <a:latin typeface="Monotype Corsiva" panose="03010101010201010101" pitchFamily="66" charset="0"/>
            </a:endParaRPr>
          </a:p>
          <a:p>
            <a:pPr marL="0" indent="0" algn="ctr">
              <a:buNone/>
            </a:pPr>
            <a:r>
              <a:rPr lang="ru-RU" b="1" dirty="0" smtClean="0">
                <a:solidFill>
                  <a:srgbClr val="C00000"/>
                </a:solidFill>
                <a:latin typeface="Monotype Corsiva" panose="03010101010201010101" pitchFamily="66" charset="0"/>
              </a:rPr>
              <a:t>9</a:t>
            </a:r>
            <a:r>
              <a:rPr lang="ru-RU" b="1" dirty="0">
                <a:solidFill>
                  <a:srgbClr val="C00000"/>
                </a:solidFill>
                <a:latin typeface="Monotype Corsiva" panose="03010101010201010101" pitchFamily="66" charset="0"/>
              </a:rPr>
              <a:t>)	Сообщается ли информация о состоянии здоровья пациенту в случае неблагоприятного прогноза развития заболевания и в какой форме?</a:t>
            </a:r>
          </a:p>
          <a:p>
            <a:endParaRPr lang="ru-RU" b="1" dirty="0">
              <a:solidFill>
                <a:srgbClr val="C00000"/>
              </a:solidFill>
              <a:latin typeface="Monotype Corsiva" panose="03010101010201010101" pitchFamily="66" charset="0"/>
            </a:endParaRPr>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102782647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ФЗ РФ №323 «Об основах охраны здоровья граждан» </a:t>
            </a:r>
            <a:r>
              <a:rPr lang="ru-RU" dirty="0" smtClean="0"/>
              <a:t> ч.3 с.22</a:t>
            </a:r>
            <a:endParaRPr lang="ru-RU" dirty="0"/>
          </a:p>
        </p:txBody>
      </p:sp>
      <p:sp>
        <p:nvSpPr>
          <p:cNvPr id="3" name="Объект 2"/>
          <p:cNvSpPr>
            <a:spLocks noGrp="1"/>
          </p:cNvSpPr>
          <p:nvPr>
            <p:ph idx="1"/>
          </p:nvPr>
        </p:nvSpPr>
        <p:spPr/>
        <p:txBody>
          <a:bodyPr>
            <a:normAutofit fontScale="85000" lnSpcReduction="10000"/>
          </a:bodyPr>
          <a:lstStyle/>
          <a:p>
            <a:pPr marL="0" indent="0">
              <a:buNone/>
            </a:pPr>
            <a:r>
              <a:rPr lang="ru-RU" dirty="0" smtClean="0"/>
              <a:t>	 </a:t>
            </a:r>
            <a:r>
              <a:rPr lang="ru-RU" dirty="0"/>
              <a:t>Информация о состоянии здоровья не может быть предоставлена пациенту против его воли. </a:t>
            </a:r>
            <a:r>
              <a:rPr lang="ru-RU" b="1" dirty="0"/>
              <a:t>В случае неблагоприятного прогноза развития заболевания информация должна сообщаться в деликатной форме</a:t>
            </a:r>
            <a:r>
              <a:rPr lang="ru-RU" dirty="0"/>
              <a:t> гражданину или его супругу (супруге), одному из близких родственников (детям, родителям, усыновленным, усыновителям, родным братьям и родным сестрам, внукам, дедушкам, бабушкам), если пациент не запретил сообщать им об этом и (или) не определил иное лицо, которому должна быть передана такая информация.</a:t>
            </a:r>
          </a:p>
        </p:txBody>
      </p:sp>
      <p:sp>
        <p:nvSpPr>
          <p:cNvPr id="4" name="Прямоугольник 3">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extLst>
      <p:ext uri="{BB962C8B-B14F-4D97-AF65-F5344CB8AC3E}">
        <p14:creationId xmlns:p14="http://schemas.microsoft.com/office/powerpoint/2010/main" xmlns="" val="76830528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lgn="ctr">
              <a:buNone/>
            </a:pPr>
            <a:endParaRPr lang="ru-RU" b="1" dirty="0" smtClean="0">
              <a:solidFill>
                <a:srgbClr val="C00000"/>
              </a:solidFill>
              <a:latin typeface="Monotype Corsiva" panose="03010101010201010101" pitchFamily="66" charset="0"/>
            </a:endParaRPr>
          </a:p>
          <a:p>
            <a:pPr marL="0" indent="0" algn="ctr">
              <a:buNone/>
            </a:pPr>
            <a:endParaRPr lang="ru-RU" b="1" dirty="0">
              <a:solidFill>
                <a:srgbClr val="C00000"/>
              </a:solidFill>
              <a:latin typeface="Monotype Corsiva" panose="03010101010201010101" pitchFamily="66" charset="0"/>
            </a:endParaRPr>
          </a:p>
          <a:p>
            <a:pPr marL="0" indent="0" algn="ctr">
              <a:buNone/>
            </a:pPr>
            <a:r>
              <a:rPr lang="ru-RU" b="1" dirty="0" smtClean="0">
                <a:solidFill>
                  <a:srgbClr val="C00000"/>
                </a:solidFill>
                <a:latin typeface="Monotype Corsiva" panose="03010101010201010101" pitchFamily="66" charset="0"/>
              </a:rPr>
              <a:t>10</a:t>
            </a:r>
            <a:r>
              <a:rPr lang="ru-RU" b="1" dirty="0">
                <a:solidFill>
                  <a:srgbClr val="C00000"/>
                </a:solidFill>
                <a:latin typeface="Monotype Corsiva" panose="03010101010201010101" pitchFamily="66" charset="0"/>
              </a:rPr>
              <a:t>)	Имеют ли иностранные граждане право на бесплатную медицинскую помощь на территории РФ?</a:t>
            </a:r>
          </a:p>
          <a:p>
            <a:endParaRPr lang="ru-RU" dirty="0"/>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213292632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ФЗ РФ №323 «Об основах охраны здоровья граждан» </a:t>
            </a:r>
            <a:r>
              <a:rPr lang="ru-RU" dirty="0" smtClean="0"/>
              <a:t>ч.3.ст.19</a:t>
            </a:r>
            <a:endParaRPr lang="ru-RU" dirty="0"/>
          </a:p>
        </p:txBody>
      </p:sp>
      <p:sp>
        <p:nvSpPr>
          <p:cNvPr id="3" name="Объект 2"/>
          <p:cNvSpPr>
            <a:spLocks noGrp="1"/>
          </p:cNvSpPr>
          <p:nvPr>
            <p:ph idx="1"/>
          </p:nvPr>
        </p:nvSpPr>
        <p:spPr/>
        <p:txBody>
          <a:bodyPr>
            <a:normAutofit fontScale="85000" lnSpcReduction="20000"/>
          </a:bodyPr>
          <a:lstStyle/>
          <a:p>
            <a:pPr marL="0" indent="0">
              <a:buNone/>
            </a:pPr>
            <a:r>
              <a:rPr lang="ru-RU" dirty="0" smtClean="0"/>
              <a:t>	 </a:t>
            </a:r>
            <a:r>
              <a:rPr lang="ru-RU" dirty="0"/>
              <a:t>Право на медицинскую помощь иностранных граждан, проживающих и пребывающих на территории Российской Федерации, устанавливается законодательством Российской Федерации и соответствующими международными договорами Российской Федерации. </a:t>
            </a:r>
            <a:endParaRPr lang="ru-RU" dirty="0" smtClean="0"/>
          </a:p>
          <a:p>
            <a:pPr marL="0" indent="0">
              <a:buNone/>
            </a:pPr>
            <a:r>
              <a:rPr lang="ru-RU" dirty="0"/>
              <a:t>	</a:t>
            </a:r>
            <a:r>
              <a:rPr lang="ru-RU" dirty="0" smtClean="0"/>
              <a:t>Лица </a:t>
            </a:r>
            <a:r>
              <a:rPr lang="ru-RU" dirty="0"/>
              <a:t>без гражданства, постоянно проживающие в Российской Федерации, пользуются правом на медицинскую помощь наравне с гражданами Российской Федерации, если иное не предусмотрено международными договорами Российской Федерации.</a:t>
            </a:r>
          </a:p>
        </p:txBody>
      </p:sp>
      <p:sp>
        <p:nvSpPr>
          <p:cNvPr id="4" name="Прямоугольник 3">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extLst>
      <p:ext uri="{BB962C8B-B14F-4D97-AF65-F5344CB8AC3E}">
        <p14:creationId xmlns:p14="http://schemas.microsoft.com/office/powerpoint/2010/main" xmlns="" val="237928586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lgn="ctr">
              <a:buNone/>
            </a:pPr>
            <a:endParaRPr lang="ru-RU" b="1" dirty="0" smtClean="0">
              <a:solidFill>
                <a:srgbClr val="C00000"/>
              </a:solidFill>
              <a:latin typeface="Monotype Corsiva" panose="03010101010201010101" pitchFamily="66" charset="0"/>
            </a:endParaRPr>
          </a:p>
          <a:p>
            <a:pPr marL="0" indent="0" algn="ctr">
              <a:buNone/>
            </a:pPr>
            <a:endParaRPr lang="ru-RU" b="1" dirty="0">
              <a:solidFill>
                <a:srgbClr val="C00000"/>
              </a:solidFill>
              <a:latin typeface="Monotype Corsiva" panose="03010101010201010101" pitchFamily="66" charset="0"/>
            </a:endParaRPr>
          </a:p>
          <a:p>
            <a:pPr marL="0" indent="0" algn="ctr">
              <a:buNone/>
            </a:pPr>
            <a:r>
              <a:rPr lang="ru-RU" b="1" dirty="0" smtClean="0">
                <a:solidFill>
                  <a:srgbClr val="C00000"/>
                </a:solidFill>
                <a:latin typeface="Monotype Corsiva" panose="03010101010201010101" pitchFamily="66" charset="0"/>
              </a:rPr>
              <a:t>11</a:t>
            </a:r>
            <a:r>
              <a:rPr lang="ru-RU" b="1" dirty="0">
                <a:solidFill>
                  <a:srgbClr val="C00000"/>
                </a:solidFill>
                <a:latin typeface="Monotype Corsiva" panose="03010101010201010101" pitchFamily="66" charset="0"/>
              </a:rPr>
              <a:t>)	Имеют ли право заключенные под стражу, отбывающие наказание в местах лишения свободы на оказание медицинской помощи в медицинских организациях </a:t>
            </a:r>
            <a:r>
              <a:rPr lang="ru-RU" b="1" dirty="0" err="1">
                <a:solidFill>
                  <a:srgbClr val="C00000"/>
                </a:solidFill>
                <a:latin typeface="Monotype Corsiva" panose="03010101010201010101" pitchFamily="66" charset="0"/>
              </a:rPr>
              <a:t>гос.системы</a:t>
            </a:r>
            <a:r>
              <a:rPr lang="ru-RU" b="1" dirty="0">
                <a:solidFill>
                  <a:srgbClr val="C00000"/>
                </a:solidFill>
                <a:latin typeface="Monotype Corsiva" panose="03010101010201010101" pitchFamily="66" charset="0"/>
              </a:rPr>
              <a:t> здравоохранения?</a:t>
            </a:r>
          </a:p>
          <a:p>
            <a:pPr algn="ctr"/>
            <a:endParaRPr lang="ru-RU" b="1" dirty="0">
              <a:solidFill>
                <a:srgbClr val="C00000"/>
              </a:solidFill>
              <a:latin typeface="Monotype Corsiva" panose="03010101010201010101" pitchFamily="66" charset="0"/>
            </a:endParaRPr>
          </a:p>
        </p:txBody>
      </p:sp>
      <p:sp>
        <p:nvSpPr>
          <p:cNvPr id="6" name="Управляющая кнопка: далее 5">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97612740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ФЗ РФ №323 «Об основах охраны здоровья граждан» </a:t>
            </a:r>
            <a:r>
              <a:rPr lang="ru-RU" dirty="0" smtClean="0"/>
              <a:t>ч.1 ст.26</a:t>
            </a:r>
            <a:endParaRPr lang="ru-RU" dirty="0"/>
          </a:p>
        </p:txBody>
      </p:sp>
      <p:sp>
        <p:nvSpPr>
          <p:cNvPr id="3" name="Объект 2"/>
          <p:cNvSpPr>
            <a:spLocks noGrp="1"/>
          </p:cNvSpPr>
          <p:nvPr>
            <p:ph idx="1"/>
          </p:nvPr>
        </p:nvSpPr>
        <p:spPr/>
        <p:txBody>
          <a:bodyPr>
            <a:normAutofit fontScale="92500" lnSpcReduction="10000"/>
          </a:bodyPr>
          <a:lstStyle/>
          <a:p>
            <a:pPr marL="0" indent="0">
              <a:buNone/>
            </a:pPr>
            <a:r>
              <a:rPr lang="ru-RU" dirty="0" smtClean="0"/>
              <a:t>	Лица</a:t>
            </a:r>
            <a:r>
              <a:rPr lang="ru-RU" dirty="0"/>
              <a:t>, задержанные, заключенные под стражу, отбывающие наказание в виде ограничения свободы, ареста, лишения свободы либо административного ареста, имеют право на оказание медицинской помощи, в том числе в необходимых случаях в медицинских организациях государственной системы здравоохранения и муниципальной системы здравоохранения, в соответствии с законодательством Российской Федерации.</a:t>
            </a:r>
          </a:p>
        </p:txBody>
      </p:sp>
      <p:sp>
        <p:nvSpPr>
          <p:cNvPr id="4" name="Прямоугольник 3">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extLst>
      <p:ext uri="{BB962C8B-B14F-4D97-AF65-F5344CB8AC3E}">
        <p14:creationId xmlns:p14="http://schemas.microsoft.com/office/powerpoint/2010/main" xmlns="" val="196025022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67544" y="1553260"/>
            <a:ext cx="8229600" cy="4525963"/>
          </a:xfrm>
        </p:spPr>
        <p:txBody>
          <a:bodyPr/>
          <a:lstStyle/>
          <a:p>
            <a:pPr marL="0" indent="0" algn="ctr">
              <a:buNone/>
            </a:pPr>
            <a:endParaRPr lang="ru-RU" b="1" dirty="0" smtClean="0">
              <a:solidFill>
                <a:srgbClr val="C00000"/>
              </a:solidFill>
              <a:latin typeface="Monotype Corsiva" panose="03010101010201010101" pitchFamily="66" charset="0"/>
            </a:endParaRPr>
          </a:p>
          <a:p>
            <a:pPr marL="0" indent="0" algn="ctr">
              <a:buNone/>
            </a:pPr>
            <a:endParaRPr lang="ru-RU" b="1" dirty="0">
              <a:solidFill>
                <a:srgbClr val="C00000"/>
              </a:solidFill>
              <a:latin typeface="Monotype Corsiva" panose="03010101010201010101" pitchFamily="66" charset="0"/>
            </a:endParaRPr>
          </a:p>
          <a:p>
            <a:pPr marL="0" indent="0" algn="ctr">
              <a:buNone/>
            </a:pPr>
            <a:r>
              <a:rPr lang="ru-RU" b="1" dirty="0" smtClean="0">
                <a:solidFill>
                  <a:srgbClr val="C00000"/>
                </a:solidFill>
                <a:latin typeface="Monotype Corsiva" panose="03010101010201010101" pitchFamily="66" charset="0"/>
              </a:rPr>
              <a:t>12</a:t>
            </a:r>
            <a:r>
              <a:rPr lang="ru-RU" b="1" dirty="0">
                <a:solidFill>
                  <a:srgbClr val="C00000"/>
                </a:solidFill>
                <a:latin typeface="Monotype Corsiva" panose="03010101010201010101" pitchFamily="66" charset="0"/>
              </a:rPr>
              <a:t>)	</a:t>
            </a:r>
            <a:r>
              <a:rPr lang="ru-RU" b="1" dirty="0" smtClean="0">
                <a:solidFill>
                  <a:srgbClr val="FF0000"/>
                </a:solidFill>
                <a:latin typeface="Monotype Corsiva" pitchFamily="66" charset="0"/>
              </a:rPr>
              <a:t>Сроки предоставления медицинских услуг по полису ОМС</a:t>
            </a:r>
          </a:p>
          <a:p>
            <a:pPr marL="0" indent="0" algn="ctr">
              <a:buNone/>
            </a:pPr>
            <a:endParaRPr lang="ru-RU" b="1" dirty="0">
              <a:solidFill>
                <a:srgbClr val="C00000"/>
              </a:solidFill>
              <a:latin typeface="Monotype Corsiva" panose="03010101010201010101" pitchFamily="66" charset="0"/>
            </a:endParaRPr>
          </a:p>
          <a:p>
            <a:pPr algn="ctr"/>
            <a:endParaRPr lang="ru-RU" b="1" dirty="0">
              <a:solidFill>
                <a:srgbClr val="C00000"/>
              </a:solidFill>
              <a:latin typeface="Monotype Corsiva" panose="03010101010201010101" pitchFamily="66" charset="0"/>
            </a:endParaRPr>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26151096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1800" dirty="0" smtClean="0"/>
              <a:t/>
            </a:r>
            <a:br>
              <a:rPr lang="ru-RU" sz="1800" dirty="0" smtClean="0"/>
            </a:br>
            <a:r>
              <a:rPr lang="ru-RU" sz="1800" dirty="0" smtClean="0"/>
              <a:t/>
            </a:r>
            <a:br>
              <a:rPr lang="ru-RU" sz="1800" dirty="0" smtClean="0"/>
            </a:br>
            <a:r>
              <a:rPr lang="ru-RU" sz="1800" dirty="0" smtClean="0"/>
              <a:t/>
            </a:r>
            <a:br>
              <a:rPr lang="ru-RU" sz="1800" dirty="0" smtClean="0"/>
            </a:br>
            <a:r>
              <a:rPr lang="ru-RU" sz="1800" dirty="0" smtClean="0"/>
              <a:t>Постановление </a:t>
            </a:r>
            <a:r>
              <a:rPr lang="ru-RU" sz="1800" dirty="0" smtClean="0"/>
              <a:t>Правительства РФ от 8 декабря 2017 г. N 1492 "О Программе государственных гарантий бесплатного оказания гражданам медицинской помощи на 2018 год и на плановый период 2019 и 2020 </a:t>
            </a:r>
            <a:r>
              <a:rPr lang="ru-RU" sz="1800" dirty="0" smtClean="0"/>
              <a:t>годов«</a:t>
            </a:r>
            <a:r>
              <a:rPr lang="ru-RU" sz="1800" dirty="0" smtClean="0"/>
              <a:t/>
            </a:r>
            <a:br>
              <a:rPr lang="ru-RU" sz="1800" dirty="0" smtClean="0"/>
            </a:br>
            <a:r>
              <a:rPr lang="ru-RU" sz="1800" dirty="0" smtClean="0"/>
              <a:t/>
            </a:r>
            <a:br>
              <a:rPr lang="ru-RU" sz="1800" dirty="0" smtClean="0"/>
            </a:br>
            <a:r>
              <a:rPr lang="ru-RU" sz="2400" dirty="0" smtClean="0"/>
              <a:t/>
            </a:r>
            <a:br>
              <a:rPr lang="ru-RU" sz="2400" dirty="0" smtClean="0"/>
            </a:br>
            <a:endParaRPr lang="ru-RU" sz="2400" dirty="0"/>
          </a:p>
        </p:txBody>
      </p:sp>
      <p:sp>
        <p:nvSpPr>
          <p:cNvPr id="3" name="Объект 2"/>
          <p:cNvSpPr>
            <a:spLocks noGrp="1"/>
          </p:cNvSpPr>
          <p:nvPr>
            <p:ph idx="1"/>
          </p:nvPr>
        </p:nvSpPr>
        <p:spPr/>
        <p:txBody>
          <a:bodyPr>
            <a:noAutofit/>
          </a:bodyPr>
          <a:lstStyle/>
          <a:p>
            <a:r>
              <a:rPr lang="ru-RU" sz="1200" dirty="0" smtClean="0"/>
              <a:t>сроки ожидания оказания первичной медико-санитарной помощи </a:t>
            </a:r>
            <a:r>
              <a:rPr lang="ru-RU" sz="1200" b="1" dirty="0" smtClean="0"/>
              <a:t>в неотложной форме </a:t>
            </a:r>
            <a:r>
              <a:rPr lang="ru-RU" sz="1200" dirty="0" smtClean="0"/>
              <a:t>не должны превышать </a:t>
            </a:r>
            <a:r>
              <a:rPr lang="ru-RU" sz="1200" b="1" dirty="0" smtClean="0"/>
              <a:t>2 часов с момента обращения пациента в медицинскую организацию;</a:t>
            </a:r>
          </a:p>
          <a:p>
            <a:r>
              <a:rPr lang="ru-RU" sz="1200" b="1" dirty="0" smtClean="0"/>
              <a:t>сроки ожидания оказания специализированной </a:t>
            </a:r>
            <a:r>
              <a:rPr lang="ru-RU" sz="1200" dirty="0" smtClean="0"/>
              <a:t>(за исключением высокотехнологичной) медицинской помощи не должны превышать </a:t>
            </a:r>
            <a:r>
              <a:rPr lang="ru-RU" sz="1200" b="1" dirty="0" smtClean="0"/>
              <a:t>30 календарных дней со дня выдачи лечащим врачом направления на госпитализацию, </a:t>
            </a:r>
            <a:r>
              <a:rPr lang="ru-RU" sz="1200" dirty="0" smtClean="0"/>
              <a:t>а для пациентов с онкологическими заболеваниями - не должны превышать 14 календарных дней с момента гистологической верификации опухоли или с момента установления диагноза заболевания (состояния);</a:t>
            </a:r>
          </a:p>
          <a:p>
            <a:r>
              <a:rPr lang="ru-RU" sz="1200" b="1" dirty="0" smtClean="0"/>
              <a:t>сроки ожидания приема врачами-терапевтами </a:t>
            </a:r>
            <a:r>
              <a:rPr lang="ru-RU" sz="1200" dirty="0" smtClean="0"/>
              <a:t>участковыми, врачами общей практики (семейными врачами), врачами-педиатрами участковыми </a:t>
            </a:r>
            <a:r>
              <a:rPr lang="ru-RU" sz="1200" b="1" dirty="0" smtClean="0"/>
              <a:t>не должны превышать 24 часов </a:t>
            </a:r>
            <a:r>
              <a:rPr lang="ru-RU" sz="1200" dirty="0" smtClean="0"/>
              <a:t>с момента обращения пациента в медицинскую организацию;</a:t>
            </a:r>
          </a:p>
          <a:p>
            <a:r>
              <a:rPr lang="ru-RU" sz="1200" b="1" dirty="0" smtClean="0"/>
              <a:t>сроки проведения консультаций врачей-специалистов не должны превышать 14 календарных дней </a:t>
            </a:r>
            <a:r>
              <a:rPr lang="ru-RU" sz="1200" dirty="0" smtClean="0"/>
              <a:t>со дня обращения пациента в медицинскую организацию;</a:t>
            </a:r>
          </a:p>
          <a:p>
            <a:r>
              <a:rPr lang="ru-RU" sz="1200" b="1" dirty="0" smtClean="0"/>
              <a:t>сроки проведения диагностических инструментальных </a:t>
            </a:r>
            <a:r>
              <a:rPr lang="ru-RU" sz="1200" dirty="0" smtClean="0"/>
              <a:t>(рентгенографические исследования, включая маммографию, функциональная диагностика, ультразвуковые исследования) и лабораторных исследований при оказании первичной медико-санитарной помощи не должны превышать </a:t>
            </a:r>
            <a:r>
              <a:rPr lang="ru-RU" sz="1200" b="1" dirty="0" smtClean="0"/>
              <a:t>14 календарных дней со дня назначения</a:t>
            </a:r>
            <a:r>
              <a:rPr lang="ru-RU" sz="1200" dirty="0" smtClean="0"/>
              <a:t>;</a:t>
            </a:r>
          </a:p>
          <a:p>
            <a:r>
              <a:rPr lang="ru-RU" sz="1200" dirty="0" smtClean="0"/>
              <a:t>сроки проведения компьютерной томографии (включая однофотонную эмиссионную компьютерную томографию), магнитно-резонансной томографии и ангиографии при оказании первичной медико-санитарной помощи не должны превышать 30 календарных дней со дня назначения.</a:t>
            </a:r>
          </a:p>
          <a:p>
            <a:r>
              <a:rPr lang="ru-RU" sz="1200" b="1" dirty="0" smtClean="0"/>
              <a:t>Время </a:t>
            </a:r>
            <a:r>
              <a:rPr lang="ru-RU" sz="1200" b="1" dirty="0" err="1" smtClean="0"/>
              <a:t>доезда</a:t>
            </a:r>
            <a:r>
              <a:rPr lang="ru-RU" sz="1200" b="1" dirty="0" smtClean="0"/>
              <a:t> до пациента бригад скорой медицинской помощи при оказании скорой медицинской помощи в экстренной форме не должно превышать 20 минут с момента ее вызова. </a:t>
            </a:r>
            <a:r>
              <a:rPr lang="ru-RU" sz="1200" dirty="0" smtClean="0"/>
              <a:t>В территориальных программах время </a:t>
            </a:r>
            <a:r>
              <a:rPr lang="ru-RU" sz="1200" dirty="0" err="1" smtClean="0"/>
              <a:t>доезда</a:t>
            </a:r>
            <a:r>
              <a:rPr lang="ru-RU" sz="1200" dirty="0" smtClean="0"/>
              <a:t> бригад скорой медицинской помощи может быть обоснованно скорректировано с учетом транспортной доступности, плотности населения, а также климатических и географических особенностей регионов.</a:t>
            </a:r>
            <a:endParaRPr lang="ru-RU" sz="1200" dirty="0"/>
          </a:p>
        </p:txBody>
      </p:sp>
      <p:sp>
        <p:nvSpPr>
          <p:cNvPr id="5" name="Прямоугольник 4">
            <a:hlinkClick r:id="rId2" action="ppaction://hlinksldjump"/>
          </p:cNvPr>
          <p:cNvSpPr/>
          <p:nvPr/>
        </p:nvSpPr>
        <p:spPr>
          <a:xfrm>
            <a:off x="7164288" y="6165304"/>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extLst>
      <p:ext uri="{BB962C8B-B14F-4D97-AF65-F5344CB8AC3E}">
        <p14:creationId xmlns:p14="http://schemas.microsoft.com/office/powerpoint/2010/main" xmlns="" val="146385693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lgn="ctr">
              <a:buNone/>
            </a:pPr>
            <a:endParaRPr lang="ru-RU" b="1" dirty="0" smtClean="0">
              <a:solidFill>
                <a:srgbClr val="C00000"/>
              </a:solidFill>
              <a:latin typeface="Monotype Corsiva" panose="03010101010201010101" pitchFamily="66" charset="0"/>
            </a:endParaRPr>
          </a:p>
          <a:p>
            <a:pPr marL="0" indent="0" algn="ctr">
              <a:buNone/>
            </a:pPr>
            <a:endParaRPr lang="ru-RU" b="1" dirty="0">
              <a:solidFill>
                <a:srgbClr val="C00000"/>
              </a:solidFill>
              <a:latin typeface="Monotype Corsiva" panose="03010101010201010101" pitchFamily="66" charset="0"/>
            </a:endParaRPr>
          </a:p>
          <a:p>
            <a:pPr marL="0" indent="0" algn="ctr">
              <a:buNone/>
            </a:pPr>
            <a:r>
              <a:rPr lang="ru-RU" b="1" dirty="0" smtClean="0">
                <a:solidFill>
                  <a:srgbClr val="C00000"/>
                </a:solidFill>
                <a:latin typeface="Monotype Corsiva" panose="03010101010201010101" pitchFamily="66" charset="0"/>
              </a:rPr>
              <a:t>13</a:t>
            </a:r>
            <a:r>
              <a:rPr lang="ru-RU" b="1" dirty="0">
                <a:solidFill>
                  <a:srgbClr val="C00000"/>
                </a:solidFill>
                <a:latin typeface="Monotype Corsiva" panose="03010101010201010101" pitchFamily="66" charset="0"/>
              </a:rPr>
              <a:t>)	</a:t>
            </a:r>
            <a:r>
              <a:rPr lang="ru-RU" b="1" dirty="0" smtClean="0">
                <a:solidFill>
                  <a:srgbClr val="FF0000"/>
                </a:solidFill>
                <a:latin typeface="Monotype Corsiva" pitchFamily="66" charset="0"/>
              </a:rPr>
              <a:t>Что делать в случае, если врач, который вам нужен, в отпуске или вообще не ведет прием в вашей поликлинике?</a:t>
            </a:r>
            <a:endParaRPr lang="ru-RU" b="1" dirty="0">
              <a:solidFill>
                <a:srgbClr val="FF0000"/>
              </a:solidFill>
              <a:latin typeface="Monotype Corsiva" pitchFamily="66" charset="0"/>
            </a:endParaRPr>
          </a:p>
          <a:p>
            <a:pPr algn="ctr"/>
            <a:endParaRPr lang="ru-RU" b="1" dirty="0">
              <a:solidFill>
                <a:srgbClr val="C00000"/>
              </a:solidFill>
              <a:latin typeface="Monotype Corsiva" pitchFamily="66" charset="0"/>
            </a:endParaRPr>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288093643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6632"/>
            <a:ext cx="5338936" cy="1008112"/>
          </a:xfrm>
        </p:spPr>
        <p:txBody>
          <a:bodyPr>
            <a:normAutofit fontScale="90000"/>
          </a:bodyPr>
          <a:lstStyle/>
          <a:p>
            <a:pPr algn="l"/>
            <a:r>
              <a:rPr lang="ru-RU" dirty="0" smtClean="0">
                <a:solidFill>
                  <a:srgbClr val="FF0000"/>
                </a:solidFill>
                <a:latin typeface="Monotype Corsiva" pitchFamily="66" charset="0"/>
              </a:rPr>
              <a:t/>
            </a:r>
            <a:br>
              <a:rPr lang="ru-RU" dirty="0" smtClean="0">
                <a:solidFill>
                  <a:srgbClr val="FF0000"/>
                </a:solidFill>
                <a:latin typeface="Monotype Corsiva" pitchFamily="66" charset="0"/>
              </a:rPr>
            </a:br>
            <a:r>
              <a:rPr lang="ru-RU" dirty="0" smtClean="0">
                <a:solidFill>
                  <a:srgbClr val="FF0000"/>
                </a:solidFill>
                <a:latin typeface="Monotype Corsiva" pitchFamily="66" charset="0"/>
              </a:rPr>
              <a:t>Этапы игры</a:t>
            </a:r>
            <a:endParaRPr lang="ru-RU" dirty="0">
              <a:solidFill>
                <a:srgbClr val="FF0000"/>
              </a:solidFill>
              <a:latin typeface="Monotype Corsiva" pitchFamily="66" charset="0"/>
            </a:endParaRPr>
          </a:p>
        </p:txBody>
      </p:sp>
      <p:sp>
        <p:nvSpPr>
          <p:cNvPr id="3" name="Содержимое 2"/>
          <p:cNvSpPr>
            <a:spLocks noGrp="1"/>
          </p:cNvSpPr>
          <p:nvPr>
            <p:ph idx="1"/>
          </p:nvPr>
        </p:nvSpPr>
        <p:spPr>
          <a:xfrm>
            <a:off x="457200" y="1600200"/>
            <a:ext cx="3970784" cy="4525963"/>
          </a:xfrm>
        </p:spPr>
        <p:txBody>
          <a:bodyPr>
            <a:normAutofit lnSpcReduction="10000"/>
          </a:bodyPr>
          <a:lstStyle/>
          <a:p>
            <a:pPr marL="514350" indent="-514350">
              <a:spcBef>
                <a:spcPts val="0"/>
              </a:spcBef>
              <a:buAutoNum type="arabicPeriod"/>
            </a:pPr>
            <a:r>
              <a:rPr lang="ru-RU" b="1" dirty="0" smtClean="0">
                <a:latin typeface="Monotype Corsiva" pitchFamily="66" charset="0"/>
              </a:rPr>
              <a:t>Домашнее задание.</a:t>
            </a:r>
          </a:p>
          <a:p>
            <a:pPr marL="0" indent="0">
              <a:spcBef>
                <a:spcPts val="0"/>
              </a:spcBef>
              <a:buNone/>
            </a:pPr>
            <a:r>
              <a:rPr lang="ru-RU" b="1" dirty="0" smtClean="0">
                <a:latin typeface="Monotype Corsiva" pitchFamily="66" charset="0"/>
              </a:rPr>
              <a:t>Защита </a:t>
            </a:r>
            <a:r>
              <a:rPr lang="ru-RU" b="1" dirty="0">
                <a:latin typeface="Monotype Corsiva" pitchFamily="66" charset="0"/>
              </a:rPr>
              <a:t>презентаций.</a:t>
            </a:r>
          </a:p>
          <a:p>
            <a:pPr>
              <a:spcBef>
                <a:spcPts val="0"/>
              </a:spcBef>
              <a:buNone/>
            </a:pPr>
            <a:endParaRPr lang="ru-RU" dirty="0" smtClean="0">
              <a:latin typeface="Monotype Corsiva" pitchFamily="66" charset="0"/>
            </a:endParaRPr>
          </a:p>
          <a:p>
            <a:pPr>
              <a:spcBef>
                <a:spcPts val="0"/>
              </a:spcBef>
              <a:buNone/>
            </a:pPr>
            <a:r>
              <a:rPr lang="ru-RU" dirty="0" smtClean="0">
                <a:latin typeface="Monotype Corsiva" pitchFamily="66" charset="0"/>
              </a:rPr>
              <a:t>2. </a:t>
            </a:r>
            <a:r>
              <a:rPr lang="ru-RU" b="1" dirty="0" smtClean="0">
                <a:latin typeface="Monotype Corsiva" pitchFamily="66" charset="0"/>
              </a:rPr>
              <a:t>Решение</a:t>
            </a:r>
          </a:p>
          <a:p>
            <a:pPr>
              <a:spcBef>
                <a:spcPts val="0"/>
              </a:spcBef>
              <a:buNone/>
            </a:pPr>
            <a:r>
              <a:rPr lang="ru-RU" b="1" dirty="0" smtClean="0">
                <a:latin typeface="Monotype Corsiva" pitchFamily="66" charset="0"/>
              </a:rPr>
              <a:t>ситуационных  задач.</a:t>
            </a:r>
          </a:p>
          <a:p>
            <a:pPr>
              <a:spcBef>
                <a:spcPts val="0"/>
              </a:spcBef>
              <a:buNone/>
            </a:pPr>
            <a:endParaRPr lang="ru-RU" b="1" dirty="0" smtClean="0">
              <a:latin typeface="Monotype Corsiva" pitchFamily="66" charset="0"/>
            </a:endParaRPr>
          </a:p>
          <a:p>
            <a:pPr>
              <a:spcBef>
                <a:spcPts val="0"/>
              </a:spcBef>
              <a:buNone/>
            </a:pPr>
            <a:r>
              <a:rPr lang="ru-RU" b="1" dirty="0" smtClean="0">
                <a:latin typeface="Monotype Corsiva" pitchFamily="66" charset="0"/>
              </a:rPr>
              <a:t>3. Викторина </a:t>
            </a:r>
          </a:p>
          <a:p>
            <a:pPr>
              <a:spcBef>
                <a:spcPts val="0"/>
              </a:spcBef>
              <a:buNone/>
            </a:pPr>
            <a:r>
              <a:rPr lang="ru-RU" b="1" dirty="0" smtClean="0">
                <a:latin typeface="Monotype Corsiva" pitchFamily="66" charset="0"/>
              </a:rPr>
              <a:t>«Права пациента».</a:t>
            </a:r>
          </a:p>
          <a:p>
            <a:pPr>
              <a:spcBef>
                <a:spcPts val="0"/>
              </a:spcBef>
              <a:buNone/>
            </a:pPr>
            <a:endParaRPr lang="ru-RU" dirty="0" smtClean="0">
              <a:latin typeface="Monotype Corsiva" pitchFamily="66" charset="0"/>
            </a:endParaRPr>
          </a:p>
          <a:p>
            <a:pPr>
              <a:spcBef>
                <a:spcPts val="0"/>
              </a:spcBef>
              <a:buNone/>
            </a:pPr>
            <a:r>
              <a:rPr lang="ru-RU" dirty="0" smtClean="0">
                <a:latin typeface="Monotype Corsiva" pitchFamily="66" charset="0"/>
              </a:rPr>
              <a:t>4. </a:t>
            </a:r>
            <a:r>
              <a:rPr lang="ru-RU" b="1" dirty="0" smtClean="0">
                <a:latin typeface="Monotype Corsiva" pitchFamily="66" charset="0"/>
              </a:rPr>
              <a:t> Подведение итогов.</a:t>
            </a:r>
            <a:endParaRPr lang="ru-RU" dirty="0">
              <a:latin typeface="Monotype Corsiva" pitchFamily="66" charset="0"/>
            </a:endParaRPr>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4444447" y="3140968"/>
            <a:ext cx="4550906" cy="309634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4932040" y="359697"/>
            <a:ext cx="3575720" cy="178786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ФЗ РФ №323 «Об основах охраны здоровья граждан» </a:t>
            </a:r>
          </a:p>
        </p:txBody>
      </p:sp>
      <p:sp>
        <p:nvSpPr>
          <p:cNvPr id="3" name="Объект 2"/>
          <p:cNvSpPr>
            <a:spLocks noGrp="1"/>
          </p:cNvSpPr>
          <p:nvPr>
            <p:ph idx="1"/>
          </p:nvPr>
        </p:nvSpPr>
        <p:spPr/>
        <p:txBody>
          <a:bodyPr>
            <a:normAutofit fontScale="85000" lnSpcReduction="10000"/>
          </a:bodyPr>
          <a:lstStyle/>
          <a:p>
            <a:r>
              <a:rPr lang="ru-RU" dirty="0" smtClean="0"/>
              <a:t>обратиться в поликлинику с острой болью вы можете в любом городе России, если у вас есть полис медицинского страхования. </a:t>
            </a:r>
            <a:r>
              <a:rPr lang="ru-RU" dirty="0" smtClean="0"/>
              <a:t>(Ст.19) </a:t>
            </a:r>
          </a:p>
          <a:p>
            <a:r>
              <a:rPr lang="ru-RU" dirty="0" smtClean="0"/>
              <a:t>Для </a:t>
            </a:r>
            <a:r>
              <a:rPr lang="ru-RU" dirty="0" smtClean="0"/>
              <a:t>решения любого вопроса вы можете для начала обратиться к администрации вашей поликлиники – к главному врачу – с просьбой разрешить ситуацию и выдать вам необходимое направление к нужному специалисту. </a:t>
            </a:r>
          </a:p>
          <a:p>
            <a:r>
              <a:rPr lang="ru-RU" dirty="0" smtClean="0"/>
              <a:t>Вы также можете обратиться в страховую компанию, выдавшую вам полис обязательного медицинского </a:t>
            </a:r>
            <a:r>
              <a:rPr lang="ru-RU" dirty="0" smtClean="0"/>
              <a:t>страхования. </a:t>
            </a:r>
            <a:endParaRPr lang="ru-RU" dirty="0" smtClean="0"/>
          </a:p>
          <a:p>
            <a:endParaRPr lang="ru-RU" dirty="0"/>
          </a:p>
        </p:txBody>
      </p:sp>
      <p:sp>
        <p:nvSpPr>
          <p:cNvPr id="5" name="Прямоугольник 4">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extLst>
      <p:ext uri="{BB962C8B-B14F-4D97-AF65-F5344CB8AC3E}">
        <p14:creationId xmlns:p14="http://schemas.microsoft.com/office/powerpoint/2010/main" xmlns="" val="168523439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lgn="ctr">
              <a:buNone/>
            </a:pPr>
            <a:endParaRPr lang="ru-RU" b="1" dirty="0" smtClean="0">
              <a:solidFill>
                <a:srgbClr val="C00000"/>
              </a:solidFill>
              <a:latin typeface="Monotype Corsiva" panose="03010101010201010101" pitchFamily="66" charset="0"/>
            </a:endParaRPr>
          </a:p>
          <a:p>
            <a:pPr marL="0" indent="0" algn="ctr">
              <a:buNone/>
            </a:pPr>
            <a:endParaRPr lang="ru-RU" b="1" dirty="0">
              <a:solidFill>
                <a:srgbClr val="C00000"/>
              </a:solidFill>
              <a:latin typeface="Monotype Corsiva" panose="03010101010201010101" pitchFamily="66" charset="0"/>
            </a:endParaRPr>
          </a:p>
          <a:p>
            <a:pPr marL="0" indent="0" algn="ctr">
              <a:buNone/>
            </a:pPr>
            <a:r>
              <a:rPr lang="ru-RU" b="1" dirty="0" smtClean="0">
                <a:solidFill>
                  <a:srgbClr val="C00000"/>
                </a:solidFill>
                <a:latin typeface="Monotype Corsiva" panose="03010101010201010101" pitchFamily="66" charset="0"/>
              </a:rPr>
              <a:t>14</a:t>
            </a:r>
            <a:r>
              <a:rPr lang="ru-RU" b="1" dirty="0">
                <a:solidFill>
                  <a:srgbClr val="C00000"/>
                </a:solidFill>
                <a:latin typeface="Monotype Corsiva" panose="03010101010201010101" pitchFamily="66" charset="0"/>
              </a:rPr>
              <a:t>)	Кому пациент вправе предъявить претензию к качеству оказанных услуг?</a:t>
            </a:r>
          </a:p>
          <a:p>
            <a:pPr algn="ctr"/>
            <a:endParaRPr lang="ru-RU" b="1" dirty="0">
              <a:solidFill>
                <a:srgbClr val="C00000"/>
              </a:solidFill>
              <a:latin typeface="Monotype Corsiva" panose="03010101010201010101" pitchFamily="66" charset="0"/>
            </a:endParaRPr>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212678968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ФЗ РФ №323 «Об основах охраны здоровья граждан» </a:t>
            </a:r>
          </a:p>
        </p:txBody>
      </p:sp>
      <p:sp>
        <p:nvSpPr>
          <p:cNvPr id="3" name="Объект 2"/>
          <p:cNvSpPr>
            <a:spLocks noGrp="1"/>
          </p:cNvSpPr>
          <p:nvPr>
            <p:ph idx="1"/>
          </p:nvPr>
        </p:nvSpPr>
        <p:spPr/>
        <p:txBody>
          <a:bodyPr>
            <a:normAutofit fontScale="55000" lnSpcReduction="20000"/>
          </a:bodyPr>
          <a:lstStyle/>
          <a:p>
            <a:pPr marL="0" indent="0">
              <a:buNone/>
            </a:pPr>
            <a:r>
              <a:rPr lang="ru-RU" dirty="0" smtClean="0"/>
              <a:t>	</a:t>
            </a:r>
            <a:r>
              <a:rPr lang="ru-RU" b="1" dirty="0" smtClean="0"/>
              <a:t>К </a:t>
            </a:r>
            <a:r>
              <a:rPr lang="ru-RU" b="1" dirty="0"/>
              <a:t>досудебным способам относятся:</a:t>
            </a:r>
          </a:p>
          <a:p>
            <a:pPr marL="0" indent="0">
              <a:buNone/>
            </a:pPr>
            <a:r>
              <a:rPr lang="ru-RU" dirty="0"/>
              <a:t>а)	обращение в органы (управление здравоохранения администрации</a:t>
            </a:r>
          </a:p>
          <a:p>
            <a:pPr marL="0" indent="0">
              <a:buNone/>
            </a:pPr>
            <a:r>
              <a:rPr lang="ru-RU" dirty="0"/>
              <a:t>города, </a:t>
            </a:r>
            <a:r>
              <a:rPr lang="ru-RU" dirty="0" smtClean="0"/>
              <a:t>края, к должностным </a:t>
            </a:r>
            <a:r>
              <a:rPr lang="ru-RU" dirty="0"/>
              <a:t>лицам сферы здравоохранения (заведующий отделением, </a:t>
            </a:r>
            <a:r>
              <a:rPr lang="ru-RU" dirty="0" smtClean="0"/>
              <a:t>заместители </a:t>
            </a:r>
            <a:r>
              <a:rPr lang="ru-RU" dirty="0"/>
              <a:t>главных врачей, главные врачи);</a:t>
            </a:r>
          </a:p>
          <a:p>
            <a:pPr marL="0" indent="0">
              <a:buNone/>
            </a:pPr>
            <a:r>
              <a:rPr lang="ru-RU" dirty="0"/>
              <a:t>б)	обращение в правоохранительные органы;</a:t>
            </a:r>
          </a:p>
          <a:p>
            <a:pPr marL="0" indent="0">
              <a:buNone/>
            </a:pPr>
            <a:r>
              <a:rPr lang="ru-RU" dirty="0"/>
              <a:t>в)	обращение в общественные организации и иные негосударственные</a:t>
            </a:r>
          </a:p>
          <a:p>
            <a:pPr marL="0" indent="0">
              <a:buNone/>
            </a:pPr>
            <a:r>
              <a:rPr lang="ru-RU" dirty="0"/>
              <a:t>институты;</a:t>
            </a:r>
          </a:p>
          <a:p>
            <a:pPr marL="0" indent="0">
              <a:buNone/>
            </a:pPr>
            <a:r>
              <a:rPr lang="ru-RU" dirty="0"/>
              <a:t>г)	обращение в органы, связанные с системой обязательного </a:t>
            </a:r>
            <a:r>
              <a:rPr lang="ru-RU" dirty="0" smtClean="0"/>
              <a:t>медицинского </a:t>
            </a:r>
            <a:r>
              <a:rPr lang="ru-RU" dirty="0"/>
              <a:t>страхования;</a:t>
            </a:r>
          </a:p>
          <a:p>
            <a:pPr marL="0" indent="0">
              <a:buNone/>
            </a:pPr>
            <a:r>
              <a:rPr lang="ru-RU" dirty="0"/>
              <a:t>д)	обращение в прокуратуру.</a:t>
            </a:r>
          </a:p>
          <a:p>
            <a:pPr marL="0" indent="0">
              <a:buNone/>
            </a:pPr>
            <a:r>
              <a:rPr lang="ru-RU" dirty="0" smtClean="0"/>
              <a:t>	</a:t>
            </a:r>
          </a:p>
          <a:p>
            <a:pPr marL="0" indent="0">
              <a:buNone/>
            </a:pPr>
            <a:r>
              <a:rPr lang="ru-RU" b="1" dirty="0"/>
              <a:t>	</a:t>
            </a:r>
            <a:r>
              <a:rPr lang="ru-RU" b="1" dirty="0" smtClean="0"/>
              <a:t>К </a:t>
            </a:r>
            <a:r>
              <a:rPr lang="ru-RU" b="1" dirty="0"/>
              <a:t>судебным способам относятся:</a:t>
            </a:r>
          </a:p>
          <a:p>
            <a:pPr marL="0" indent="0">
              <a:buNone/>
            </a:pPr>
            <a:r>
              <a:rPr lang="ru-RU" dirty="0"/>
              <a:t>а)	жалоба в суд;</a:t>
            </a:r>
          </a:p>
          <a:p>
            <a:pPr marL="0" indent="0">
              <a:buNone/>
            </a:pPr>
            <a:r>
              <a:rPr lang="ru-RU" dirty="0"/>
              <a:t>б)	исковое заявление в суд.</a:t>
            </a:r>
          </a:p>
          <a:p>
            <a:endParaRPr lang="ru-RU" dirty="0"/>
          </a:p>
        </p:txBody>
      </p:sp>
      <p:sp>
        <p:nvSpPr>
          <p:cNvPr id="4" name="Прямоугольник 3">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extLst>
      <p:ext uri="{BB962C8B-B14F-4D97-AF65-F5344CB8AC3E}">
        <p14:creationId xmlns:p14="http://schemas.microsoft.com/office/powerpoint/2010/main" xmlns="" val="267446527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lgn="ctr">
              <a:buNone/>
            </a:pPr>
            <a:endParaRPr lang="ru-RU" b="1" dirty="0" smtClean="0">
              <a:solidFill>
                <a:srgbClr val="C00000"/>
              </a:solidFill>
              <a:latin typeface="Monotype Corsiva" panose="03010101010201010101" pitchFamily="66" charset="0"/>
            </a:endParaRPr>
          </a:p>
          <a:p>
            <a:pPr marL="0" indent="0" algn="ctr">
              <a:buNone/>
            </a:pPr>
            <a:endParaRPr lang="ru-RU" b="1" dirty="0">
              <a:solidFill>
                <a:srgbClr val="C00000"/>
              </a:solidFill>
              <a:latin typeface="Monotype Corsiva" panose="03010101010201010101" pitchFamily="66" charset="0"/>
            </a:endParaRPr>
          </a:p>
          <a:p>
            <a:pPr marL="0" indent="0" algn="ctr">
              <a:buNone/>
            </a:pPr>
            <a:r>
              <a:rPr lang="ru-RU" b="1" dirty="0" smtClean="0">
                <a:solidFill>
                  <a:srgbClr val="C00000"/>
                </a:solidFill>
                <a:latin typeface="Monotype Corsiva" panose="03010101010201010101" pitchFamily="66" charset="0"/>
              </a:rPr>
              <a:t>15)	Какие заболевания являются опасными для окружающих?</a:t>
            </a:r>
          </a:p>
          <a:p>
            <a:pPr algn="ctr"/>
            <a:endParaRPr lang="ru-RU" b="1" dirty="0">
              <a:solidFill>
                <a:srgbClr val="C00000"/>
              </a:solidFill>
              <a:latin typeface="Monotype Corsiva" panose="03010101010201010101" pitchFamily="66" charset="0"/>
            </a:endParaRPr>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87066740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ФЗ РФ №323 «Об основах охраны здоровья граждан» </a:t>
            </a:r>
          </a:p>
        </p:txBody>
      </p:sp>
      <p:sp>
        <p:nvSpPr>
          <p:cNvPr id="3" name="Объект 2"/>
          <p:cNvSpPr>
            <a:spLocks noGrp="1"/>
          </p:cNvSpPr>
          <p:nvPr>
            <p:ph idx="1"/>
          </p:nvPr>
        </p:nvSpPr>
        <p:spPr/>
        <p:txBody>
          <a:bodyPr>
            <a:normAutofit fontScale="55000" lnSpcReduction="20000"/>
          </a:bodyPr>
          <a:lstStyle/>
          <a:p>
            <a:pPr fontAlgn="t"/>
            <a:r>
              <a:rPr lang="ru-RU" dirty="0"/>
              <a:t>болезнь, вызванная вирусом иммунодефицита человека (ВИЧ)</a:t>
            </a:r>
          </a:p>
          <a:p>
            <a:pPr fontAlgn="t"/>
            <a:r>
              <a:rPr lang="ru-RU" dirty="0"/>
              <a:t>вирусные лихорадки, передаваемые членистоногими, и вирусные геморрагические лихорадки</a:t>
            </a:r>
          </a:p>
          <a:p>
            <a:pPr fontAlgn="t"/>
            <a:r>
              <a:rPr lang="ru-RU" dirty="0"/>
              <a:t>гельминтозы</a:t>
            </a:r>
          </a:p>
          <a:p>
            <a:pPr fontAlgn="t"/>
            <a:r>
              <a:rPr lang="ru-RU" dirty="0"/>
              <a:t>гепатит В</a:t>
            </a:r>
          </a:p>
          <a:p>
            <a:pPr fontAlgn="t"/>
            <a:r>
              <a:rPr lang="ru-RU" dirty="0"/>
              <a:t>гепатит С</a:t>
            </a:r>
          </a:p>
          <a:p>
            <a:pPr fontAlgn="t"/>
            <a:r>
              <a:rPr lang="ru-RU" dirty="0"/>
              <a:t>дифтерия</a:t>
            </a:r>
          </a:p>
          <a:p>
            <a:pPr fontAlgn="t"/>
            <a:r>
              <a:rPr lang="ru-RU" dirty="0"/>
              <a:t>инфекции, передающиеся преимущественно половым путем</a:t>
            </a:r>
          </a:p>
          <a:p>
            <a:pPr fontAlgn="t"/>
            <a:r>
              <a:rPr lang="ru-RU" dirty="0"/>
              <a:t>лепра</a:t>
            </a:r>
          </a:p>
          <a:p>
            <a:pPr fontAlgn="t"/>
            <a:r>
              <a:rPr lang="ru-RU" dirty="0"/>
              <a:t>малярия</a:t>
            </a:r>
          </a:p>
          <a:p>
            <a:pPr fontAlgn="t"/>
            <a:r>
              <a:rPr lang="ru-RU" dirty="0"/>
              <a:t>педикулез, </a:t>
            </a:r>
            <a:r>
              <a:rPr lang="ru-RU" dirty="0" err="1"/>
              <a:t>акариаз</a:t>
            </a:r>
            <a:r>
              <a:rPr lang="ru-RU" dirty="0"/>
              <a:t> и другие </a:t>
            </a:r>
            <a:r>
              <a:rPr lang="ru-RU" dirty="0" err="1"/>
              <a:t>инфестации</a:t>
            </a:r>
            <a:endParaRPr lang="ru-RU" dirty="0"/>
          </a:p>
          <a:p>
            <a:pPr fontAlgn="t"/>
            <a:r>
              <a:rPr lang="ru-RU" dirty="0"/>
              <a:t>сап и </a:t>
            </a:r>
            <a:r>
              <a:rPr lang="ru-RU" dirty="0" err="1"/>
              <a:t>мелиоидоз</a:t>
            </a:r>
            <a:endParaRPr lang="ru-RU" dirty="0"/>
          </a:p>
          <a:p>
            <a:pPr fontAlgn="t"/>
            <a:r>
              <a:rPr lang="ru-RU" dirty="0"/>
              <a:t>сибирская язва</a:t>
            </a:r>
          </a:p>
          <a:p>
            <a:pPr fontAlgn="t"/>
            <a:r>
              <a:rPr lang="ru-RU" dirty="0"/>
              <a:t>туберкулез</a:t>
            </a:r>
          </a:p>
          <a:p>
            <a:pPr fontAlgn="t"/>
            <a:r>
              <a:rPr lang="ru-RU" dirty="0"/>
              <a:t>холера</a:t>
            </a:r>
          </a:p>
          <a:p>
            <a:pPr fontAlgn="t"/>
            <a:r>
              <a:rPr lang="ru-RU" dirty="0"/>
              <a:t>чума</a:t>
            </a:r>
          </a:p>
          <a:p>
            <a:endParaRPr lang="ru-RU" dirty="0"/>
          </a:p>
        </p:txBody>
      </p:sp>
      <p:sp>
        <p:nvSpPr>
          <p:cNvPr id="5" name="Прямоугольник 4">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extLst>
      <p:ext uri="{BB962C8B-B14F-4D97-AF65-F5344CB8AC3E}">
        <p14:creationId xmlns:p14="http://schemas.microsoft.com/office/powerpoint/2010/main" xmlns="" val="246648982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lgn="ctr">
              <a:buNone/>
            </a:pPr>
            <a:endParaRPr lang="ru-RU" b="1" dirty="0" smtClean="0">
              <a:solidFill>
                <a:srgbClr val="C00000"/>
              </a:solidFill>
              <a:latin typeface="Monotype Corsiva" panose="03010101010201010101" pitchFamily="66" charset="0"/>
            </a:endParaRPr>
          </a:p>
          <a:p>
            <a:pPr marL="0" indent="0" algn="ctr">
              <a:buNone/>
            </a:pPr>
            <a:endParaRPr lang="ru-RU" b="1" dirty="0">
              <a:solidFill>
                <a:srgbClr val="C00000"/>
              </a:solidFill>
              <a:latin typeface="Monotype Corsiva" panose="03010101010201010101" pitchFamily="66" charset="0"/>
            </a:endParaRPr>
          </a:p>
          <a:p>
            <a:pPr marL="0" indent="0" algn="ctr">
              <a:buNone/>
            </a:pPr>
            <a:r>
              <a:rPr lang="ru-RU" b="1" dirty="0" smtClean="0">
                <a:solidFill>
                  <a:srgbClr val="C00000"/>
                </a:solidFill>
                <a:latin typeface="Monotype Corsiva" panose="03010101010201010101" pitchFamily="66" charset="0"/>
              </a:rPr>
              <a:t>16</a:t>
            </a:r>
            <a:r>
              <a:rPr lang="ru-RU" b="1" dirty="0">
                <a:solidFill>
                  <a:srgbClr val="C00000"/>
                </a:solidFill>
                <a:latin typeface="Monotype Corsiva" panose="03010101010201010101" pitchFamily="66" charset="0"/>
              </a:rPr>
              <a:t>)	Имеет ли право на информацию о состоянии здоровья несовершеннолетний?</a:t>
            </a:r>
          </a:p>
          <a:p>
            <a:pPr algn="ctr"/>
            <a:endParaRPr lang="ru-RU" b="1" dirty="0">
              <a:solidFill>
                <a:srgbClr val="C00000"/>
              </a:solidFill>
              <a:latin typeface="Monotype Corsiva" panose="03010101010201010101" pitchFamily="66" charset="0"/>
            </a:endParaRPr>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338931310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274638"/>
            <a:ext cx="8579296" cy="1143000"/>
          </a:xfrm>
        </p:spPr>
        <p:txBody>
          <a:bodyPr>
            <a:normAutofit fontScale="90000"/>
          </a:bodyPr>
          <a:lstStyle/>
          <a:p>
            <a:r>
              <a:rPr lang="ru-RU" dirty="0"/>
              <a:t>ФЗ РФ №323 «Об основах охраны здоровья граждан» </a:t>
            </a:r>
            <a:r>
              <a:rPr lang="ru-RU" dirty="0" smtClean="0"/>
              <a:t>ч.5  ст.54</a:t>
            </a:r>
            <a:endParaRPr lang="ru-RU" dirty="0"/>
          </a:p>
        </p:txBody>
      </p:sp>
      <p:sp>
        <p:nvSpPr>
          <p:cNvPr id="3" name="Объект 2"/>
          <p:cNvSpPr>
            <a:spLocks noGrp="1"/>
          </p:cNvSpPr>
          <p:nvPr>
            <p:ph idx="1"/>
          </p:nvPr>
        </p:nvSpPr>
        <p:spPr/>
        <p:txBody>
          <a:bodyPr/>
          <a:lstStyle/>
          <a:p>
            <a:pPr marL="0" indent="0">
              <a:buNone/>
            </a:pPr>
            <a:r>
              <a:rPr lang="ru-RU" dirty="0" smtClean="0"/>
              <a:t>	</a:t>
            </a:r>
          </a:p>
          <a:p>
            <a:pPr marL="0" indent="0" algn="ctr">
              <a:buNone/>
            </a:pPr>
            <a:r>
              <a:rPr lang="ru-RU" dirty="0"/>
              <a:t>	</a:t>
            </a:r>
            <a:r>
              <a:rPr lang="ru-RU" dirty="0" smtClean="0"/>
              <a:t> В </a:t>
            </a:r>
            <a:r>
              <a:rPr lang="ru-RU" dirty="0"/>
              <a:t>сфере охраны здоровья </a:t>
            </a:r>
            <a:r>
              <a:rPr lang="ru-RU" dirty="0" smtClean="0"/>
              <a:t>несовершеннолетние </a:t>
            </a:r>
            <a:r>
              <a:rPr lang="ru-RU" dirty="0"/>
              <a:t>имеют право на: </a:t>
            </a:r>
            <a:r>
              <a:rPr lang="ru-RU" dirty="0" smtClean="0"/>
              <a:t>	</a:t>
            </a:r>
          </a:p>
          <a:p>
            <a:pPr marL="0" indent="0">
              <a:buNone/>
            </a:pPr>
            <a:r>
              <a:rPr lang="ru-RU" b="1" dirty="0" smtClean="0"/>
              <a:t>получение </a:t>
            </a:r>
            <a:r>
              <a:rPr lang="ru-RU" b="1" dirty="0"/>
              <a:t>информации о состоянии здоровья в доступной для них </a:t>
            </a:r>
            <a:r>
              <a:rPr lang="ru-RU" b="1" dirty="0" smtClean="0"/>
              <a:t>форме.</a:t>
            </a:r>
            <a:endParaRPr lang="ru-RU" b="1" dirty="0"/>
          </a:p>
        </p:txBody>
      </p:sp>
      <p:sp>
        <p:nvSpPr>
          <p:cNvPr id="5" name="Прямоугольник 4">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extLst>
      <p:ext uri="{BB962C8B-B14F-4D97-AF65-F5344CB8AC3E}">
        <p14:creationId xmlns:p14="http://schemas.microsoft.com/office/powerpoint/2010/main" xmlns="" val="328184500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lgn="ctr">
              <a:buNone/>
            </a:pPr>
            <a:endParaRPr lang="ru-RU" b="1" dirty="0" smtClean="0">
              <a:solidFill>
                <a:srgbClr val="C00000"/>
              </a:solidFill>
              <a:latin typeface="Monotype Corsiva" panose="03010101010201010101" pitchFamily="66" charset="0"/>
            </a:endParaRPr>
          </a:p>
          <a:p>
            <a:pPr marL="0" indent="0" algn="ctr">
              <a:buNone/>
            </a:pPr>
            <a:endParaRPr lang="ru-RU" b="1" dirty="0">
              <a:solidFill>
                <a:srgbClr val="C00000"/>
              </a:solidFill>
              <a:latin typeface="Monotype Corsiva" panose="03010101010201010101" pitchFamily="66" charset="0"/>
            </a:endParaRPr>
          </a:p>
          <a:p>
            <a:pPr marL="0" indent="0" algn="ctr">
              <a:buNone/>
            </a:pPr>
            <a:r>
              <a:rPr lang="ru-RU" b="1" dirty="0" smtClean="0">
                <a:solidFill>
                  <a:srgbClr val="C00000"/>
                </a:solidFill>
                <a:latin typeface="Monotype Corsiva" panose="03010101010201010101" pitchFamily="66" charset="0"/>
              </a:rPr>
              <a:t>17</a:t>
            </a:r>
            <a:r>
              <a:rPr lang="ru-RU" b="1" dirty="0">
                <a:solidFill>
                  <a:srgbClr val="C00000"/>
                </a:solidFill>
                <a:latin typeface="Monotype Corsiva" panose="03010101010201010101" pitchFamily="66" charset="0"/>
              </a:rPr>
              <a:t>)	Имеет ли право законный представитель право на совместное бесплатное нахождение с ребенком в </a:t>
            </a:r>
            <a:r>
              <a:rPr lang="ru-RU" b="1" dirty="0" err="1">
                <a:solidFill>
                  <a:srgbClr val="C00000"/>
                </a:solidFill>
                <a:latin typeface="Monotype Corsiva" panose="03010101010201010101" pitchFamily="66" charset="0"/>
              </a:rPr>
              <a:t>мед.организации</a:t>
            </a:r>
            <a:r>
              <a:rPr lang="ru-RU" b="1" dirty="0">
                <a:solidFill>
                  <a:srgbClr val="C00000"/>
                </a:solidFill>
                <a:latin typeface="Monotype Corsiva" panose="03010101010201010101" pitchFamily="66" charset="0"/>
              </a:rPr>
              <a:t> при оказании ему медпомощи в стационарных условиях?</a:t>
            </a:r>
          </a:p>
          <a:p>
            <a:pPr algn="ctr"/>
            <a:endParaRPr lang="ru-RU" b="1" dirty="0">
              <a:solidFill>
                <a:srgbClr val="C00000"/>
              </a:solidFill>
              <a:latin typeface="Monotype Corsiva" panose="03010101010201010101" pitchFamily="66" charset="0"/>
            </a:endParaRPr>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139277463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ФЗ РФ №323 «Об основах охраны здоровья граждан» </a:t>
            </a:r>
            <a:r>
              <a:rPr lang="ru-RU" dirty="0" smtClean="0"/>
              <a:t>ч.3 ст.51</a:t>
            </a:r>
            <a:endParaRPr lang="ru-RU" dirty="0"/>
          </a:p>
        </p:txBody>
      </p:sp>
      <p:sp>
        <p:nvSpPr>
          <p:cNvPr id="3" name="Объект 2"/>
          <p:cNvSpPr>
            <a:spLocks noGrp="1"/>
          </p:cNvSpPr>
          <p:nvPr>
            <p:ph idx="1"/>
          </p:nvPr>
        </p:nvSpPr>
        <p:spPr/>
        <p:txBody>
          <a:bodyPr>
            <a:normAutofit fontScale="77500" lnSpcReduction="20000"/>
          </a:bodyPr>
          <a:lstStyle/>
          <a:p>
            <a:pPr marL="0" indent="0">
              <a:buNone/>
            </a:pPr>
            <a:r>
              <a:rPr lang="ru-RU" dirty="0" smtClean="0"/>
              <a:t>	Одному </a:t>
            </a:r>
            <a:r>
              <a:rPr lang="ru-RU" dirty="0"/>
              <a:t>из родителей, иному члену семьи или иному законному представителю предоставляется право на бесплатное совместное нахождение с ребенком в медицинской организации при оказании ему медицинской помощи в стационарных условиях в течение всего периода лечения независимо от возраста ребенка. </a:t>
            </a:r>
            <a:r>
              <a:rPr lang="ru-RU" dirty="0" smtClean="0"/>
              <a:t>	При </a:t>
            </a:r>
            <a:r>
              <a:rPr lang="ru-RU" dirty="0"/>
              <a:t>совместном нахождении в медицинской организации в стационарных условиях с ребенком до достижения им возраста четырех лет, а с ребенком старше данного возраста - при наличии медицинских показаний плата за создание условий пребывания в стационарных условиях, в том числе за предоставление спального места и питания, с указанных лиц не взимается.</a:t>
            </a:r>
          </a:p>
        </p:txBody>
      </p:sp>
      <p:sp>
        <p:nvSpPr>
          <p:cNvPr id="4" name="Прямоугольник 3">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extLst>
      <p:ext uri="{BB962C8B-B14F-4D97-AF65-F5344CB8AC3E}">
        <p14:creationId xmlns:p14="http://schemas.microsoft.com/office/powerpoint/2010/main" xmlns="" val="236333390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lgn="ctr">
              <a:buNone/>
            </a:pPr>
            <a:endParaRPr lang="ru-RU" dirty="0" smtClean="0">
              <a:solidFill>
                <a:srgbClr val="C00000"/>
              </a:solidFill>
            </a:endParaRPr>
          </a:p>
          <a:p>
            <a:pPr marL="0" indent="0" algn="ctr">
              <a:buNone/>
            </a:pPr>
            <a:endParaRPr lang="ru-RU" dirty="0">
              <a:solidFill>
                <a:srgbClr val="C00000"/>
              </a:solidFill>
            </a:endParaRPr>
          </a:p>
          <a:p>
            <a:pPr marL="0" indent="0" algn="ctr">
              <a:buNone/>
            </a:pPr>
            <a:r>
              <a:rPr lang="ru-RU" dirty="0" smtClean="0">
                <a:solidFill>
                  <a:srgbClr val="C00000"/>
                </a:solidFill>
              </a:rPr>
              <a:t>18</a:t>
            </a:r>
            <a:r>
              <a:rPr lang="ru-RU" b="1" dirty="0">
                <a:solidFill>
                  <a:srgbClr val="C00000"/>
                </a:solidFill>
                <a:latin typeface="Monotype Corsiva" panose="03010101010201010101" pitchFamily="66" charset="0"/>
              </a:rPr>
              <a:t>)	Допустим   ли отказ или согласие пациента на медицинское вмешательство? </a:t>
            </a:r>
          </a:p>
          <a:p>
            <a:endParaRPr lang="ru-RU" b="1" dirty="0">
              <a:solidFill>
                <a:srgbClr val="C00000"/>
              </a:solidFill>
              <a:latin typeface="Monotype Corsiva" panose="03010101010201010101" pitchFamily="66" charset="0"/>
            </a:endParaRPr>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201779675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xmlns="" val="93048180"/>
              </p:ext>
            </p:extLst>
          </p:nvPr>
        </p:nvGraphicFramePr>
        <p:xfrm>
          <a:off x="457200" y="1600200"/>
          <a:ext cx="8229600" cy="4925145"/>
        </p:xfrm>
        <a:graphic>
          <a:graphicData uri="http://schemas.openxmlformats.org/drawingml/2006/table">
            <a:tbl>
              <a:tblPr firstRow="1" bandRow="1">
                <a:tableStyleId>{5940675A-B579-460E-94D1-54222C63F5DA}</a:tableStyleId>
              </a:tblPr>
              <a:tblGrid>
                <a:gridCol w="1371600"/>
                <a:gridCol w="1371600"/>
                <a:gridCol w="1371600"/>
                <a:gridCol w="1371600"/>
                <a:gridCol w="1371600"/>
                <a:gridCol w="1371600"/>
              </a:tblGrid>
              <a:tr h="985029">
                <a:tc>
                  <a:txBody>
                    <a:bodyPr/>
                    <a:lstStyle/>
                    <a:p>
                      <a:pPr algn="ctr"/>
                      <a:endParaRPr lang="ru-RU" sz="2400" b="1" dirty="0" smtClean="0"/>
                    </a:p>
                    <a:p>
                      <a:pPr algn="ctr"/>
                      <a:r>
                        <a:rPr lang="ru-RU" sz="2400" b="1" dirty="0" smtClean="0">
                          <a:hlinkClick r:id="rId2" action="ppaction://hlinksldjump"/>
                        </a:rPr>
                        <a:t>1</a:t>
                      </a:r>
                      <a:endParaRPr lang="ru-RU" sz="2400" b="1" dirty="0"/>
                    </a:p>
                  </a:txBody>
                  <a:tcPr/>
                </a:tc>
                <a:tc>
                  <a:txBody>
                    <a:bodyPr/>
                    <a:lstStyle/>
                    <a:p>
                      <a:pPr algn="ctr"/>
                      <a:endParaRPr lang="ru-RU" sz="2400" b="1" dirty="0" smtClean="0"/>
                    </a:p>
                    <a:p>
                      <a:pPr algn="ctr"/>
                      <a:r>
                        <a:rPr lang="ru-RU" sz="2400" b="1" dirty="0" smtClean="0">
                          <a:hlinkClick r:id="rId3" action="ppaction://hlinksldjump"/>
                        </a:rPr>
                        <a:t>2</a:t>
                      </a:r>
                      <a:endParaRPr lang="ru-RU" sz="2400" b="1" dirty="0"/>
                    </a:p>
                  </a:txBody>
                  <a:tcPr/>
                </a:tc>
                <a:tc>
                  <a:txBody>
                    <a:bodyPr/>
                    <a:lstStyle/>
                    <a:p>
                      <a:pPr algn="ctr"/>
                      <a:endParaRPr lang="ru-RU" sz="2400" b="1" dirty="0" smtClean="0"/>
                    </a:p>
                    <a:p>
                      <a:pPr algn="ctr"/>
                      <a:r>
                        <a:rPr lang="ru-RU" sz="2400" b="1" dirty="0" smtClean="0">
                          <a:hlinkClick r:id="rId4" action="ppaction://hlinksldjump"/>
                        </a:rPr>
                        <a:t>3</a:t>
                      </a:r>
                      <a:endParaRPr lang="ru-RU" sz="2400" b="1" dirty="0"/>
                    </a:p>
                  </a:txBody>
                  <a:tcPr/>
                </a:tc>
                <a:tc>
                  <a:txBody>
                    <a:bodyPr/>
                    <a:lstStyle/>
                    <a:p>
                      <a:pPr algn="ctr"/>
                      <a:endParaRPr lang="ru-RU" sz="2400" b="1" dirty="0" smtClean="0"/>
                    </a:p>
                    <a:p>
                      <a:pPr algn="ctr"/>
                      <a:r>
                        <a:rPr lang="ru-RU" sz="2400" b="1" dirty="0" smtClean="0">
                          <a:hlinkClick r:id="rId5" action="ppaction://hlinksldjump"/>
                        </a:rPr>
                        <a:t>4</a:t>
                      </a:r>
                      <a:endParaRPr lang="ru-RU" sz="2400" b="1" dirty="0"/>
                    </a:p>
                  </a:txBody>
                  <a:tcPr/>
                </a:tc>
                <a:tc>
                  <a:txBody>
                    <a:bodyPr/>
                    <a:lstStyle/>
                    <a:p>
                      <a:pPr algn="ctr"/>
                      <a:endParaRPr lang="ru-RU" sz="2400" b="1" dirty="0" smtClean="0"/>
                    </a:p>
                    <a:p>
                      <a:pPr algn="ctr"/>
                      <a:r>
                        <a:rPr lang="ru-RU" sz="2400" b="1" dirty="0" smtClean="0">
                          <a:hlinkClick r:id="rId6" action="ppaction://hlinksldjump"/>
                        </a:rPr>
                        <a:t>5</a:t>
                      </a:r>
                      <a:endParaRPr lang="ru-RU" sz="2400" b="1" dirty="0"/>
                    </a:p>
                  </a:txBody>
                  <a:tcPr/>
                </a:tc>
                <a:tc>
                  <a:txBody>
                    <a:bodyPr/>
                    <a:lstStyle/>
                    <a:p>
                      <a:pPr algn="ctr"/>
                      <a:endParaRPr lang="ru-RU" sz="2400" b="1" dirty="0" smtClean="0"/>
                    </a:p>
                    <a:p>
                      <a:pPr algn="ctr"/>
                      <a:r>
                        <a:rPr lang="ru-RU" sz="2400" b="1" dirty="0" smtClean="0">
                          <a:hlinkClick r:id="rId7" action="ppaction://hlinksldjump"/>
                        </a:rPr>
                        <a:t>6</a:t>
                      </a:r>
                      <a:endParaRPr lang="ru-RU" sz="2400" b="1" dirty="0"/>
                    </a:p>
                  </a:txBody>
                  <a:tcPr/>
                </a:tc>
              </a:tr>
              <a:tr h="985029">
                <a:tc>
                  <a:txBody>
                    <a:bodyPr/>
                    <a:lstStyle/>
                    <a:p>
                      <a:pPr algn="ctr"/>
                      <a:endParaRPr lang="ru-RU" sz="2400" b="1" dirty="0" smtClean="0"/>
                    </a:p>
                    <a:p>
                      <a:pPr algn="ctr"/>
                      <a:r>
                        <a:rPr lang="ru-RU" sz="2400" b="1" dirty="0" smtClean="0">
                          <a:hlinkClick r:id="rId8" action="ppaction://hlinksldjump"/>
                        </a:rPr>
                        <a:t>7</a:t>
                      </a:r>
                      <a:endParaRPr lang="ru-RU" sz="2400" b="1" dirty="0"/>
                    </a:p>
                  </a:txBody>
                  <a:tcPr/>
                </a:tc>
                <a:tc>
                  <a:txBody>
                    <a:bodyPr/>
                    <a:lstStyle/>
                    <a:p>
                      <a:pPr algn="ctr"/>
                      <a:endParaRPr lang="ru-RU" sz="2400" b="1" dirty="0" smtClean="0"/>
                    </a:p>
                    <a:p>
                      <a:pPr algn="ctr"/>
                      <a:r>
                        <a:rPr lang="ru-RU" sz="2400" b="1" dirty="0" smtClean="0">
                          <a:hlinkClick r:id="rId9" action="ppaction://hlinksldjump"/>
                        </a:rPr>
                        <a:t>8</a:t>
                      </a:r>
                      <a:endParaRPr lang="ru-RU" sz="2400" b="1" dirty="0"/>
                    </a:p>
                  </a:txBody>
                  <a:tcPr/>
                </a:tc>
                <a:tc>
                  <a:txBody>
                    <a:bodyPr/>
                    <a:lstStyle/>
                    <a:p>
                      <a:pPr algn="ctr"/>
                      <a:endParaRPr lang="ru-RU" sz="2400" b="1" dirty="0" smtClean="0"/>
                    </a:p>
                    <a:p>
                      <a:pPr algn="ctr"/>
                      <a:r>
                        <a:rPr lang="ru-RU" sz="2400" b="1" dirty="0" smtClean="0">
                          <a:hlinkClick r:id="rId10" action="ppaction://hlinksldjump"/>
                        </a:rPr>
                        <a:t>9</a:t>
                      </a:r>
                      <a:endParaRPr lang="ru-RU" sz="2400" b="1" dirty="0"/>
                    </a:p>
                  </a:txBody>
                  <a:tcPr/>
                </a:tc>
                <a:tc>
                  <a:txBody>
                    <a:bodyPr/>
                    <a:lstStyle/>
                    <a:p>
                      <a:pPr algn="ctr"/>
                      <a:endParaRPr lang="ru-RU" sz="2400" b="1" dirty="0" smtClean="0"/>
                    </a:p>
                    <a:p>
                      <a:pPr algn="ctr"/>
                      <a:r>
                        <a:rPr lang="ru-RU" sz="2400" b="1" dirty="0" smtClean="0">
                          <a:hlinkClick r:id="rId11" action="ppaction://hlinksldjump"/>
                        </a:rPr>
                        <a:t>10</a:t>
                      </a:r>
                      <a:endParaRPr lang="ru-RU" sz="2400" b="1" dirty="0"/>
                    </a:p>
                  </a:txBody>
                  <a:tcPr/>
                </a:tc>
                <a:tc>
                  <a:txBody>
                    <a:bodyPr/>
                    <a:lstStyle/>
                    <a:p>
                      <a:pPr algn="ctr"/>
                      <a:endParaRPr lang="ru-RU" sz="2400" b="1" dirty="0" smtClean="0"/>
                    </a:p>
                    <a:p>
                      <a:pPr algn="ctr"/>
                      <a:r>
                        <a:rPr lang="ru-RU" sz="2400" b="1" dirty="0" smtClean="0">
                          <a:hlinkClick r:id="rId12" action="ppaction://hlinksldjump"/>
                        </a:rPr>
                        <a:t>11</a:t>
                      </a:r>
                      <a:endParaRPr lang="ru-RU" sz="2400" b="1" dirty="0"/>
                    </a:p>
                  </a:txBody>
                  <a:tcPr/>
                </a:tc>
                <a:tc>
                  <a:txBody>
                    <a:bodyPr/>
                    <a:lstStyle/>
                    <a:p>
                      <a:pPr algn="ctr"/>
                      <a:endParaRPr lang="ru-RU" sz="2400" b="1" dirty="0" smtClean="0"/>
                    </a:p>
                    <a:p>
                      <a:pPr algn="ctr"/>
                      <a:r>
                        <a:rPr lang="ru-RU" sz="2400" b="1" dirty="0" smtClean="0">
                          <a:hlinkClick r:id="rId13" action="ppaction://hlinksldjump"/>
                        </a:rPr>
                        <a:t>12</a:t>
                      </a:r>
                      <a:endParaRPr lang="ru-RU" sz="2400" b="1" dirty="0"/>
                    </a:p>
                  </a:txBody>
                  <a:tcPr/>
                </a:tc>
              </a:tr>
              <a:tr h="985029">
                <a:tc>
                  <a:txBody>
                    <a:bodyPr/>
                    <a:lstStyle/>
                    <a:p>
                      <a:pPr algn="ctr"/>
                      <a:endParaRPr lang="ru-RU" sz="2400" b="1" dirty="0" smtClean="0"/>
                    </a:p>
                    <a:p>
                      <a:pPr algn="ctr"/>
                      <a:r>
                        <a:rPr lang="ru-RU" sz="2400" b="1" dirty="0" smtClean="0">
                          <a:hlinkClick r:id="rId14" action="ppaction://hlinksldjump"/>
                        </a:rPr>
                        <a:t>13</a:t>
                      </a:r>
                      <a:endParaRPr lang="ru-RU" sz="2400" b="1" dirty="0"/>
                    </a:p>
                  </a:txBody>
                  <a:tcPr/>
                </a:tc>
                <a:tc>
                  <a:txBody>
                    <a:bodyPr/>
                    <a:lstStyle/>
                    <a:p>
                      <a:pPr algn="ctr"/>
                      <a:endParaRPr lang="ru-RU" sz="2400" b="1" dirty="0" smtClean="0"/>
                    </a:p>
                    <a:p>
                      <a:pPr algn="ctr"/>
                      <a:r>
                        <a:rPr lang="ru-RU" sz="2400" b="1" dirty="0" smtClean="0">
                          <a:hlinkClick r:id="rId15" action="ppaction://hlinksldjump"/>
                        </a:rPr>
                        <a:t>14</a:t>
                      </a:r>
                      <a:endParaRPr lang="ru-RU" sz="2400" b="1" dirty="0"/>
                    </a:p>
                  </a:txBody>
                  <a:tcPr/>
                </a:tc>
                <a:tc>
                  <a:txBody>
                    <a:bodyPr/>
                    <a:lstStyle/>
                    <a:p>
                      <a:pPr algn="ctr"/>
                      <a:endParaRPr lang="ru-RU" sz="2400" b="1" dirty="0" smtClean="0"/>
                    </a:p>
                    <a:p>
                      <a:pPr algn="ctr"/>
                      <a:r>
                        <a:rPr lang="ru-RU" sz="2400" b="1" dirty="0" smtClean="0">
                          <a:hlinkClick r:id="rId16" action="ppaction://hlinksldjump"/>
                        </a:rPr>
                        <a:t>15</a:t>
                      </a:r>
                      <a:endParaRPr lang="ru-RU" sz="2400" b="1" dirty="0"/>
                    </a:p>
                  </a:txBody>
                  <a:tcPr/>
                </a:tc>
                <a:tc>
                  <a:txBody>
                    <a:bodyPr/>
                    <a:lstStyle/>
                    <a:p>
                      <a:pPr algn="ctr"/>
                      <a:endParaRPr lang="ru-RU" sz="2400" b="1" dirty="0" smtClean="0"/>
                    </a:p>
                    <a:p>
                      <a:pPr algn="ctr"/>
                      <a:r>
                        <a:rPr lang="ru-RU" sz="2400" b="1" dirty="0" smtClean="0">
                          <a:hlinkClick r:id="rId17" action="ppaction://hlinksldjump"/>
                        </a:rPr>
                        <a:t>16</a:t>
                      </a:r>
                      <a:endParaRPr lang="ru-RU" sz="2400" b="1" dirty="0"/>
                    </a:p>
                  </a:txBody>
                  <a:tcPr/>
                </a:tc>
                <a:tc>
                  <a:txBody>
                    <a:bodyPr/>
                    <a:lstStyle/>
                    <a:p>
                      <a:pPr algn="ctr"/>
                      <a:endParaRPr lang="ru-RU" sz="2400" b="1" dirty="0" smtClean="0"/>
                    </a:p>
                    <a:p>
                      <a:pPr algn="ctr"/>
                      <a:r>
                        <a:rPr lang="ru-RU" sz="2400" b="1" dirty="0" smtClean="0">
                          <a:hlinkClick r:id="rId18" action="ppaction://hlinksldjump"/>
                        </a:rPr>
                        <a:t>17</a:t>
                      </a:r>
                      <a:endParaRPr lang="ru-RU" sz="2400" b="1" dirty="0"/>
                    </a:p>
                  </a:txBody>
                  <a:tcPr/>
                </a:tc>
                <a:tc>
                  <a:txBody>
                    <a:bodyPr/>
                    <a:lstStyle/>
                    <a:p>
                      <a:pPr algn="ctr"/>
                      <a:endParaRPr lang="ru-RU" sz="2400" b="1" dirty="0" smtClean="0"/>
                    </a:p>
                    <a:p>
                      <a:pPr algn="ctr"/>
                      <a:r>
                        <a:rPr lang="ru-RU" sz="2400" b="1" dirty="0" smtClean="0">
                          <a:hlinkClick r:id="rId19" action="ppaction://hlinksldjump"/>
                        </a:rPr>
                        <a:t>18</a:t>
                      </a:r>
                      <a:endParaRPr lang="ru-RU" sz="2400" b="1" dirty="0"/>
                    </a:p>
                  </a:txBody>
                  <a:tcPr/>
                </a:tc>
              </a:tr>
              <a:tr h="985029">
                <a:tc>
                  <a:txBody>
                    <a:bodyPr/>
                    <a:lstStyle/>
                    <a:p>
                      <a:pPr algn="ctr"/>
                      <a:endParaRPr lang="ru-RU" sz="2400" b="1" dirty="0" smtClean="0"/>
                    </a:p>
                    <a:p>
                      <a:pPr algn="ctr"/>
                      <a:r>
                        <a:rPr lang="ru-RU" sz="2400" b="1" dirty="0" smtClean="0">
                          <a:hlinkClick r:id="rId20" action="ppaction://hlinksldjump"/>
                        </a:rPr>
                        <a:t>19</a:t>
                      </a:r>
                      <a:endParaRPr lang="ru-RU" sz="2400" b="1" dirty="0"/>
                    </a:p>
                  </a:txBody>
                  <a:tcPr/>
                </a:tc>
                <a:tc>
                  <a:txBody>
                    <a:bodyPr/>
                    <a:lstStyle/>
                    <a:p>
                      <a:pPr algn="ctr"/>
                      <a:endParaRPr lang="ru-RU" sz="2400" b="1" dirty="0" smtClean="0"/>
                    </a:p>
                    <a:p>
                      <a:pPr algn="ctr"/>
                      <a:r>
                        <a:rPr lang="ru-RU" sz="2400" b="1" dirty="0" smtClean="0">
                          <a:hlinkClick r:id="rId21" action="ppaction://hlinksldjump"/>
                        </a:rPr>
                        <a:t>20</a:t>
                      </a:r>
                      <a:endParaRPr lang="ru-RU" sz="2400" b="1" dirty="0"/>
                    </a:p>
                  </a:txBody>
                  <a:tcPr/>
                </a:tc>
                <a:tc>
                  <a:txBody>
                    <a:bodyPr/>
                    <a:lstStyle/>
                    <a:p>
                      <a:pPr algn="ctr"/>
                      <a:endParaRPr lang="ru-RU" sz="2400" b="1" dirty="0" smtClean="0"/>
                    </a:p>
                    <a:p>
                      <a:pPr algn="ctr"/>
                      <a:r>
                        <a:rPr lang="ru-RU" sz="2400" b="1" dirty="0" smtClean="0">
                          <a:hlinkClick r:id="rId22" action="ppaction://hlinksldjump"/>
                        </a:rPr>
                        <a:t>21</a:t>
                      </a:r>
                      <a:endParaRPr lang="ru-RU" sz="2400" b="1" dirty="0"/>
                    </a:p>
                  </a:txBody>
                  <a:tcPr/>
                </a:tc>
                <a:tc>
                  <a:txBody>
                    <a:bodyPr/>
                    <a:lstStyle/>
                    <a:p>
                      <a:pPr algn="ctr"/>
                      <a:endParaRPr lang="ru-RU" sz="2400" b="1" dirty="0" smtClean="0"/>
                    </a:p>
                    <a:p>
                      <a:pPr algn="ctr"/>
                      <a:r>
                        <a:rPr lang="ru-RU" sz="2400" b="1" dirty="0" smtClean="0">
                          <a:hlinkClick r:id="rId23" action="ppaction://hlinksldjump"/>
                        </a:rPr>
                        <a:t>22</a:t>
                      </a:r>
                      <a:endParaRPr lang="ru-RU" sz="2400" b="1" dirty="0"/>
                    </a:p>
                  </a:txBody>
                  <a:tcPr/>
                </a:tc>
                <a:tc>
                  <a:txBody>
                    <a:bodyPr/>
                    <a:lstStyle/>
                    <a:p>
                      <a:pPr algn="ctr"/>
                      <a:endParaRPr lang="ru-RU" sz="2400" b="1" dirty="0" smtClean="0"/>
                    </a:p>
                    <a:p>
                      <a:pPr algn="ctr"/>
                      <a:r>
                        <a:rPr lang="ru-RU" sz="2400" b="1" dirty="0" smtClean="0">
                          <a:hlinkClick r:id="rId24" action="ppaction://hlinksldjump"/>
                        </a:rPr>
                        <a:t>23</a:t>
                      </a:r>
                      <a:endParaRPr lang="ru-RU" sz="2400" b="1" dirty="0"/>
                    </a:p>
                  </a:txBody>
                  <a:tcPr/>
                </a:tc>
                <a:tc>
                  <a:txBody>
                    <a:bodyPr/>
                    <a:lstStyle/>
                    <a:p>
                      <a:pPr algn="ctr"/>
                      <a:endParaRPr lang="ru-RU" sz="2400" b="1" dirty="0" smtClean="0"/>
                    </a:p>
                    <a:p>
                      <a:pPr algn="ctr"/>
                      <a:r>
                        <a:rPr lang="ru-RU" sz="2400" b="1" dirty="0" smtClean="0">
                          <a:hlinkClick r:id="rId25" action="ppaction://hlinksldjump"/>
                        </a:rPr>
                        <a:t>24</a:t>
                      </a:r>
                      <a:endParaRPr lang="ru-RU" sz="2400" b="1" dirty="0"/>
                    </a:p>
                  </a:txBody>
                  <a:tcPr/>
                </a:tc>
              </a:tr>
              <a:tr h="985029">
                <a:tc>
                  <a:txBody>
                    <a:bodyPr/>
                    <a:lstStyle/>
                    <a:p>
                      <a:pPr algn="ctr"/>
                      <a:endParaRPr lang="ru-RU" sz="2400" b="1" dirty="0" smtClean="0"/>
                    </a:p>
                    <a:p>
                      <a:pPr algn="ctr"/>
                      <a:r>
                        <a:rPr lang="ru-RU" sz="2400" b="1" dirty="0" smtClean="0">
                          <a:hlinkClick r:id="rId26" action="ppaction://hlinksldjump"/>
                        </a:rPr>
                        <a:t>25</a:t>
                      </a:r>
                      <a:endParaRPr lang="ru-RU" sz="2400" b="1" dirty="0"/>
                    </a:p>
                  </a:txBody>
                  <a:tcPr/>
                </a:tc>
                <a:tc>
                  <a:txBody>
                    <a:bodyPr/>
                    <a:lstStyle/>
                    <a:p>
                      <a:pPr algn="ctr"/>
                      <a:endParaRPr lang="ru-RU" sz="2400" b="1" dirty="0" smtClean="0"/>
                    </a:p>
                    <a:p>
                      <a:pPr algn="ctr"/>
                      <a:r>
                        <a:rPr lang="ru-RU" sz="2400" b="1" dirty="0" smtClean="0">
                          <a:hlinkClick r:id="rId27" action="ppaction://hlinksldjump"/>
                        </a:rPr>
                        <a:t>26</a:t>
                      </a:r>
                      <a:endParaRPr lang="ru-RU" sz="2400" b="1" dirty="0"/>
                    </a:p>
                  </a:txBody>
                  <a:tcPr/>
                </a:tc>
                <a:tc>
                  <a:txBody>
                    <a:bodyPr/>
                    <a:lstStyle/>
                    <a:p>
                      <a:pPr algn="ctr"/>
                      <a:endParaRPr lang="ru-RU" sz="2400" b="1" dirty="0" smtClean="0"/>
                    </a:p>
                    <a:p>
                      <a:pPr algn="ctr"/>
                      <a:r>
                        <a:rPr lang="ru-RU" sz="2400" b="1" dirty="0" smtClean="0">
                          <a:hlinkClick r:id="rId28" action="ppaction://hlinksldjump"/>
                        </a:rPr>
                        <a:t>27</a:t>
                      </a:r>
                      <a:endParaRPr lang="ru-RU" sz="2400" b="1" dirty="0"/>
                    </a:p>
                  </a:txBody>
                  <a:tcPr/>
                </a:tc>
                <a:tc>
                  <a:txBody>
                    <a:bodyPr/>
                    <a:lstStyle/>
                    <a:p>
                      <a:pPr algn="ctr"/>
                      <a:endParaRPr lang="ru-RU" sz="2400" b="1" dirty="0" smtClean="0"/>
                    </a:p>
                    <a:p>
                      <a:pPr algn="ctr"/>
                      <a:r>
                        <a:rPr lang="ru-RU" sz="2400" b="1" dirty="0" smtClean="0">
                          <a:hlinkClick r:id="rId29" action="ppaction://hlinksldjump"/>
                        </a:rPr>
                        <a:t>28</a:t>
                      </a:r>
                      <a:endParaRPr lang="ru-RU" sz="2400" b="1" dirty="0"/>
                    </a:p>
                  </a:txBody>
                  <a:tcPr/>
                </a:tc>
                <a:tc>
                  <a:txBody>
                    <a:bodyPr/>
                    <a:lstStyle/>
                    <a:p>
                      <a:pPr algn="ctr"/>
                      <a:endParaRPr lang="ru-RU" sz="2400" b="1" dirty="0" smtClean="0"/>
                    </a:p>
                    <a:p>
                      <a:pPr algn="ctr"/>
                      <a:r>
                        <a:rPr lang="ru-RU" sz="2400" b="1" dirty="0" smtClean="0">
                          <a:hlinkClick r:id="rId30" action="ppaction://hlinksldjump"/>
                        </a:rPr>
                        <a:t>29</a:t>
                      </a:r>
                      <a:endParaRPr lang="ru-RU" sz="2400" b="1" dirty="0"/>
                    </a:p>
                  </a:txBody>
                  <a:tcPr/>
                </a:tc>
                <a:tc>
                  <a:txBody>
                    <a:bodyPr/>
                    <a:lstStyle/>
                    <a:p>
                      <a:pPr algn="ctr"/>
                      <a:endParaRPr lang="ru-RU" sz="2400" b="1" dirty="0" smtClean="0"/>
                    </a:p>
                    <a:p>
                      <a:pPr algn="ctr"/>
                      <a:r>
                        <a:rPr lang="ru-RU" sz="2400" b="1" dirty="0" smtClean="0">
                          <a:hlinkClick r:id="rId31" action="ppaction://hlinksldjump"/>
                        </a:rPr>
                        <a:t>30</a:t>
                      </a:r>
                      <a:endParaRPr lang="ru-RU" sz="2400" b="1" dirty="0"/>
                    </a:p>
                  </a:txBody>
                  <a:tcPr/>
                </a:tc>
              </a:tr>
            </a:tbl>
          </a:graphicData>
        </a:graphic>
      </p:graphicFrame>
      <p:sp>
        <p:nvSpPr>
          <p:cNvPr id="5" name="TextBox 4"/>
          <p:cNvSpPr txBox="1"/>
          <p:nvPr/>
        </p:nvSpPr>
        <p:spPr>
          <a:xfrm>
            <a:off x="3059832" y="511286"/>
            <a:ext cx="3676006" cy="769441"/>
          </a:xfrm>
          <a:prstGeom prst="rect">
            <a:avLst/>
          </a:prstGeom>
          <a:noFill/>
        </p:spPr>
        <p:txBody>
          <a:bodyPr wrap="none" rtlCol="0">
            <a:spAutoFit/>
          </a:bodyPr>
          <a:lstStyle/>
          <a:p>
            <a:r>
              <a:rPr lang="ru-RU" sz="4400" b="1" dirty="0" smtClean="0">
                <a:solidFill>
                  <a:srgbClr val="C00000"/>
                </a:solidFill>
                <a:latin typeface="Monotype Corsiva" panose="03010101010201010101" pitchFamily="66" charset="0"/>
              </a:rPr>
              <a:t>Права пациента</a:t>
            </a:r>
            <a:endParaRPr lang="ru-RU" sz="4400" b="1" dirty="0">
              <a:solidFill>
                <a:srgbClr val="C00000"/>
              </a:solidFill>
              <a:latin typeface="Monotype Corsiva" panose="03010101010201010101" pitchFamily="66" charset="0"/>
            </a:endParaRPr>
          </a:p>
        </p:txBody>
      </p:sp>
    </p:spTree>
    <p:extLst>
      <p:ext uri="{BB962C8B-B14F-4D97-AF65-F5344CB8AC3E}">
        <p14:creationId xmlns:p14="http://schemas.microsoft.com/office/powerpoint/2010/main" xmlns="" val="131594594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ФЗ РФ №323 «Об основах охраны здоровья граждан» </a:t>
            </a:r>
            <a:r>
              <a:rPr lang="ru-RU" dirty="0" smtClean="0"/>
              <a:t>ч.1, ч.3 ст.20</a:t>
            </a:r>
            <a:endParaRPr lang="ru-RU" dirty="0"/>
          </a:p>
        </p:txBody>
      </p:sp>
      <p:sp>
        <p:nvSpPr>
          <p:cNvPr id="3" name="Объект 2"/>
          <p:cNvSpPr>
            <a:spLocks noGrp="1"/>
          </p:cNvSpPr>
          <p:nvPr>
            <p:ph idx="1"/>
          </p:nvPr>
        </p:nvSpPr>
        <p:spPr/>
        <p:txBody>
          <a:bodyPr>
            <a:normAutofit fontScale="92500" lnSpcReduction="10000"/>
          </a:bodyPr>
          <a:lstStyle/>
          <a:p>
            <a:pPr marL="0" indent="0">
              <a:buNone/>
            </a:pPr>
            <a:r>
              <a:rPr lang="ru-RU" dirty="0" smtClean="0"/>
              <a:t>	ч.1 Необходимым </a:t>
            </a:r>
            <a:r>
              <a:rPr lang="ru-RU" dirty="0"/>
              <a:t>предварительным условием медицинского вмешательства является дача информированного добровольного согласия </a:t>
            </a:r>
            <a:r>
              <a:rPr lang="ru-RU" dirty="0" smtClean="0"/>
              <a:t>гражданина.</a:t>
            </a:r>
          </a:p>
          <a:p>
            <a:pPr marL="0" indent="0">
              <a:buNone/>
            </a:pPr>
            <a:r>
              <a:rPr lang="ru-RU" dirty="0"/>
              <a:t>	</a:t>
            </a:r>
            <a:r>
              <a:rPr lang="ru-RU" dirty="0" smtClean="0"/>
              <a:t>ч.3 Гражданин</a:t>
            </a:r>
            <a:r>
              <a:rPr lang="ru-RU" dirty="0"/>
              <a:t>, один из родителей или иной законный представитель лица, указанного в части 2 настоящей статьи, имеют право отказаться от медицинского вмешательства или потребовать его прекращения,</a:t>
            </a:r>
            <a:endParaRPr lang="ru-RU" dirty="0" smtClean="0"/>
          </a:p>
          <a:p>
            <a:pPr marL="0" indent="0">
              <a:buNone/>
            </a:pPr>
            <a:r>
              <a:rPr lang="ru-RU" dirty="0"/>
              <a:t>	</a:t>
            </a:r>
          </a:p>
        </p:txBody>
      </p:sp>
      <p:sp>
        <p:nvSpPr>
          <p:cNvPr id="4" name="Прямоугольник 3">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extLst>
      <p:ext uri="{BB962C8B-B14F-4D97-AF65-F5344CB8AC3E}">
        <p14:creationId xmlns:p14="http://schemas.microsoft.com/office/powerpoint/2010/main" xmlns="" val="192874765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buNone/>
            </a:pPr>
            <a:endParaRPr lang="ru-RU" dirty="0" smtClean="0"/>
          </a:p>
          <a:p>
            <a:pPr marL="0" indent="0">
              <a:buNone/>
            </a:pPr>
            <a:endParaRPr lang="ru-RU" dirty="0"/>
          </a:p>
          <a:p>
            <a:pPr marL="0" indent="0" algn="ctr">
              <a:buNone/>
            </a:pPr>
            <a:r>
              <a:rPr lang="ru-RU" b="1" dirty="0" smtClean="0">
                <a:solidFill>
                  <a:srgbClr val="C00000"/>
                </a:solidFill>
                <a:latin typeface="Monotype Corsiva" panose="03010101010201010101" pitchFamily="66" charset="0"/>
              </a:rPr>
              <a:t>19</a:t>
            </a:r>
            <a:r>
              <a:rPr lang="ru-RU" b="1" dirty="0">
                <a:solidFill>
                  <a:srgbClr val="C00000"/>
                </a:solidFill>
                <a:latin typeface="Monotype Corsiva" panose="03010101010201010101" pitchFamily="66" charset="0"/>
              </a:rPr>
              <a:t>)	Регулирует ли законодательство вопросы репродуктивного здоровья?</a:t>
            </a:r>
          </a:p>
          <a:p>
            <a:endParaRPr lang="ru-RU" b="1" dirty="0">
              <a:solidFill>
                <a:srgbClr val="C00000"/>
              </a:solidFill>
              <a:latin typeface="Monotype Corsiva" panose="03010101010201010101" pitchFamily="66" charset="0"/>
            </a:endParaRPr>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169702366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ФЗ РФ №323 «Об основах охраны здоровья граждан» </a:t>
            </a:r>
            <a:r>
              <a:rPr lang="ru-RU" dirty="0" smtClean="0"/>
              <a:t>ст.55,56,57 </a:t>
            </a:r>
            <a:endParaRPr lang="ru-RU" dirty="0"/>
          </a:p>
        </p:txBody>
      </p:sp>
      <p:sp>
        <p:nvSpPr>
          <p:cNvPr id="3" name="Объект 2"/>
          <p:cNvSpPr>
            <a:spLocks noGrp="1"/>
          </p:cNvSpPr>
          <p:nvPr>
            <p:ph idx="1"/>
          </p:nvPr>
        </p:nvSpPr>
        <p:spPr/>
        <p:txBody>
          <a:bodyPr/>
          <a:lstStyle/>
          <a:p>
            <a:pPr marL="0" indent="0">
              <a:buNone/>
            </a:pPr>
            <a:endParaRPr lang="ru-RU" dirty="0" smtClean="0"/>
          </a:p>
          <a:p>
            <a:pPr marL="0" indent="0">
              <a:buNone/>
            </a:pPr>
            <a:r>
              <a:rPr lang="ru-RU" dirty="0" smtClean="0"/>
              <a:t>Ст. </a:t>
            </a:r>
            <a:r>
              <a:rPr lang="ru-RU" dirty="0"/>
              <a:t>55 Применение вспомогательных репродуктивных технологий</a:t>
            </a:r>
            <a:endParaRPr lang="ru-RU" dirty="0" smtClean="0"/>
          </a:p>
          <a:p>
            <a:pPr marL="0" indent="0">
              <a:buNone/>
            </a:pPr>
            <a:r>
              <a:rPr lang="ru-RU" dirty="0" smtClean="0"/>
              <a:t>Ст.56 Искусственное </a:t>
            </a:r>
            <a:r>
              <a:rPr lang="ru-RU" dirty="0"/>
              <a:t>прерывание беременности</a:t>
            </a:r>
            <a:endParaRPr lang="ru-RU" dirty="0" smtClean="0"/>
          </a:p>
          <a:p>
            <a:pPr marL="0" indent="0">
              <a:buNone/>
            </a:pPr>
            <a:r>
              <a:rPr lang="ru-RU" dirty="0"/>
              <a:t>Ст.57  Медицинская стерилизация</a:t>
            </a:r>
          </a:p>
        </p:txBody>
      </p:sp>
      <p:sp>
        <p:nvSpPr>
          <p:cNvPr id="4" name="Прямоугольник 3">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extLst>
      <p:ext uri="{BB962C8B-B14F-4D97-AF65-F5344CB8AC3E}">
        <p14:creationId xmlns:p14="http://schemas.microsoft.com/office/powerpoint/2010/main" xmlns="" val="394853360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buNone/>
            </a:pPr>
            <a:endParaRPr lang="ru-RU" dirty="0" smtClean="0"/>
          </a:p>
          <a:p>
            <a:pPr marL="0" indent="0">
              <a:buNone/>
            </a:pPr>
            <a:endParaRPr lang="ru-RU" dirty="0"/>
          </a:p>
          <a:p>
            <a:pPr marL="0" indent="0" algn="ctr">
              <a:buNone/>
            </a:pPr>
            <a:r>
              <a:rPr lang="ru-RU" b="1" dirty="0" smtClean="0">
                <a:solidFill>
                  <a:srgbClr val="C00000"/>
                </a:solidFill>
                <a:latin typeface="Monotype Corsiva" panose="03010101010201010101" pitchFamily="66" charset="0"/>
              </a:rPr>
              <a:t>20</a:t>
            </a:r>
            <a:r>
              <a:rPr lang="ru-RU" b="1" dirty="0">
                <a:solidFill>
                  <a:srgbClr val="C00000"/>
                </a:solidFill>
                <a:latin typeface="Monotype Corsiva" panose="03010101010201010101" pitchFamily="66" charset="0"/>
              </a:rPr>
              <a:t>)	Что такое презумпция согласия при трансплантации органов?</a:t>
            </a:r>
          </a:p>
          <a:p>
            <a:endParaRPr lang="ru-RU" b="1" dirty="0">
              <a:solidFill>
                <a:srgbClr val="C00000"/>
              </a:solidFill>
              <a:latin typeface="Monotype Corsiva" panose="03010101010201010101" pitchFamily="66" charset="0"/>
            </a:endParaRPr>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70108977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ФЗ РФ №323 «Об основах охраны здоровья граждан» </a:t>
            </a:r>
            <a:r>
              <a:rPr lang="ru-RU" dirty="0" smtClean="0"/>
              <a:t>ч.10. ст.47</a:t>
            </a:r>
            <a:endParaRPr lang="ru-RU" dirty="0"/>
          </a:p>
        </p:txBody>
      </p:sp>
      <p:sp>
        <p:nvSpPr>
          <p:cNvPr id="3" name="Объект 2"/>
          <p:cNvSpPr>
            <a:spLocks noGrp="1"/>
          </p:cNvSpPr>
          <p:nvPr>
            <p:ph idx="1"/>
          </p:nvPr>
        </p:nvSpPr>
        <p:spPr/>
        <p:txBody>
          <a:bodyPr>
            <a:normAutofit fontScale="92500" lnSpcReduction="20000"/>
          </a:bodyPr>
          <a:lstStyle/>
          <a:p>
            <a:pPr marL="0" indent="0">
              <a:buNone/>
            </a:pPr>
            <a:r>
              <a:rPr lang="ru-RU" dirty="0" smtClean="0"/>
              <a:t>	 Изъятие </a:t>
            </a:r>
            <a:r>
              <a:rPr lang="ru-RU" dirty="0"/>
              <a:t>органов и тканей для трансплантации (пересадки) у трупа не допускается, если медицинская организация на момент изъятия в установленном законодательством Российской Федерации порядке поставлена в известность о том, что данное лицо при жизни либо иные лица в случаях, указанных в частях 7 и 8 настоящей статьи, заявили о своем несогласии на изъятие его органов и тканей после смерти для трансплантации (пересадки).</a:t>
            </a:r>
          </a:p>
        </p:txBody>
      </p:sp>
      <p:sp>
        <p:nvSpPr>
          <p:cNvPr id="4" name="Прямоугольник 3">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extLst>
      <p:ext uri="{BB962C8B-B14F-4D97-AF65-F5344CB8AC3E}">
        <p14:creationId xmlns:p14="http://schemas.microsoft.com/office/powerpoint/2010/main" xmlns="" val="409388679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buNone/>
            </a:pPr>
            <a:endParaRPr lang="ru-RU" dirty="0" smtClean="0"/>
          </a:p>
          <a:p>
            <a:pPr marL="0" indent="0">
              <a:buNone/>
            </a:pPr>
            <a:endParaRPr lang="ru-RU" dirty="0"/>
          </a:p>
          <a:p>
            <a:pPr marL="0" indent="0" algn="ctr">
              <a:buNone/>
            </a:pPr>
            <a:r>
              <a:rPr lang="ru-RU" b="1" dirty="0" smtClean="0">
                <a:solidFill>
                  <a:srgbClr val="C00000"/>
                </a:solidFill>
                <a:latin typeface="Monotype Corsiva" panose="03010101010201010101" pitchFamily="66" charset="0"/>
              </a:rPr>
              <a:t>21</a:t>
            </a:r>
            <a:r>
              <a:rPr lang="ru-RU" b="1" dirty="0">
                <a:solidFill>
                  <a:srgbClr val="C00000"/>
                </a:solidFill>
                <a:latin typeface="Monotype Corsiva" panose="03010101010201010101" pitchFamily="66" charset="0"/>
              </a:rPr>
              <a:t>)	Как проводится экспертиза временной нетрудоспособности?</a:t>
            </a:r>
          </a:p>
          <a:p>
            <a:endParaRPr lang="ru-RU" b="1" dirty="0">
              <a:solidFill>
                <a:srgbClr val="C00000"/>
              </a:solidFill>
              <a:latin typeface="Monotype Corsiva" panose="03010101010201010101" pitchFamily="66" charset="0"/>
            </a:endParaRPr>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322311916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ФЗ РФ №323 «Об основах охраны здоровья граждан» </a:t>
            </a:r>
            <a:r>
              <a:rPr lang="ru-RU" dirty="0" smtClean="0"/>
              <a:t>ч.2 ст. 59</a:t>
            </a:r>
            <a:endParaRPr lang="ru-RU" dirty="0"/>
          </a:p>
        </p:txBody>
      </p:sp>
      <p:sp>
        <p:nvSpPr>
          <p:cNvPr id="3" name="Объект 2"/>
          <p:cNvSpPr>
            <a:spLocks noGrp="1"/>
          </p:cNvSpPr>
          <p:nvPr>
            <p:ph idx="1"/>
          </p:nvPr>
        </p:nvSpPr>
        <p:spPr/>
        <p:txBody>
          <a:bodyPr>
            <a:normAutofit fontScale="92500" lnSpcReduction="20000"/>
          </a:bodyPr>
          <a:lstStyle/>
          <a:p>
            <a:pPr marL="0" indent="0">
              <a:buNone/>
            </a:pPr>
            <a:r>
              <a:rPr lang="ru-RU" dirty="0" smtClean="0"/>
              <a:t>	Экспертиза </a:t>
            </a:r>
            <a:r>
              <a:rPr lang="ru-RU" dirty="0"/>
              <a:t>временной нетрудоспособности проводится лечащим врачом, который единолично выдает гражданам листки нетрудоспособности сроком до пятнадцати календарных дней включительно, а в случаях, установленных уполномоченным федеральным органом исполнительной власти, - фельдшером либо зубным врачом, которые единолично выдают листок нетрудоспособности на срок до десяти календарных дней включительно.</a:t>
            </a:r>
          </a:p>
        </p:txBody>
      </p:sp>
      <p:sp>
        <p:nvSpPr>
          <p:cNvPr id="4" name="Прямоугольник 3">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extLst>
      <p:ext uri="{BB962C8B-B14F-4D97-AF65-F5344CB8AC3E}">
        <p14:creationId xmlns:p14="http://schemas.microsoft.com/office/powerpoint/2010/main" xmlns="" val="252609409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smtClean="0"/>
          </a:p>
          <a:p>
            <a:endParaRPr lang="ru-RU" dirty="0"/>
          </a:p>
          <a:p>
            <a:endParaRPr lang="ru-RU" dirty="0" smtClean="0"/>
          </a:p>
          <a:p>
            <a:pPr marL="0" indent="0" algn="ctr">
              <a:buNone/>
            </a:pPr>
            <a:r>
              <a:rPr lang="ru-RU" b="1" dirty="0" smtClean="0">
                <a:solidFill>
                  <a:srgbClr val="C00000"/>
                </a:solidFill>
                <a:latin typeface="Monotype Corsiva" panose="03010101010201010101" pitchFamily="66" charset="0"/>
              </a:rPr>
              <a:t>22</a:t>
            </a:r>
            <a:r>
              <a:rPr lang="ru-RU" b="1" dirty="0">
                <a:solidFill>
                  <a:srgbClr val="C00000"/>
                </a:solidFill>
                <a:latin typeface="Monotype Corsiva" panose="03010101010201010101" pitchFamily="66" charset="0"/>
              </a:rPr>
              <a:t>)	Имеет ли право пациент на эвтаназию?</a:t>
            </a:r>
          </a:p>
          <a:p>
            <a:pPr algn="ctr"/>
            <a:endParaRPr lang="ru-RU" b="1" dirty="0">
              <a:solidFill>
                <a:srgbClr val="C00000"/>
              </a:solidFill>
              <a:latin typeface="Monotype Corsiva" panose="03010101010201010101" pitchFamily="66" charset="0"/>
            </a:endParaRPr>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49037924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ФЗ РФ №323 «Об основах охраны здоровья граждан» </a:t>
            </a:r>
            <a:r>
              <a:rPr lang="ru-RU" dirty="0" smtClean="0"/>
              <a:t> ст. 45</a:t>
            </a:r>
            <a:endParaRPr lang="ru-RU" dirty="0"/>
          </a:p>
        </p:txBody>
      </p:sp>
      <p:sp>
        <p:nvSpPr>
          <p:cNvPr id="3" name="Объект 2"/>
          <p:cNvSpPr>
            <a:spLocks noGrp="1"/>
          </p:cNvSpPr>
          <p:nvPr>
            <p:ph idx="1"/>
          </p:nvPr>
        </p:nvSpPr>
        <p:spPr/>
        <p:txBody>
          <a:bodyPr/>
          <a:lstStyle/>
          <a:p>
            <a:pPr marL="0" indent="0">
              <a:buNone/>
            </a:pPr>
            <a:r>
              <a:rPr lang="ru-RU" dirty="0" smtClean="0"/>
              <a:t> Медицинским </a:t>
            </a:r>
            <a:r>
              <a:rPr lang="ru-RU" dirty="0"/>
              <a:t>работникам запрещается осуществление эвтаназии, то есть ускорение по просьбе пациента его смерти какими-либо действиями (бездействием) или средствами, в том числе прекращение искусственных мероприятий по поддержанию жизни пациента.</a:t>
            </a:r>
          </a:p>
        </p:txBody>
      </p:sp>
      <p:sp>
        <p:nvSpPr>
          <p:cNvPr id="4" name="Прямоугольник 3">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extLst>
      <p:ext uri="{BB962C8B-B14F-4D97-AF65-F5344CB8AC3E}">
        <p14:creationId xmlns:p14="http://schemas.microsoft.com/office/powerpoint/2010/main" xmlns="" val="738671060"/>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buNone/>
            </a:pPr>
            <a:endParaRPr lang="ru-RU" dirty="0" smtClean="0"/>
          </a:p>
          <a:p>
            <a:pPr marL="0" indent="0">
              <a:buNone/>
            </a:pPr>
            <a:endParaRPr lang="ru-RU" dirty="0"/>
          </a:p>
          <a:p>
            <a:pPr marL="0" indent="0" algn="ctr">
              <a:buNone/>
            </a:pPr>
            <a:r>
              <a:rPr lang="ru-RU" b="1" dirty="0" smtClean="0">
                <a:solidFill>
                  <a:srgbClr val="C00000"/>
                </a:solidFill>
                <a:latin typeface="Monotype Corsiva" panose="03010101010201010101" pitchFamily="66" charset="0"/>
              </a:rPr>
              <a:t>23</a:t>
            </a:r>
            <a:r>
              <a:rPr lang="ru-RU" b="1" dirty="0">
                <a:solidFill>
                  <a:srgbClr val="C00000"/>
                </a:solidFill>
                <a:latin typeface="Monotype Corsiva" panose="03010101010201010101" pitchFamily="66" charset="0"/>
              </a:rPr>
              <a:t>)	В каких случаях закон признает реанимационные мероприятия бесперспективными?</a:t>
            </a:r>
          </a:p>
          <a:p>
            <a:endParaRPr lang="ru-RU" b="1" dirty="0">
              <a:solidFill>
                <a:srgbClr val="C00000"/>
              </a:solidFill>
              <a:latin typeface="Monotype Corsiva" panose="03010101010201010101" pitchFamily="66" charset="0"/>
            </a:endParaRPr>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13573055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pPr marL="0" indent="0" algn="ctr">
              <a:buNone/>
            </a:pPr>
            <a:endParaRPr lang="ru-RU" dirty="0" smtClean="0">
              <a:solidFill>
                <a:srgbClr val="C00000"/>
              </a:solidFill>
              <a:latin typeface="Monotype Corsiva" panose="03010101010201010101" pitchFamily="66" charset="0"/>
            </a:endParaRPr>
          </a:p>
          <a:p>
            <a:pPr marL="514350" indent="-514350" algn="ctr">
              <a:buAutoNum type="arabicParenR"/>
            </a:pPr>
            <a:r>
              <a:rPr lang="ru-RU" b="1" dirty="0" smtClean="0">
                <a:solidFill>
                  <a:srgbClr val="C00000"/>
                </a:solidFill>
                <a:latin typeface="Monotype Corsiva" panose="03010101010201010101" pitchFamily="66" charset="0"/>
              </a:rPr>
              <a:t>Имеет </a:t>
            </a:r>
            <a:r>
              <a:rPr lang="ru-RU" b="1" dirty="0">
                <a:solidFill>
                  <a:srgbClr val="C00000"/>
                </a:solidFill>
                <a:latin typeface="Monotype Corsiva" panose="03010101010201010101" pitchFamily="66" charset="0"/>
              </a:rPr>
              <a:t>ли право пациент знакомиться с медицинской документацией, отражающей его </a:t>
            </a:r>
            <a:endParaRPr lang="ru-RU" b="1" dirty="0" smtClean="0">
              <a:solidFill>
                <a:srgbClr val="C00000"/>
              </a:solidFill>
              <a:latin typeface="Monotype Corsiva" panose="03010101010201010101" pitchFamily="66" charset="0"/>
            </a:endParaRPr>
          </a:p>
          <a:p>
            <a:pPr marL="0" indent="0" algn="ctr">
              <a:buNone/>
            </a:pPr>
            <a:r>
              <a:rPr lang="ru-RU" b="1" dirty="0" smtClean="0">
                <a:solidFill>
                  <a:srgbClr val="C00000"/>
                </a:solidFill>
                <a:latin typeface="Monotype Corsiva" panose="03010101010201010101" pitchFamily="66" charset="0"/>
              </a:rPr>
              <a:t>здоровье</a:t>
            </a:r>
            <a:r>
              <a:rPr lang="ru-RU" b="1" dirty="0">
                <a:solidFill>
                  <a:srgbClr val="C00000"/>
                </a:solidFill>
                <a:latin typeface="Monotype Corsiva" panose="03010101010201010101" pitchFamily="66" charset="0"/>
              </a:rPr>
              <a:t>?</a:t>
            </a:r>
          </a:p>
        </p:txBody>
      </p:sp>
      <p:sp>
        <p:nvSpPr>
          <p:cNvPr id="2" name="Управляющая кнопка: далее 1">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85290829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ФЗ РФ №323 «Об основах охраны здоровья граждан» </a:t>
            </a:r>
            <a:r>
              <a:rPr lang="ru-RU" dirty="0" smtClean="0"/>
              <a:t>ч.6 ст.66</a:t>
            </a:r>
            <a:endParaRPr lang="ru-RU" dirty="0"/>
          </a:p>
        </p:txBody>
      </p:sp>
      <p:sp>
        <p:nvSpPr>
          <p:cNvPr id="3" name="Объект 2"/>
          <p:cNvSpPr>
            <a:spLocks noGrp="1"/>
          </p:cNvSpPr>
          <p:nvPr>
            <p:ph idx="1"/>
          </p:nvPr>
        </p:nvSpPr>
        <p:spPr/>
        <p:txBody>
          <a:bodyPr>
            <a:normAutofit fontScale="70000" lnSpcReduction="20000"/>
          </a:bodyPr>
          <a:lstStyle/>
          <a:p>
            <a:pPr marL="0" indent="0">
              <a:buNone/>
            </a:pPr>
            <a:r>
              <a:rPr lang="ru-RU" dirty="0"/>
              <a:t>1) при констатации смерти человека на основании смерти головного мозга, в том числе на фоне неэффективного применения полного комплекса реанимационных мероприятий, направленных на поддержание жизни;</a:t>
            </a:r>
          </a:p>
          <a:p>
            <a:endParaRPr lang="ru-RU" dirty="0"/>
          </a:p>
          <a:p>
            <a:pPr marL="0" indent="0">
              <a:buNone/>
            </a:pPr>
            <a:r>
              <a:rPr lang="ru-RU" dirty="0"/>
              <a:t>2) при неэффективности реанимационных мероприятий, направленных на восстановление жизненно важных функций, в течение тридцати минут;</a:t>
            </a:r>
          </a:p>
          <a:p>
            <a:endParaRPr lang="ru-RU" dirty="0"/>
          </a:p>
          <a:p>
            <a:pPr marL="0" indent="0">
              <a:buNone/>
            </a:pPr>
            <a:r>
              <a:rPr lang="ru-RU" dirty="0"/>
              <a:t>3) при отсутствии у новорожденного сердцебиения по истечении десяти минут с начала проведения реанимационных мероприятий (искусственной вентиляции легких, массажа сердца, введения лекарственных препаратов).</a:t>
            </a:r>
          </a:p>
          <a:p>
            <a:endParaRPr lang="ru-RU" dirty="0"/>
          </a:p>
        </p:txBody>
      </p:sp>
      <p:sp>
        <p:nvSpPr>
          <p:cNvPr id="4" name="Прямоугольник 3">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extLst>
      <p:ext uri="{BB962C8B-B14F-4D97-AF65-F5344CB8AC3E}">
        <p14:creationId xmlns:p14="http://schemas.microsoft.com/office/powerpoint/2010/main" xmlns="" val="87150024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buNone/>
            </a:pPr>
            <a:endParaRPr lang="ru-RU" dirty="0" smtClean="0"/>
          </a:p>
          <a:p>
            <a:pPr marL="0" indent="0">
              <a:buNone/>
            </a:pPr>
            <a:endParaRPr lang="ru-RU" dirty="0"/>
          </a:p>
          <a:p>
            <a:pPr marL="0" indent="0" algn="ctr">
              <a:buNone/>
            </a:pPr>
            <a:r>
              <a:rPr lang="ru-RU" b="1" dirty="0" smtClean="0">
                <a:solidFill>
                  <a:srgbClr val="C00000"/>
                </a:solidFill>
                <a:latin typeface="Monotype Corsiva" panose="03010101010201010101" pitchFamily="66" charset="0"/>
              </a:rPr>
              <a:t>24</a:t>
            </a:r>
            <a:r>
              <a:rPr lang="ru-RU" b="1" dirty="0">
                <a:solidFill>
                  <a:srgbClr val="C00000"/>
                </a:solidFill>
                <a:latin typeface="Monotype Corsiva" panose="03010101010201010101" pitchFamily="66" charset="0"/>
              </a:rPr>
              <a:t>)	 Допустимо ли медицинское вмешательство без согласия гражданина?</a:t>
            </a:r>
          </a:p>
          <a:p>
            <a:pPr algn="ctr"/>
            <a:endParaRPr lang="ru-RU" b="1" dirty="0">
              <a:solidFill>
                <a:srgbClr val="C00000"/>
              </a:solidFill>
              <a:latin typeface="Monotype Corsiva" panose="03010101010201010101" pitchFamily="66" charset="0"/>
            </a:endParaRPr>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242983484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ФЗ РФ №323 «Об основах охраны здоровья граждан» </a:t>
            </a:r>
            <a:r>
              <a:rPr lang="ru-RU" dirty="0" smtClean="0"/>
              <a:t>ч.9 ст.20</a:t>
            </a:r>
            <a:endParaRPr lang="ru-RU" dirty="0"/>
          </a:p>
        </p:txBody>
      </p:sp>
      <p:sp>
        <p:nvSpPr>
          <p:cNvPr id="3" name="Объект 2"/>
          <p:cNvSpPr>
            <a:spLocks noGrp="1"/>
          </p:cNvSpPr>
          <p:nvPr>
            <p:ph idx="1"/>
          </p:nvPr>
        </p:nvSpPr>
        <p:spPr/>
        <p:txBody>
          <a:bodyPr>
            <a:normAutofit fontScale="62500" lnSpcReduction="20000"/>
          </a:bodyPr>
          <a:lstStyle/>
          <a:p>
            <a:pPr marL="0" indent="0">
              <a:buNone/>
            </a:pPr>
            <a:r>
              <a:rPr lang="ru-RU" dirty="0"/>
              <a:t>1) если медицинское вмешательство необходимо по экстренным показаниям для устранения угрозы жизни человека и если его состояние не позволяет выразить свою волю или отсутствуют законные представители (в отношении лиц, указанных в части 2 настоящей статьи);</a:t>
            </a:r>
          </a:p>
          <a:p>
            <a:endParaRPr lang="ru-RU" dirty="0"/>
          </a:p>
          <a:p>
            <a:pPr marL="0" indent="0">
              <a:buNone/>
            </a:pPr>
            <a:r>
              <a:rPr lang="ru-RU" dirty="0"/>
              <a:t>2) в отношении лиц, страдающих заболеваниями, представляющими опасность для окружающих;</a:t>
            </a:r>
          </a:p>
          <a:p>
            <a:endParaRPr lang="ru-RU" dirty="0"/>
          </a:p>
          <a:p>
            <a:pPr marL="0" indent="0">
              <a:buNone/>
            </a:pPr>
            <a:r>
              <a:rPr lang="ru-RU" dirty="0"/>
              <a:t>3) в отношении лиц, страдающих тяжелыми психическими расстройствами;</a:t>
            </a:r>
          </a:p>
          <a:p>
            <a:endParaRPr lang="ru-RU" dirty="0"/>
          </a:p>
          <a:p>
            <a:pPr marL="0" indent="0">
              <a:buNone/>
            </a:pPr>
            <a:r>
              <a:rPr lang="ru-RU" dirty="0"/>
              <a:t>4) в отношении лиц, совершивших общественно опасные деяния (преступления);</a:t>
            </a:r>
          </a:p>
          <a:p>
            <a:endParaRPr lang="ru-RU" dirty="0"/>
          </a:p>
          <a:p>
            <a:pPr marL="0" indent="0">
              <a:buNone/>
            </a:pPr>
            <a:r>
              <a:rPr lang="ru-RU" dirty="0"/>
              <a:t>5) при проведении судебно-медицинской экспертизы и (или) судебно-психиатрической экспертизы.</a:t>
            </a:r>
          </a:p>
          <a:p>
            <a:endParaRPr lang="ru-RU" dirty="0"/>
          </a:p>
        </p:txBody>
      </p:sp>
      <p:sp>
        <p:nvSpPr>
          <p:cNvPr id="4" name="Прямоугольник 3">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extLst>
      <p:ext uri="{BB962C8B-B14F-4D97-AF65-F5344CB8AC3E}">
        <p14:creationId xmlns:p14="http://schemas.microsoft.com/office/powerpoint/2010/main" xmlns="" val="102788752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lgn="ctr">
              <a:buNone/>
            </a:pPr>
            <a:endParaRPr lang="ru-RU" b="1" dirty="0" smtClean="0">
              <a:solidFill>
                <a:srgbClr val="C00000"/>
              </a:solidFill>
              <a:latin typeface="Monotype Corsiva" panose="03010101010201010101" pitchFamily="66" charset="0"/>
            </a:endParaRPr>
          </a:p>
          <a:p>
            <a:pPr marL="0" indent="0" algn="ctr">
              <a:buNone/>
            </a:pPr>
            <a:endParaRPr lang="ru-RU" b="1" dirty="0">
              <a:solidFill>
                <a:srgbClr val="C00000"/>
              </a:solidFill>
              <a:latin typeface="Monotype Corsiva" panose="03010101010201010101" pitchFamily="66" charset="0"/>
            </a:endParaRPr>
          </a:p>
          <a:p>
            <a:pPr marL="0" indent="0" algn="ctr">
              <a:buNone/>
            </a:pPr>
            <a:r>
              <a:rPr lang="ru-RU" b="1" dirty="0" smtClean="0">
                <a:solidFill>
                  <a:srgbClr val="C00000"/>
                </a:solidFill>
                <a:latin typeface="Monotype Corsiva" panose="03010101010201010101" pitchFamily="66" charset="0"/>
              </a:rPr>
              <a:t>25</a:t>
            </a:r>
            <a:r>
              <a:rPr lang="ru-RU" b="1" dirty="0">
                <a:solidFill>
                  <a:srgbClr val="C00000"/>
                </a:solidFill>
                <a:latin typeface="Monotype Corsiva" panose="03010101010201010101" pitchFamily="66" charset="0"/>
              </a:rPr>
              <a:t>)	Обязанности граждан, находящихся на лечении. Санкции за нарушение режима лечения.</a:t>
            </a:r>
          </a:p>
          <a:p>
            <a:endParaRPr lang="ru-RU" dirty="0"/>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258907288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ФЗ РФ №323 «Об основах охраны здоровья граждан» </a:t>
            </a:r>
            <a:r>
              <a:rPr lang="ru-RU" dirty="0" smtClean="0"/>
              <a:t>ст.27</a:t>
            </a:r>
            <a:endParaRPr lang="ru-RU" dirty="0"/>
          </a:p>
        </p:txBody>
      </p:sp>
      <p:sp>
        <p:nvSpPr>
          <p:cNvPr id="3" name="Объект 2"/>
          <p:cNvSpPr>
            <a:spLocks noGrp="1"/>
          </p:cNvSpPr>
          <p:nvPr>
            <p:ph idx="1"/>
          </p:nvPr>
        </p:nvSpPr>
        <p:spPr/>
        <p:txBody>
          <a:bodyPr>
            <a:normAutofit fontScale="62500" lnSpcReduction="20000"/>
          </a:bodyPr>
          <a:lstStyle/>
          <a:p>
            <a:pPr marL="0" indent="0">
              <a:buNone/>
            </a:pPr>
            <a:r>
              <a:rPr lang="ru-RU" dirty="0"/>
              <a:t>1. Граждане обязаны заботиться о сохранении своего здоровья.</a:t>
            </a:r>
          </a:p>
          <a:p>
            <a:endParaRPr lang="ru-RU" dirty="0"/>
          </a:p>
          <a:p>
            <a:pPr marL="0" indent="0">
              <a:buNone/>
            </a:pPr>
            <a:r>
              <a:rPr lang="ru-RU" dirty="0"/>
              <a:t>2. Граждане в случаях, предусмотренных законодательством Российской Федерации, обязаны проходить медицинские осмотры, а граждане, страдающие заболеваниями, представляющими опасность для окружающих, в случаях, предусмотренных законодательством Российской Федерации, обязаны проходить медицинское обследование и лечение, а также заниматься профилактикой этих заболеваний.</a:t>
            </a:r>
          </a:p>
          <a:p>
            <a:endParaRPr lang="ru-RU" dirty="0"/>
          </a:p>
          <a:p>
            <a:pPr marL="0" indent="0">
              <a:buNone/>
            </a:pPr>
            <a:r>
              <a:rPr lang="ru-RU" dirty="0"/>
              <a:t>3. Граждане, находящиеся на лечении, обязаны соблюдать режим лечения, в том числе определенный на период их временной нетрудоспособности, и правила поведения пациента в медицинских организациях.</a:t>
            </a:r>
          </a:p>
          <a:p>
            <a:pPr marL="0" indent="0">
              <a:buNone/>
            </a:pPr>
            <a:r>
              <a:rPr lang="ru-RU" dirty="0" smtClean="0"/>
              <a:t>		Санкции в виде снижения размера пособия по временной нетрудоспособности ФЗ РФ №255 ст.8 </a:t>
            </a:r>
            <a:endParaRPr lang="ru-RU" dirty="0"/>
          </a:p>
        </p:txBody>
      </p:sp>
      <p:sp>
        <p:nvSpPr>
          <p:cNvPr id="4" name="Прямоугольник 3">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extLst>
      <p:ext uri="{BB962C8B-B14F-4D97-AF65-F5344CB8AC3E}">
        <p14:creationId xmlns:p14="http://schemas.microsoft.com/office/powerpoint/2010/main" xmlns="" val="458624554"/>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p:txBody>
          <a:bodyPr/>
          <a:lstStyle/>
          <a:p>
            <a:pPr marL="0" indent="0" algn="ctr">
              <a:buNone/>
            </a:pPr>
            <a:endParaRPr lang="ru-RU" b="1" dirty="0" smtClean="0">
              <a:solidFill>
                <a:srgbClr val="C00000"/>
              </a:solidFill>
              <a:latin typeface="Monotype Corsiva" panose="03010101010201010101" pitchFamily="66" charset="0"/>
            </a:endParaRPr>
          </a:p>
          <a:p>
            <a:pPr marL="0" indent="0" algn="ctr">
              <a:buNone/>
            </a:pPr>
            <a:endParaRPr lang="ru-RU" b="1" dirty="0">
              <a:solidFill>
                <a:srgbClr val="C00000"/>
              </a:solidFill>
              <a:latin typeface="Monotype Corsiva" panose="03010101010201010101" pitchFamily="66" charset="0"/>
            </a:endParaRPr>
          </a:p>
          <a:p>
            <a:pPr marL="0" indent="0" algn="ctr">
              <a:buNone/>
            </a:pPr>
            <a:endParaRPr lang="ru-RU" b="1" dirty="0" smtClean="0">
              <a:solidFill>
                <a:srgbClr val="C00000"/>
              </a:solidFill>
              <a:latin typeface="Monotype Corsiva" panose="03010101010201010101" pitchFamily="66" charset="0"/>
            </a:endParaRPr>
          </a:p>
          <a:p>
            <a:pPr marL="0" indent="0" algn="ctr">
              <a:buNone/>
            </a:pPr>
            <a:r>
              <a:rPr lang="ru-RU" b="1" dirty="0" smtClean="0">
                <a:solidFill>
                  <a:srgbClr val="C00000"/>
                </a:solidFill>
                <a:latin typeface="Monotype Corsiva" panose="03010101010201010101" pitchFamily="66" charset="0"/>
              </a:rPr>
              <a:t>26</a:t>
            </a:r>
            <a:r>
              <a:rPr lang="ru-RU" b="1" dirty="0">
                <a:solidFill>
                  <a:srgbClr val="C00000"/>
                </a:solidFill>
                <a:latin typeface="Monotype Corsiva" panose="03010101010201010101" pitchFamily="66" charset="0"/>
              </a:rPr>
              <a:t>)	Кто имеет право на первоочередной прием?</a:t>
            </a:r>
          </a:p>
          <a:p>
            <a:endParaRPr lang="ru-RU" dirty="0"/>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358766494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ФЗ РФ №323 «Об основах охраны здоровья граждан» </a:t>
            </a:r>
          </a:p>
        </p:txBody>
      </p:sp>
      <p:sp>
        <p:nvSpPr>
          <p:cNvPr id="3" name="Объект 2"/>
          <p:cNvSpPr>
            <a:spLocks noGrp="1"/>
          </p:cNvSpPr>
          <p:nvPr>
            <p:ph idx="1"/>
          </p:nvPr>
        </p:nvSpPr>
        <p:spPr/>
        <p:txBody>
          <a:bodyPr>
            <a:normAutofit fontScale="85000" lnSpcReduction="20000"/>
          </a:bodyPr>
          <a:lstStyle/>
          <a:p>
            <a:pPr marL="0" indent="0">
              <a:buNone/>
            </a:pPr>
            <a:r>
              <a:rPr lang="ru-RU" dirty="0" smtClean="0"/>
              <a:t>	В </a:t>
            </a:r>
            <a:r>
              <a:rPr lang="ru-RU" dirty="0"/>
              <a:t>учреждениях здравоохранения на первоочередной прием имеют право следующие категории граждан:</a:t>
            </a:r>
          </a:p>
          <a:p>
            <a:pPr marL="0" indent="0">
              <a:buNone/>
            </a:pPr>
            <a:r>
              <a:rPr lang="ru-RU" dirty="0"/>
              <a:t>1)	инвалиды 1 группы по общему заболеванию;</a:t>
            </a:r>
          </a:p>
          <a:p>
            <a:pPr marL="0" indent="0">
              <a:buNone/>
            </a:pPr>
            <a:r>
              <a:rPr lang="ru-RU" dirty="0"/>
              <a:t>2)	дети до 16 лет;</a:t>
            </a:r>
          </a:p>
          <a:p>
            <a:pPr marL="0" indent="0">
              <a:buNone/>
            </a:pPr>
            <a:r>
              <a:rPr lang="ru-RU" dirty="0"/>
              <a:t>3)	граждане с высокой температурой (38), кровотечением, обморочным</a:t>
            </a:r>
          </a:p>
          <a:p>
            <a:pPr marL="0" indent="0">
              <a:buNone/>
            </a:pPr>
            <a:r>
              <a:rPr lang="ru-RU" dirty="0"/>
              <a:t>состоянием, болями в области сердца;</a:t>
            </a:r>
          </a:p>
          <a:p>
            <a:pPr marL="0" indent="0">
              <a:buNone/>
            </a:pPr>
            <a:r>
              <a:rPr lang="ru-RU" dirty="0"/>
              <a:t>4)	беременные (срок беременности 16 недель и более);</a:t>
            </a:r>
          </a:p>
          <a:p>
            <a:pPr marL="0" indent="0">
              <a:buNone/>
            </a:pPr>
            <a:r>
              <a:rPr lang="ru-RU" dirty="0"/>
              <a:t>5)	судьи Российской Федерации.</a:t>
            </a:r>
          </a:p>
          <a:p>
            <a:endParaRPr lang="ru-RU" dirty="0"/>
          </a:p>
        </p:txBody>
      </p:sp>
      <p:sp>
        <p:nvSpPr>
          <p:cNvPr id="4" name="Прямоугольник 3">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extLst>
      <p:ext uri="{BB962C8B-B14F-4D97-AF65-F5344CB8AC3E}">
        <p14:creationId xmlns:p14="http://schemas.microsoft.com/office/powerpoint/2010/main" xmlns="" val="121429873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p:txBody>
          <a:bodyPr/>
          <a:lstStyle/>
          <a:p>
            <a:pPr marL="0" indent="0" algn="ctr">
              <a:buNone/>
            </a:pPr>
            <a:endParaRPr lang="ru-RU" b="1" dirty="0" smtClean="0">
              <a:solidFill>
                <a:srgbClr val="C00000"/>
              </a:solidFill>
              <a:latin typeface="Monotype Corsiva" panose="03010101010201010101" pitchFamily="66" charset="0"/>
            </a:endParaRPr>
          </a:p>
          <a:p>
            <a:pPr marL="0" indent="0" algn="ctr">
              <a:buNone/>
            </a:pPr>
            <a:endParaRPr lang="ru-RU" b="1" dirty="0">
              <a:solidFill>
                <a:srgbClr val="C00000"/>
              </a:solidFill>
              <a:latin typeface="Monotype Corsiva" panose="03010101010201010101" pitchFamily="66" charset="0"/>
            </a:endParaRPr>
          </a:p>
          <a:p>
            <a:pPr marL="0" indent="0" algn="ctr">
              <a:buNone/>
            </a:pPr>
            <a:r>
              <a:rPr lang="ru-RU" b="1" dirty="0" smtClean="0">
                <a:solidFill>
                  <a:srgbClr val="C00000"/>
                </a:solidFill>
                <a:latin typeface="Monotype Corsiva" panose="03010101010201010101" pitchFamily="66" charset="0"/>
              </a:rPr>
              <a:t>27</a:t>
            </a:r>
            <a:r>
              <a:rPr lang="ru-RU" b="1" dirty="0">
                <a:solidFill>
                  <a:srgbClr val="C00000"/>
                </a:solidFill>
                <a:latin typeface="Monotype Corsiva" panose="03010101010201010101" pitchFamily="66" charset="0"/>
              </a:rPr>
              <a:t>)	Права граждан в области иммунопрофилактики.</a:t>
            </a:r>
          </a:p>
          <a:p>
            <a:pPr algn="ctr"/>
            <a:endParaRPr lang="ru-RU" b="1" dirty="0">
              <a:solidFill>
                <a:srgbClr val="C00000"/>
              </a:solidFill>
              <a:latin typeface="Monotype Corsiva" panose="03010101010201010101" pitchFamily="66" charset="0"/>
            </a:endParaRPr>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147409941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800" dirty="0"/>
              <a:t>Федеральный закон от 17.09.1998 N 157-ФЗ (ред. от 31.12.2014, с изм. от 19.12.2016) "Об иммунопрофилактике инфекционных </a:t>
            </a:r>
            <a:r>
              <a:rPr lang="ru-RU" sz="2800" dirty="0" smtClean="0"/>
              <a:t>болезней» ст.5</a:t>
            </a:r>
            <a:endParaRPr lang="ru-RU" sz="2800" dirty="0"/>
          </a:p>
        </p:txBody>
      </p:sp>
      <p:sp>
        <p:nvSpPr>
          <p:cNvPr id="3" name="Объект 2"/>
          <p:cNvSpPr>
            <a:spLocks noGrp="1"/>
          </p:cNvSpPr>
          <p:nvPr>
            <p:ph idx="1"/>
          </p:nvPr>
        </p:nvSpPr>
        <p:spPr/>
        <p:txBody>
          <a:bodyPr>
            <a:normAutofit fontScale="55000" lnSpcReduction="20000"/>
          </a:bodyPr>
          <a:lstStyle/>
          <a:p>
            <a:r>
              <a:rPr lang="ru-RU" dirty="0"/>
              <a:t>получение от медицинских работников полной и объективной информации о необходимости профилактических прививок, последствиях отказа от них, возможных поствакцинальных осложнениях;</a:t>
            </a:r>
          </a:p>
          <a:p>
            <a:r>
              <a:rPr lang="ru-RU" dirty="0"/>
              <a:t>выбор медицинской организации или индивидуального предпринимателя, осуществляющего медицинскую деятельность;</a:t>
            </a:r>
          </a:p>
          <a:p>
            <a:r>
              <a:rPr lang="ru-RU" dirty="0" smtClean="0"/>
              <a:t>бесплатные </a:t>
            </a:r>
            <a:r>
              <a:rPr lang="ru-RU" dirty="0"/>
              <a:t>профилактические прививки, включенные в национальный календарь профилактических прививок и календарь профилактических прививок по эпидемическим показаниям, в медицинских организациях государственной системы здравоохранения и муниципальной системы здравоохранения;</a:t>
            </a:r>
          </a:p>
          <a:p>
            <a:r>
              <a:rPr lang="ru-RU" dirty="0" smtClean="0"/>
              <a:t>медицинский </a:t>
            </a:r>
            <a:r>
              <a:rPr lang="ru-RU" dirty="0"/>
              <a:t>осмотр и при необходимости медицинское обследование перед профилактическими прививками, получение медицинской помощи в медицинских организациях при возникновении поствакцинальных осложнений в рамках программы государственных гарантий бесплатного оказания гражданам медицинской помощи;</a:t>
            </a:r>
          </a:p>
          <a:p>
            <a:r>
              <a:rPr lang="ru-RU" dirty="0" smtClean="0"/>
              <a:t>социальную </a:t>
            </a:r>
            <a:r>
              <a:rPr lang="ru-RU" dirty="0"/>
              <a:t>поддержку при возникновении поствакцинальных осложнений;</a:t>
            </a:r>
          </a:p>
          <a:p>
            <a:r>
              <a:rPr lang="ru-RU" dirty="0" smtClean="0"/>
              <a:t>отказ </a:t>
            </a:r>
            <a:r>
              <a:rPr lang="ru-RU" dirty="0"/>
              <a:t>от профилактических прививок.</a:t>
            </a:r>
          </a:p>
        </p:txBody>
      </p:sp>
      <p:sp>
        <p:nvSpPr>
          <p:cNvPr id="4" name="Прямоугольник 3">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extLst>
      <p:ext uri="{BB962C8B-B14F-4D97-AF65-F5344CB8AC3E}">
        <p14:creationId xmlns:p14="http://schemas.microsoft.com/office/powerpoint/2010/main" xmlns="" val="64916440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lgn="ctr">
              <a:buNone/>
            </a:pPr>
            <a:endParaRPr lang="ru-RU" b="1" dirty="0" smtClean="0">
              <a:solidFill>
                <a:srgbClr val="C00000"/>
              </a:solidFill>
              <a:latin typeface="Monotype Corsiva" panose="03010101010201010101" pitchFamily="66" charset="0"/>
            </a:endParaRPr>
          </a:p>
          <a:p>
            <a:pPr marL="0" indent="0" algn="ctr">
              <a:buNone/>
            </a:pPr>
            <a:endParaRPr lang="ru-RU" b="1" dirty="0">
              <a:solidFill>
                <a:srgbClr val="C00000"/>
              </a:solidFill>
              <a:latin typeface="Monotype Corsiva" panose="03010101010201010101" pitchFamily="66" charset="0"/>
            </a:endParaRPr>
          </a:p>
          <a:p>
            <a:pPr marL="0" indent="0" algn="ctr">
              <a:buNone/>
            </a:pPr>
            <a:r>
              <a:rPr lang="ru-RU" b="1" dirty="0" smtClean="0">
                <a:solidFill>
                  <a:srgbClr val="C00000"/>
                </a:solidFill>
                <a:latin typeface="Monotype Corsiva" panose="03010101010201010101" pitchFamily="66" charset="0"/>
              </a:rPr>
              <a:t>28</a:t>
            </a:r>
            <a:r>
              <a:rPr lang="ru-RU" b="1" dirty="0">
                <a:solidFill>
                  <a:srgbClr val="C00000"/>
                </a:solidFill>
                <a:latin typeface="Monotype Corsiva" panose="03010101010201010101" pitchFamily="66" charset="0"/>
              </a:rPr>
              <a:t>)	Назовите права пациентов  при оказании психиатрической помощи.</a:t>
            </a:r>
          </a:p>
          <a:p>
            <a:pPr algn="ctr"/>
            <a:endParaRPr lang="ru-RU" b="1" dirty="0">
              <a:solidFill>
                <a:srgbClr val="C00000"/>
              </a:solidFill>
              <a:latin typeface="Monotype Corsiva" panose="03010101010201010101" pitchFamily="66" charset="0"/>
            </a:endParaRPr>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32666523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ФЗ РФ №323 «Об основах охраны здоровья граждан» ст.22</a:t>
            </a:r>
            <a:endParaRPr lang="ru-RU" dirty="0"/>
          </a:p>
        </p:txBody>
      </p:sp>
      <p:sp>
        <p:nvSpPr>
          <p:cNvPr id="3" name="Объект 2"/>
          <p:cNvSpPr>
            <a:spLocks noGrp="1"/>
          </p:cNvSpPr>
          <p:nvPr>
            <p:ph idx="1"/>
          </p:nvPr>
        </p:nvSpPr>
        <p:spPr/>
        <p:txBody>
          <a:bodyPr>
            <a:normAutofit fontScale="92500" lnSpcReduction="20000"/>
          </a:bodyPr>
          <a:lstStyle/>
          <a:p>
            <a:pPr marL="0" indent="0">
              <a:buNone/>
            </a:pPr>
            <a:r>
              <a:rPr lang="ru-RU" dirty="0" smtClean="0"/>
              <a:t>Ч.4.Пациент </a:t>
            </a:r>
            <a:r>
              <a:rPr lang="ru-RU" dirty="0"/>
              <a:t>либо его законный представитель имеет право непосредственно знакомиться с медицинской документацией, отражающей состояние его </a:t>
            </a:r>
            <a:r>
              <a:rPr lang="ru-RU" dirty="0" smtClean="0"/>
              <a:t>здоровья.</a:t>
            </a:r>
          </a:p>
          <a:p>
            <a:pPr marL="0" indent="0">
              <a:buNone/>
            </a:pPr>
            <a:r>
              <a:rPr lang="ru-RU" dirty="0" smtClean="0"/>
              <a:t>Ч.5</a:t>
            </a:r>
            <a:r>
              <a:rPr lang="ru-RU" dirty="0"/>
              <a:t>. Пациент либо его законный представитель имеет право по запросу, направленному в том числе в электронной форме, получать отражающие состояние здоровья пациента медицинские документы (их копии) и выписки из них, в том числе в форме электронных документов. </a:t>
            </a:r>
          </a:p>
        </p:txBody>
      </p:sp>
      <p:sp>
        <p:nvSpPr>
          <p:cNvPr id="4" name="Прямоугольник 3">
            <a:hlinkClick r:id="rId2" action="ppaction://hlinksldjump"/>
          </p:cNvPr>
          <p:cNvSpPr/>
          <p:nvPr/>
        </p:nvSpPr>
        <p:spPr>
          <a:xfrm>
            <a:off x="6948264" y="5918901"/>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extLst>
      <p:ext uri="{BB962C8B-B14F-4D97-AF65-F5344CB8AC3E}">
        <p14:creationId xmlns:p14="http://schemas.microsoft.com/office/powerpoint/2010/main" xmlns="" val="324761889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88640"/>
            <a:ext cx="8229600" cy="1143000"/>
          </a:xfrm>
        </p:spPr>
        <p:txBody>
          <a:bodyPr>
            <a:normAutofit fontScale="90000"/>
          </a:bodyPr>
          <a:lstStyle/>
          <a:p>
            <a:r>
              <a:rPr lang="ru-RU" sz="3100" dirty="0" smtClean="0"/>
              <a:t/>
            </a:r>
            <a:br>
              <a:rPr lang="ru-RU" sz="3100" dirty="0" smtClean="0"/>
            </a:br>
            <a:r>
              <a:rPr lang="ru-RU" sz="3100" dirty="0" smtClean="0"/>
              <a:t>Закон </a:t>
            </a:r>
            <a:r>
              <a:rPr lang="ru-RU" sz="3100" dirty="0"/>
              <a:t>РФ от 02.07.1992 N 3185-1 (ред. от 03.07.2016) "О психиатрической помощи и гарантиях прав граждан при ее </a:t>
            </a:r>
            <a:r>
              <a:rPr lang="ru-RU" sz="3100" dirty="0" smtClean="0"/>
              <a:t>оказании ст.37</a:t>
            </a:r>
            <a:endParaRPr lang="ru-RU" dirty="0"/>
          </a:p>
        </p:txBody>
      </p:sp>
      <p:sp>
        <p:nvSpPr>
          <p:cNvPr id="3" name="Объект 2"/>
          <p:cNvSpPr>
            <a:spLocks noGrp="1"/>
          </p:cNvSpPr>
          <p:nvPr>
            <p:ph idx="1"/>
          </p:nvPr>
        </p:nvSpPr>
        <p:spPr>
          <a:xfrm>
            <a:off x="251520" y="1556792"/>
            <a:ext cx="8805664" cy="4525963"/>
          </a:xfrm>
        </p:spPr>
        <p:txBody>
          <a:bodyPr>
            <a:noAutofit/>
          </a:bodyPr>
          <a:lstStyle/>
          <a:p>
            <a:pPr marL="0" indent="0">
              <a:buNone/>
            </a:pPr>
            <a:r>
              <a:rPr lang="ru-RU" sz="1400" dirty="0" smtClean="0"/>
              <a:t>(</a:t>
            </a:r>
            <a:r>
              <a:rPr lang="ru-RU" sz="1400" dirty="0"/>
              <a:t>2) Все пациенты, находящиеся на лечении или обследовании в медицинской организации, оказывающей психиатрическую помощь в стационарных условиях, вправе:</a:t>
            </a:r>
          </a:p>
          <a:p>
            <a:r>
              <a:rPr lang="ru-RU" sz="1400" dirty="0" smtClean="0"/>
              <a:t>обращаться </a:t>
            </a:r>
            <a:r>
              <a:rPr lang="ru-RU" sz="1400" dirty="0"/>
              <a:t>непосредственно к главному врачу или заведующему отделением по вопросам лечения, обследования, выписки из медицинской организации, </a:t>
            </a:r>
            <a:endParaRPr lang="ru-RU" sz="1400" dirty="0" smtClean="0"/>
          </a:p>
          <a:p>
            <a:r>
              <a:rPr lang="ru-RU" sz="1400" dirty="0" smtClean="0"/>
              <a:t>встречаться </a:t>
            </a:r>
            <a:r>
              <a:rPr lang="ru-RU" sz="1400" dirty="0"/>
              <a:t>с </a:t>
            </a:r>
            <a:r>
              <a:rPr lang="ru-RU" sz="1400" dirty="0" smtClean="0"/>
              <a:t>адвокатом</a:t>
            </a:r>
          </a:p>
          <a:p>
            <a:r>
              <a:rPr lang="ru-RU" sz="1400" dirty="0" smtClean="0"/>
              <a:t>исполнять </a:t>
            </a:r>
            <a:r>
              <a:rPr lang="ru-RU" sz="1400" dirty="0"/>
              <a:t>религиозные обряды, </a:t>
            </a:r>
            <a:r>
              <a:rPr lang="ru-RU" sz="1400" dirty="0" smtClean="0"/>
              <a:t>если </a:t>
            </a:r>
            <a:r>
              <a:rPr lang="ru-RU" sz="1400" dirty="0"/>
              <a:t>это не нарушает внутренний распорядок медицинской организации;</a:t>
            </a:r>
          </a:p>
          <a:p>
            <a:r>
              <a:rPr lang="ru-RU" sz="1400" dirty="0" smtClean="0"/>
              <a:t>выписывать </a:t>
            </a:r>
            <a:r>
              <a:rPr lang="ru-RU" sz="1400" dirty="0"/>
              <a:t>газеты и журналы;</a:t>
            </a:r>
          </a:p>
          <a:p>
            <a:r>
              <a:rPr lang="ru-RU" sz="1400" dirty="0"/>
              <a:t>получать общее образование, в том числе по адаптированной образовательной программе;</a:t>
            </a:r>
          </a:p>
          <a:p>
            <a:r>
              <a:rPr lang="ru-RU" sz="1400" dirty="0" smtClean="0"/>
              <a:t>получать </a:t>
            </a:r>
            <a:r>
              <a:rPr lang="ru-RU" sz="1400" dirty="0"/>
              <a:t>наравне с другими гражданами вознаграждение за труд в соответствии с его количеством и качеством, если пациент участвует в производительном труде.</a:t>
            </a:r>
          </a:p>
          <a:p>
            <a:pPr marL="0" indent="0">
              <a:buNone/>
            </a:pPr>
            <a:r>
              <a:rPr lang="ru-RU" sz="1400" dirty="0"/>
              <a:t>(3) Пациенты имеют также следующие права, которые могут быть ограничены по рекомендации лечащего врача заведующим отделением или главным врачом в интересах здоровья или безопасности пациентов, а также в интересах здоровья или безопасности других лиц:</a:t>
            </a:r>
          </a:p>
          <a:p>
            <a:r>
              <a:rPr lang="ru-RU" sz="1400" dirty="0"/>
              <a:t>вести переписку без цензуры;</a:t>
            </a:r>
          </a:p>
          <a:p>
            <a:r>
              <a:rPr lang="ru-RU" sz="1400" dirty="0"/>
              <a:t>получать и отправлять посылки, бандероли и денежные переводы;</a:t>
            </a:r>
          </a:p>
          <a:p>
            <a:r>
              <a:rPr lang="ru-RU" sz="1400" dirty="0"/>
              <a:t>пользоваться телефоном;</a:t>
            </a:r>
          </a:p>
          <a:p>
            <a:r>
              <a:rPr lang="ru-RU" sz="1400" dirty="0"/>
              <a:t>принимать посетителей;</a:t>
            </a:r>
          </a:p>
          <a:p>
            <a:r>
              <a:rPr lang="ru-RU" sz="1400" dirty="0"/>
              <a:t>иметь и приобретать предметы первой необходимости, пользоваться собственной одеждой.</a:t>
            </a:r>
          </a:p>
          <a:p>
            <a:pPr marL="0" indent="0">
              <a:buNone/>
            </a:pPr>
            <a:r>
              <a:rPr lang="ru-RU" sz="1400" dirty="0"/>
              <a:t>(4) Платные услуги (индивидуальная подписка на газеты и журналы, услуги связи и так далее) осуществляются за счет пациента, которому они предоставляются</a:t>
            </a:r>
            <a:r>
              <a:rPr lang="ru-RU" sz="1400" dirty="0" smtClean="0"/>
              <a:t>.</a:t>
            </a:r>
            <a:endParaRPr lang="ru-RU" sz="1400" dirty="0"/>
          </a:p>
        </p:txBody>
      </p:sp>
      <p:sp>
        <p:nvSpPr>
          <p:cNvPr id="4" name="Прямоугольник 3">
            <a:hlinkClick r:id="rId2" action="ppaction://hlinksldjump"/>
          </p:cNvPr>
          <p:cNvSpPr/>
          <p:nvPr/>
        </p:nvSpPr>
        <p:spPr>
          <a:xfrm>
            <a:off x="7092280" y="6309320"/>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extLst>
      <p:ext uri="{BB962C8B-B14F-4D97-AF65-F5344CB8AC3E}">
        <p14:creationId xmlns:p14="http://schemas.microsoft.com/office/powerpoint/2010/main" xmlns="" val="311344567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lgn="ctr">
              <a:buNone/>
            </a:pPr>
            <a:endParaRPr lang="ru-RU" b="1" dirty="0" smtClean="0">
              <a:solidFill>
                <a:srgbClr val="C00000"/>
              </a:solidFill>
              <a:latin typeface="Monotype Corsiva" panose="03010101010201010101" pitchFamily="66" charset="0"/>
            </a:endParaRPr>
          </a:p>
          <a:p>
            <a:pPr marL="0" indent="0" algn="ctr">
              <a:buNone/>
            </a:pPr>
            <a:endParaRPr lang="ru-RU" b="1" dirty="0">
              <a:solidFill>
                <a:srgbClr val="C00000"/>
              </a:solidFill>
              <a:latin typeface="Monotype Corsiva" panose="03010101010201010101" pitchFamily="66" charset="0"/>
            </a:endParaRPr>
          </a:p>
          <a:p>
            <a:pPr marL="0" indent="0" algn="ctr">
              <a:buNone/>
            </a:pPr>
            <a:r>
              <a:rPr lang="ru-RU" b="1" dirty="0" smtClean="0">
                <a:solidFill>
                  <a:srgbClr val="C00000"/>
                </a:solidFill>
                <a:latin typeface="Monotype Corsiva" panose="03010101010201010101" pitchFamily="66" charset="0"/>
              </a:rPr>
              <a:t>29</a:t>
            </a:r>
            <a:r>
              <a:rPr lang="ru-RU" b="1" dirty="0">
                <a:solidFill>
                  <a:srgbClr val="C00000"/>
                </a:solidFill>
                <a:latin typeface="Monotype Corsiva" panose="03010101010201010101" pitchFamily="66" charset="0"/>
              </a:rPr>
              <a:t>)	Назовите права  ВИЧ-инфицированных пациентов. Допустим ли отказ в оказании </a:t>
            </a:r>
            <a:r>
              <a:rPr lang="ru-RU" b="1" dirty="0" err="1">
                <a:solidFill>
                  <a:srgbClr val="C00000"/>
                </a:solidFill>
                <a:latin typeface="Monotype Corsiva" panose="03010101010201010101" pitchFamily="66" charset="0"/>
              </a:rPr>
              <a:t>мед.помощи</a:t>
            </a:r>
            <a:r>
              <a:rPr lang="ru-RU" b="1" dirty="0">
                <a:solidFill>
                  <a:srgbClr val="C00000"/>
                </a:solidFill>
                <a:latin typeface="Monotype Corsiva" panose="03010101010201010101" pitchFamily="66" charset="0"/>
              </a:rPr>
              <a:t> ВИЧ-инфицированным.</a:t>
            </a:r>
          </a:p>
          <a:p>
            <a:endParaRPr lang="ru-RU" dirty="0"/>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1237936978"/>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 </a:t>
            </a:r>
            <a:r>
              <a:rPr lang="ru-RU" sz="2700" dirty="0"/>
              <a:t>Федеральный закон от 30.03.1995г. №38-ФЗ</a:t>
            </a:r>
            <a:br>
              <a:rPr lang="ru-RU" sz="2700" dirty="0"/>
            </a:br>
            <a:r>
              <a:rPr lang="ru-RU" sz="2700" dirty="0"/>
              <a:t>«О предупреждении распространения в Российской Федерации заболевания, </a:t>
            </a:r>
            <a:r>
              <a:rPr lang="ru-RU" sz="2700" dirty="0" smtClean="0"/>
              <a:t>вызываемого </a:t>
            </a:r>
            <a:r>
              <a:rPr lang="ru-RU" sz="2700" dirty="0"/>
              <a:t>вирусом иммунодефицита человека (ВИЧ-инфекции)»</a:t>
            </a:r>
          </a:p>
        </p:txBody>
      </p:sp>
      <p:sp>
        <p:nvSpPr>
          <p:cNvPr id="3" name="Объект 2"/>
          <p:cNvSpPr>
            <a:spLocks noGrp="1"/>
          </p:cNvSpPr>
          <p:nvPr>
            <p:ph idx="1"/>
          </p:nvPr>
        </p:nvSpPr>
        <p:spPr/>
        <p:txBody>
          <a:bodyPr>
            <a:normAutofit/>
          </a:bodyPr>
          <a:lstStyle/>
          <a:p>
            <a:pPr marL="0" indent="0">
              <a:buNone/>
            </a:pPr>
            <a:endParaRPr lang="ru-RU" sz="2400" dirty="0" smtClean="0"/>
          </a:p>
          <a:p>
            <a:pPr marL="0" indent="0">
              <a:buNone/>
            </a:pPr>
            <a:endParaRPr lang="ru-RU" sz="2400" dirty="0"/>
          </a:p>
          <a:p>
            <a:pPr marL="0" indent="0">
              <a:buNone/>
            </a:pPr>
            <a:r>
              <a:rPr lang="ru-RU" sz="2400" dirty="0" smtClean="0"/>
              <a:t>Статья </a:t>
            </a:r>
            <a:r>
              <a:rPr lang="ru-RU" sz="2400" dirty="0"/>
              <a:t>14. Права ВИЧ-инфицированных при оказании им медицинской помощи</a:t>
            </a:r>
          </a:p>
          <a:p>
            <a:pPr marL="0" indent="0">
              <a:buNone/>
            </a:pPr>
            <a:r>
              <a:rPr lang="ru-RU" sz="2400" dirty="0" smtClean="0"/>
              <a:t>	ВИЧ-инфицированным </a:t>
            </a:r>
            <a:r>
              <a:rPr lang="ru-RU" sz="2400" dirty="0"/>
              <a:t>оказываются на общих основаниях все виды медицинской помощи по клиническим показаниям, при этом они пользуются всеми правами, предусмотренными </a:t>
            </a:r>
            <a:r>
              <a:rPr lang="ru-RU" sz="2400" dirty="0" smtClean="0"/>
              <a:t>законодательством </a:t>
            </a:r>
            <a:r>
              <a:rPr lang="ru-RU" sz="2400" dirty="0"/>
              <a:t>Российской Федерации об охране здоровья граждан</a:t>
            </a:r>
            <a:r>
              <a:rPr lang="ru-RU" sz="2400" dirty="0" smtClean="0"/>
              <a:t>.</a:t>
            </a:r>
          </a:p>
          <a:p>
            <a:pPr marL="0" indent="0">
              <a:buNone/>
            </a:pPr>
            <a:r>
              <a:rPr lang="ru-RU" sz="2400" dirty="0"/>
              <a:t>Статья 17. Запрет на ограничение прав ВИЧ-инфицированных</a:t>
            </a:r>
          </a:p>
        </p:txBody>
      </p:sp>
      <p:sp>
        <p:nvSpPr>
          <p:cNvPr id="4" name="Прямоугольник 3">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extLst>
      <p:ext uri="{BB962C8B-B14F-4D97-AF65-F5344CB8AC3E}">
        <p14:creationId xmlns:p14="http://schemas.microsoft.com/office/powerpoint/2010/main" xmlns="" val="1840675976"/>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pPr marL="0" indent="0" algn="ctr">
              <a:buNone/>
            </a:pPr>
            <a:endParaRPr lang="ru-RU" b="1" dirty="0" smtClean="0">
              <a:solidFill>
                <a:srgbClr val="C00000"/>
              </a:solidFill>
              <a:latin typeface="Monotype Corsiva" panose="03010101010201010101" pitchFamily="66" charset="0"/>
            </a:endParaRPr>
          </a:p>
          <a:p>
            <a:pPr marL="0" indent="0" algn="ctr">
              <a:buNone/>
            </a:pPr>
            <a:endParaRPr lang="ru-RU" b="1" dirty="0">
              <a:solidFill>
                <a:srgbClr val="C00000"/>
              </a:solidFill>
              <a:latin typeface="Monotype Corsiva" panose="03010101010201010101" pitchFamily="66" charset="0"/>
            </a:endParaRPr>
          </a:p>
          <a:p>
            <a:pPr marL="0" indent="0" algn="ctr">
              <a:buNone/>
            </a:pPr>
            <a:r>
              <a:rPr lang="ru-RU" b="1" dirty="0" smtClean="0">
                <a:solidFill>
                  <a:srgbClr val="C00000"/>
                </a:solidFill>
                <a:latin typeface="Monotype Corsiva" panose="03010101010201010101" pitchFamily="66" charset="0"/>
              </a:rPr>
              <a:t>30</a:t>
            </a:r>
            <a:r>
              <a:rPr lang="ru-RU" b="1" dirty="0">
                <a:solidFill>
                  <a:srgbClr val="C00000"/>
                </a:solidFill>
                <a:latin typeface="Monotype Corsiva" panose="03010101010201010101" pitchFamily="66" charset="0"/>
              </a:rPr>
              <a:t>)	</a:t>
            </a:r>
            <a:r>
              <a:rPr lang="ru-RU" b="1" dirty="0" smtClean="0">
                <a:solidFill>
                  <a:srgbClr val="C00000"/>
                </a:solidFill>
                <a:latin typeface="Monotype Corsiva" panose="03010101010201010101" pitchFamily="66" charset="0"/>
              </a:rPr>
              <a:t>Оказание </a:t>
            </a:r>
            <a:r>
              <a:rPr lang="ru-RU" b="1" dirty="0">
                <a:solidFill>
                  <a:srgbClr val="C00000"/>
                </a:solidFill>
                <a:latin typeface="Monotype Corsiva" panose="03010101010201010101" pitchFamily="66" charset="0"/>
              </a:rPr>
              <a:t>медицинской помощи больным наркоманией.</a:t>
            </a:r>
          </a:p>
          <a:p>
            <a:pPr algn="ctr"/>
            <a:endParaRPr lang="ru-RU" b="1" dirty="0">
              <a:solidFill>
                <a:srgbClr val="C00000"/>
              </a:solidFill>
              <a:latin typeface="Monotype Corsiva" panose="03010101010201010101" pitchFamily="66" charset="0"/>
            </a:endParaRPr>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323992570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dirty="0"/>
              <a:t>Федеральный закон "О наркотических средствах и психотропных веществах" от 08.01.1998 N </a:t>
            </a:r>
            <a:r>
              <a:rPr lang="ru-RU" sz="2800" dirty="0" smtClean="0"/>
              <a:t>3-ФЗ ст.54</a:t>
            </a:r>
            <a:endParaRPr lang="ru-RU" sz="2800" dirty="0"/>
          </a:p>
        </p:txBody>
      </p:sp>
      <p:sp>
        <p:nvSpPr>
          <p:cNvPr id="3" name="Объект 2"/>
          <p:cNvSpPr>
            <a:spLocks noGrp="1"/>
          </p:cNvSpPr>
          <p:nvPr>
            <p:ph idx="1"/>
          </p:nvPr>
        </p:nvSpPr>
        <p:spPr>
          <a:xfrm>
            <a:off x="467544" y="1628800"/>
            <a:ext cx="8229600" cy="4525963"/>
          </a:xfrm>
        </p:spPr>
        <p:txBody>
          <a:bodyPr>
            <a:normAutofit fontScale="25000" lnSpcReduction="20000"/>
          </a:bodyPr>
          <a:lstStyle/>
          <a:p>
            <a:pPr marL="0" indent="0">
              <a:buNone/>
            </a:pPr>
            <a:r>
              <a:rPr lang="ru-RU" dirty="0" smtClean="0"/>
              <a:t>	</a:t>
            </a:r>
            <a:r>
              <a:rPr lang="ru-RU" sz="6400" dirty="0" smtClean="0"/>
              <a:t>1</a:t>
            </a:r>
            <a:r>
              <a:rPr lang="ru-RU" sz="6400" dirty="0"/>
              <a:t>. Государство гарантирует больным наркоманией оказание наркологической помощи и социальную реабилитацию.</a:t>
            </a:r>
          </a:p>
          <a:p>
            <a:pPr marL="0" indent="0">
              <a:buNone/>
            </a:pPr>
            <a:r>
              <a:rPr lang="ru-RU" sz="6400" dirty="0" smtClean="0"/>
              <a:t>1.1</a:t>
            </a:r>
            <a:r>
              <a:rPr lang="ru-RU" sz="6400" dirty="0"/>
              <a:t>. Наркологическая помощь больным наркоманией включает профилактику, диагностику, лечение и медицинскую реабилитацию.</a:t>
            </a:r>
          </a:p>
          <a:p>
            <a:pPr marL="0" indent="0">
              <a:buNone/>
            </a:pPr>
            <a:r>
              <a:rPr lang="ru-RU" sz="6400" dirty="0" smtClean="0"/>
              <a:t>	2</a:t>
            </a:r>
            <a:r>
              <a:rPr lang="ru-RU" sz="6400" dirty="0"/>
              <a:t>. Наркологическая помощь больным наркоманией оказывается при наличии их информированного добровольного согласия на медицинское вмешательство, полученного в порядке, установленном законодательством в сфере охраны здоровья, а больным наркоманией несовершеннолетним - при наличии информированного добровольного согласия на медицинское вмешательство одного из родителей или иного законного представителя (за исключением установленных "законодательством" Российской Федерации случаев приобретения несовершеннолетними полной дееспособности до достижения ими восемнадцатилетнего возраста).</a:t>
            </a:r>
          </a:p>
          <a:p>
            <a:pPr marL="0" indent="0">
              <a:buNone/>
            </a:pPr>
            <a:r>
              <a:rPr lang="ru-RU" sz="6400" dirty="0" smtClean="0"/>
              <a:t>	3</a:t>
            </a:r>
            <a:r>
              <a:rPr lang="ru-RU" sz="6400" dirty="0"/>
              <a:t>. На больных наркоманией, находящихся под диспансерным наблюдением и продолжающих потреблять наркотические средства или психотропные вещества без назначения врача либо уклоняющихся от лечения, а также на лиц, привлеченных к административной ответственности или осужденных за совершение преступлений к наказанию в виде штрафа, лишения права занимать определенные должности или заниматься определенной деятельностью, обязательных работ, исправительных работ или ограничения свободы и нуждающихся в лечении от наркомании, по решению суда может быть возложена обязанность пройти лечение от наркомании и могут быть назначены иные меры, предусмотренные законодательством Российской Федерации.</a:t>
            </a:r>
          </a:p>
          <a:p>
            <a:pPr marL="0" indent="0">
              <a:buNone/>
            </a:pPr>
            <a:r>
              <a:rPr lang="ru-RU" sz="6400" dirty="0" smtClean="0"/>
              <a:t>4</a:t>
            </a:r>
            <a:r>
              <a:rPr lang="ru-RU" sz="6400" dirty="0"/>
              <a:t>. Больные наркоманией при оказании наркологической помощи пользуются правами пациентов в соответствии с законодательством Российской Федерации об охране здоровья граждан</a:t>
            </a:r>
            <a:r>
              <a:rPr lang="ru-RU" sz="6400" dirty="0" smtClean="0"/>
              <a:t>.</a:t>
            </a:r>
            <a:endParaRPr lang="ru-RU" sz="6400" dirty="0"/>
          </a:p>
        </p:txBody>
      </p:sp>
      <p:sp>
        <p:nvSpPr>
          <p:cNvPr id="4" name="Прямоугольник 3">
            <a:hlinkClick r:id="rId2" action="ppaction://hlinksldjump"/>
          </p:cNvPr>
          <p:cNvSpPr/>
          <p:nvPr/>
        </p:nvSpPr>
        <p:spPr>
          <a:xfrm>
            <a:off x="7380312" y="6381328"/>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extLst>
      <p:ext uri="{BB962C8B-B14F-4D97-AF65-F5344CB8AC3E}">
        <p14:creationId xmlns:p14="http://schemas.microsoft.com/office/powerpoint/2010/main" xmlns="" val="24777259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pPr algn="ctr">
              <a:buNone/>
            </a:pPr>
            <a:endParaRPr lang="ru-RU" dirty="0" smtClean="0"/>
          </a:p>
          <a:p>
            <a:pPr algn="ctr">
              <a:buNone/>
            </a:pPr>
            <a:endParaRPr lang="ru-RU" dirty="0" smtClean="0"/>
          </a:p>
          <a:p>
            <a:pPr algn="ctr">
              <a:buNone/>
            </a:pPr>
            <a:r>
              <a:rPr lang="ru-RU" sz="5400" b="1" dirty="0" smtClean="0">
                <a:solidFill>
                  <a:srgbClr val="FF0000"/>
                </a:solidFill>
                <a:latin typeface="Monotype Corsiva" pitchFamily="66" charset="0"/>
              </a:rPr>
              <a:t>Спасибо за внимание!</a:t>
            </a:r>
            <a:endParaRPr lang="ru-RU" sz="5400" b="1" dirty="0">
              <a:solidFill>
                <a:srgbClr val="FF0000"/>
              </a:solidFill>
              <a:latin typeface="Monotype Corsiva" pitchFamily="66"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395536" y="1531329"/>
            <a:ext cx="8229600" cy="4525963"/>
          </a:xfrm>
        </p:spPr>
        <p:txBody>
          <a:bodyPr/>
          <a:lstStyle/>
          <a:p>
            <a:pPr marL="0" indent="0" algn="ctr">
              <a:buNone/>
            </a:pPr>
            <a:endParaRPr lang="ru-RU" dirty="0" smtClean="0">
              <a:solidFill>
                <a:srgbClr val="C00000"/>
              </a:solidFill>
              <a:latin typeface="Monotype Corsiva" panose="03010101010201010101" pitchFamily="66" charset="0"/>
            </a:endParaRPr>
          </a:p>
          <a:p>
            <a:pPr marL="0" indent="0" algn="ctr">
              <a:buNone/>
            </a:pPr>
            <a:endParaRPr lang="ru-RU" dirty="0">
              <a:solidFill>
                <a:srgbClr val="C00000"/>
              </a:solidFill>
              <a:latin typeface="Monotype Corsiva" panose="03010101010201010101" pitchFamily="66" charset="0"/>
            </a:endParaRPr>
          </a:p>
          <a:p>
            <a:pPr marL="0" indent="0" algn="ctr">
              <a:buNone/>
            </a:pPr>
            <a:r>
              <a:rPr lang="ru-RU" b="1" dirty="0" smtClean="0">
                <a:solidFill>
                  <a:srgbClr val="C00000"/>
                </a:solidFill>
                <a:latin typeface="Monotype Corsiva" panose="03010101010201010101" pitchFamily="66" charset="0"/>
              </a:rPr>
              <a:t>2</a:t>
            </a:r>
            <a:r>
              <a:rPr lang="ru-RU" b="1" dirty="0">
                <a:solidFill>
                  <a:srgbClr val="C00000"/>
                </a:solidFill>
                <a:latin typeface="Monotype Corsiva" panose="03010101010201010101" pitchFamily="66" charset="0"/>
              </a:rPr>
              <a:t>)	В каких случаях разглашается врачебная тайна?</a:t>
            </a:r>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31657139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ФЗ РФ №323 «Об основах охраны здоровья граждан» </a:t>
            </a:r>
            <a:r>
              <a:rPr lang="ru-RU" dirty="0" smtClean="0"/>
              <a:t>ч.4 ст.13</a:t>
            </a:r>
            <a:r>
              <a:rPr lang="ru-RU" dirty="0"/>
              <a:t/>
            </a:r>
            <a:br>
              <a:rPr lang="ru-RU" dirty="0"/>
            </a:br>
            <a:endParaRPr lang="ru-RU" dirty="0"/>
          </a:p>
        </p:txBody>
      </p:sp>
      <p:sp>
        <p:nvSpPr>
          <p:cNvPr id="3" name="Объект 2"/>
          <p:cNvSpPr>
            <a:spLocks noGrp="1"/>
          </p:cNvSpPr>
          <p:nvPr>
            <p:ph idx="1"/>
          </p:nvPr>
        </p:nvSpPr>
        <p:spPr/>
        <p:txBody>
          <a:bodyPr>
            <a:normAutofit fontScale="62500" lnSpcReduction="20000"/>
          </a:bodyPr>
          <a:lstStyle/>
          <a:p>
            <a:pPr marL="514350" indent="-514350">
              <a:buAutoNum type="arabicParenR"/>
            </a:pPr>
            <a:r>
              <a:rPr lang="ru-RU" dirty="0" smtClean="0"/>
              <a:t>в целях проведения медицинского обследования и лечения гражданина, который в результате своего состояния не способен выразить свою волю</a:t>
            </a:r>
          </a:p>
          <a:p>
            <a:pPr marL="514350" indent="-514350">
              <a:buAutoNum type="arabicParenR"/>
            </a:pPr>
            <a:r>
              <a:rPr lang="ru-RU" dirty="0" smtClean="0"/>
              <a:t> при угрозе распространения инфекционных заболеваний, массовых отравлений и поражений;</a:t>
            </a:r>
          </a:p>
          <a:p>
            <a:pPr marL="514350" indent="-514350">
              <a:buAutoNum type="arabicParenR"/>
            </a:pPr>
            <a:r>
              <a:rPr lang="ru-RU" dirty="0"/>
              <a:t>3) по запросу органов дознания и следствия, суда в связи с проведением расследования или судебным разбирательством</a:t>
            </a:r>
            <a:r>
              <a:rPr lang="ru-RU" dirty="0" smtClean="0"/>
              <a:t>,</a:t>
            </a:r>
          </a:p>
          <a:p>
            <a:pPr marL="514350" indent="-514350">
              <a:buAutoNum type="arabicParenR"/>
            </a:pPr>
            <a:r>
              <a:rPr lang="ru-RU" dirty="0" smtClean="0"/>
              <a:t> </a:t>
            </a:r>
            <a:r>
              <a:rPr lang="ru-RU" dirty="0"/>
              <a:t>в случае оказания медицинской помощи </a:t>
            </a:r>
            <a:r>
              <a:rPr lang="ru-RU" dirty="0" smtClean="0"/>
              <a:t>несовершеннолетнему в возрасте до </a:t>
            </a:r>
            <a:r>
              <a:rPr lang="ru-RU" dirty="0"/>
              <a:t>15 </a:t>
            </a:r>
            <a:r>
              <a:rPr lang="ru-RU" dirty="0" smtClean="0"/>
              <a:t>лет для </a:t>
            </a:r>
            <a:r>
              <a:rPr lang="ru-RU" dirty="0"/>
              <a:t>информирования одного из его родителей или иного законного представителя</a:t>
            </a:r>
            <a:r>
              <a:rPr lang="ru-RU" dirty="0" smtClean="0"/>
              <a:t>;</a:t>
            </a:r>
          </a:p>
          <a:p>
            <a:pPr marL="514350" indent="-514350">
              <a:buAutoNum type="arabicParenR"/>
            </a:pPr>
            <a:r>
              <a:rPr lang="ru-RU" dirty="0"/>
              <a:t>5) в целях информирования органов внутренних дел о поступлении пациента, в отношении которого имеются достаточные основания полагать, что вред его здоровью причинен в результате противоправных действий;</a:t>
            </a:r>
            <a:endParaRPr lang="ru-RU" dirty="0" smtClean="0"/>
          </a:p>
          <a:p>
            <a:pPr marL="0" indent="0">
              <a:buNone/>
            </a:pPr>
            <a:endParaRPr lang="ru-RU" dirty="0" smtClean="0"/>
          </a:p>
          <a:p>
            <a:pPr marL="514350" indent="-514350">
              <a:buAutoNum type="arabicParenR"/>
            </a:pPr>
            <a:endParaRPr lang="ru-RU" dirty="0"/>
          </a:p>
        </p:txBody>
      </p:sp>
      <p:sp>
        <p:nvSpPr>
          <p:cNvPr id="4" name="Прямоугольник 3">
            <a:hlinkClick r:id="rId2" action="ppaction://hlinksldjump"/>
          </p:cNvPr>
          <p:cNvSpPr/>
          <p:nvPr/>
        </p:nvSpPr>
        <p:spPr>
          <a:xfrm>
            <a:off x="7092280" y="5877272"/>
            <a:ext cx="1440160" cy="36004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hlinkClick r:id="rId2" action="ppaction://hlinksldjump"/>
              </a:rPr>
              <a:t>Назад</a:t>
            </a:r>
            <a:endParaRPr lang="ru-RU" dirty="0">
              <a:solidFill>
                <a:schemeClr val="tx1"/>
              </a:solidFill>
            </a:endParaRPr>
          </a:p>
        </p:txBody>
      </p:sp>
    </p:spTree>
    <p:extLst>
      <p:ext uri="{BB962C8B-B14F-4D97-AF65-F5344CB8AC3E}">
        <p14:creationId xmlns:p14="http://schemas.microsoft.com/office/powerpoint/2010/main" xmlns="" val="179319783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67544" y="1531329"/>
            <a:ext cx="8229600" cy="4525963"/>
          </a:xfrm>
        </p:spPr>
        <p:txBody>
          <a:bodyPr/>
          <a:lstStyle/>
          <a:p>
            <a:pPr marL="0" indent="0" algn="ctr">
              <a:buNone/>
            </a:pPr>
            <a:endParaRPr lang="ru-RU" b="1" dirty="0" smtClean="0">
              <a:solidFill>
                <a:srgbClr val="C00000"/>
              </a:solidFill>
              <a:latin typeface="Monotype Corsiva" panose="03010101010201010101" pitchFamily="66" charset="0"/>
            </a:endParaRPr>
          </a:p>
          <a:p>
            <a:pPr marL="0" indent="0" algn="ctr">
              <a:buNone/>
            </a:pPr>
            <a:endParaRPr lang="ru-RU" b="1" dirty="0">
              <a:solidFill>
                <a:srgbClr val="C00000"/>
              </a:solidFill>
              <a:latin typeface="Monotype Corsiva" panose="03010101010201010101" pitchFamily="66" charset="0"/>
            </a:endParaRPr>
          </a:p>
          <a:p>
            <a:pPr marL="0" indent="0" algn="ctr">
              <a:buNone/>
            </a:pPr>
            <a:r>
              <a:rPr lang="ru-RU" b="1" dirty="0" smtClean="0">
                <a:solidFill>
                  <a:srgbClr val="C00000"/>
                </a:solidFill>
                <a:latin typeface="Monotype Corsiva" panose="03010101010201010101" pitchFamily="66" charset="0"/>
              </a:rPr>
              <a:t>3</a:t>
            </a:r>
            <a:r>
              <a:rPr lang="ru-RU" b="1" dirty="0">
                <a:solidFill>
                  <a:srgbClr val="C00000"/>
                </a:solidFill>
                <a:latin typeface="Monotype Corsiva" panose="03010101010201010101" pitchFamily="66" charset="0"/>
              </a:rPr>
              <a:t>)	Допустим ли отказ лечащего врача от наблюдения и его лечения?</a:t>
            </a:r>
          </a:p>
          <a:p>
            <a:endParaRPr lang="ru-RU" dirty="0"/>
          </a:p>
        </p:txBody>
      </p:sp>
      <p:sp>
        <p:nvSpPr>
          <p:cNvPr id="5" name="Управляющая кнопка: далее 4">
            <a:hlinkClick r:id="" action="ppaction://hlinkshowjump?jump=nextslide" highlightClick="1"/>
          </p:cNvPr>
          <p:cNvSpPr/>
          <p:nvPr/>
        </p:nvSpPr>
        <p:spPr>
          <a:xfrm>
            <a:off x="7490024" y="5356064"/>
            <a:ext cx="1042416" cy="1042416"/>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xmlns="" val="1516245626"/>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2473</TotalTime>
  <Words>1677</Words>
  <Application>Microsoft Office PowerPoint</Application>
  <PresentationFormat>Экран (4:3)</PresentationFormat>
  <Paragraphs>367</Paragraphs>
  <Slides>65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65</vt:i4>
      </vt:variant>
    </vt:vector>
  </HeadingPairs>
  <TitlesOfParts>
    <vt:vector size="66" baseType="lpstr">
      <vt:lpstr>Тема Office</vt:lpstr>
      <vt:lpstr>Права пациента в РФ</vt:lpstr>
      <vt:lpstr>Цели:  </vt:lpstr>
      <vt:lpstr> Этапы игры</vt:lpstr>
      <vt:lpstr>Слайд 4</vt:lpstr>
      <vt:lpstr>Слайд 5</vt:lpstr>
      <vt:lpstr>ФЗ РФ №323 «Об основах охраны здоровья граждан» ст.22</vt:lpstr>
      <vt:lpstr>Слайд 7</vt:lpstr>
      <vt:lpstr>ФЗ РФ №323 «Об основах охраны здоровья граждан» ч.4 ст.13 </vt:lpstr>
      <vt:lpstr>Слайд 9</vt:lpstr>
      <vt:lpstr>ФЗ РФ №323 «Об основах охраны здоровья граждан»  ч.3 ст.70</vt:lpstr>
      <vt:lpstr>Слайд 11</vt:lpstr>
      <vt:lpstr>ФЗ РФ №323 «Об основах охраны здоровья граждан» ч.3.ст.22</vt:lpstr>
      <vt:lpstr>Слайд 13</vt:lpstr>
      <vt:lpstr>ФЗ РФ №323 «Об основах охраны здоровья граждан» ч.5.ст.20</vt:lpstr>
      <vt:lpstr>Слайд 15</vt:lpstr>
      <vt:lpstr>ФЗ РФ №323 «Об основах охраны здоровья граждан» ч.7 ст.20</vt:lpstr>
      <vt:lpstr>Слайд 17</vt:lpstr>
      <vt:lpstr>ФЗ РФ №323 «Об основах охраны здоровья граждан» ч.9.ст20</vt:lpstr>
      <vt:lpstr>Слайд 19</vt:lpstr>
      <vt:lpstr>ФЗ РФ №323 «Об основах охраны здоровья граждан» ч.2 ст.21</vt:lpstr>
      <vt:lpstr>Слайд 21</vt:lpstr>
      <vt:lpstr>ФЗ РФ №323 «Об основах охраны здоровья граждан»  ч.3 с.22</vt:lpstr>
      <vt:lpstr>Слайд 23</vt:lpstr>
      <vt:lpstr>ФЗ РФ №323 «Об основах охраны здоровья граждан» ч.3.ст.19</vt:lpstr>
      <vt:lpstr>Слайд 25</vt:lpstr>
      <vt:lpstr>ФЗ РФ №323 «Об основах охраны здоровья граждан» ч.1 ст.26</vt:lpstr>
      <vt:lpstr>Слайд 27</vt:lpstr>
      <vt:lpstr>   Постановление Правительства РФ от 8 декабря 2017 г. N 1492 "О Программе государственных гарантий бесплатного оказания гражданам медицинской помощи на 2018 год и на плановый период 2019 и 2020 годов«   </vt:lpstr>
      <vt:lpstr>Слайд 29</vt:lpstr>
      <vt:lpstr>ФЗ РФ №323 «Об основах охраны здоровья граждан» </vt:lpstr>
      <vt:lpstr>Слайд 31</vt:lpstr>
      <vt:lpstr>ФЗ РФ №323 «Об основах охраны здоровья граждан» </vt:lpstr>
      <vt:lpstr>Слайд 33</vt:lpstr>
      <vt:lpstr>ФЗ РФ №323 «Об основах охраны здоровья граждан» </vt:lpstr>
      <vt:lpstr>Слайд 35</vt:lpstr>
      <vt:lpstr>ФЗ РФ №323 «Об основах охраны здоровья граждан» ч.5  ст.54</vt:lpstr>
      <vt:lpstr>Слайд 37</vt:lpstr>
      <vt:lpstr>ФЗ РФ №323 «Об основах охраны здоровья граждан» ч.3 ст.51</vt:lpstr>
      <vt:lpstr>Слайд 39</vt:lpstr>
      <vt:lpstr>ФЗ РФ №323 «Об основах охраны здоровья граждан» ч.1, ч.3 ст.20</vt:lpstr>
      <vt:lpstr>Слайд 41</vt:lpstr>
      <vt:lpstr>ФЗ РФ №323 «Об основах охраны здоровья граждан» ст.55,56,57 </vt:lpstr>
      <vt:lpstr>Слайд 43</vt:lpstr>
      <vt:lpstr>ФЗ РФ №323 «Об основах охраны здоровья граждан» ч.10. ст.47</vt:lpstr>
      <vt:lpstr>Слайд 45</vt:lpstr>
      <vt:lpstr>ФЗ РФ №323 «Об основах охраны здоровья граждан» ч.2 ст. 59</vt:lpstr>
      <vt:lpstr>Слайд 47</vt:lpstr>
      <vt:lpstr>ФЗ РФ №323 «Об основах охраны здоровья граждан»  ст. 45</vt:lpstr>
      <vt:lpstr>Слайд 49</vt:lpstr>
      <vt:lpstr>ФЗ РФ №323 «Об основах охраны здоровья граждан» ч.6 ст.66</vt:lpstr>
      <vt:lpstr>Слайд 51</vt:lpstr>
      <vt:lpstr>ФЗ РФ №323 «Об основах охраны здоровья граждан» ч.9 ст.20</vt:lpstr>
      <vt:lpstr>Слайд 53</vt:lpstr>
      <vt:lpstr>ФЗ РФ №323 «Об основах охраны здоровья граждан» ст.27</vt:lpstr>
      <vt:lpstr>Слайд 55</vt:lpstr>
      <vt:lpstr>ФЗ РФ №323 «Об основах охраны здоровья граждан» </vt:lpstr>
      <vt:lpstr>Слайд 57</vt:lpstr>
      <vt:lpstr>Федеральный закон от 17.09.1998 N 157-ФЗ (ред. от 31.12.2014, с изм. от 19.12.2016) "Об иммунопрофилактике инфекционных болезней» ст.5</vt:lpstr>
      <vt:lpstr>Слайд 59</vt:lpstr>
      <vt:lpstr> Закон РФ от 02.07.1992 N 3185-1 (ред. от 03.07.2016) "О психиатрической помощи и гарантиях прав граждан при ее оказании ст.37</vt:lpstr>
      <vt:lpstr>Слайд 61</vt:lpstr>
      <vt:lpstr> Федеральный закон от 30.03.1995г. №38-ФЗ «О предупреждении распространения в Российской Федерации заболевания, вызываемого вирусом иммунодефицита человека (ВИЧ-инфекции)»</vt:lpstr>
      <vt:lpstr>Слайд 63</vt:lpstr>
      <vt:lpstr>Федеральный закон "О наркотических средствах и психотропных веществах" от 08.01.1998 N 3-ФЗ ст.54</vt:lpstr>
      <vt:lpstr>Слайд 65</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HP</dc:creator>
  <cp:lastModifiedBy>SERGANT</cp:lastModifiedBy>
  <cp:revision>237</cp:revision>
  <dcterms:created xsi:type="dcterms:W3CDTF">2017-03-14T10:43:55Z</dcterms:created>
  <dcterms:modified xsi:type="dcterms:W3CDTF">2018-03-22T12:28:04Z</dcterms:modified>
</cp:coreProperties>
</file>