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310" r:id="rId4"/>
    <p:sldId id="311" r:id="rId5"/>
    <p:sldId id="316" r:id="rId6"/>
    <p:sldId id="312" r:id="rId7"/>
    <p:sldId id="322" r:id="rId8"/>
    <p:sldId id="323" r:id="rId9"/>
    <p:sldId id="324" r:id="rId10"/>
    <p:sldId id="325" r:id="rId11"/>
    <p:sldId id="313" r:id="rId12"/>
    <p:sldId id="319" r:id="rId13"/>
    <p:sldId id="320" r:id="rId14"/>
    <p:sldId id="326" r:id="rId15"/>
    <p:sldId id="327" r:id="rId16"/>
    <p:sldId id="328" r:id="rId17"/>
    <p:sldId id="321" r:id="rId18"/>
    <p:sldId id="329" r:id="rId19"/>
    <p:sldId id="330" r:id="rId20"/>
    <p:sldId id="331" r:id="rId21"/>
    <p:sldId id="314" r:id="rId22"/>
    <p:sldId id="317" r:id="rId23"/>
    <p:sldId id="318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15" r:id="rId32"/>
    <p:sldId id="283" r:id="rId33"/>
    <p:sldId id="300" r:id="rId34"/>
    <p:sldId id="301" r:id="rId35"/>
    <p:sldId id="298" r:id="rId36"/>
    <p:sldId id="307" r:id="rId37"/>
    <p:sldId id="309" r:id="rId38"/>
    <p:sldId id="308" r:id="rId39"/>
    <p:sldId id="293" r:id="rId4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3" autoAdjust="0"/>
    <p:restoredTop sz="94705" autoAdjust="0"/>
  </p:normalViewPr>
  <p:slideViewPr>
    <p:cSldViewPr>
      <p:cViewPr>
        <p:scale>
          <a:sx n="62" d="100"/>
          <a:sy n="62" d="100"/>
        </p:scale>
        <p:origin x="-177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27.11.2018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7.jpeg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7.jpeg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7.jpeg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10" Type="http://schemas.openxmlformats.org/officeDocument/2006/relationships/image" Target="../media/image26.jpeg"/><Relationship Id="rId4" Type="http://schemas.openxmlformats.org/officeDocument/2006/relationships/image" Target="../media/image18.jpeg"/><Relationship Id="rId9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340768"/>
            <a:ext cx="7694672" cy="41044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Реализация интегрированного обучения через привлечение практикующих </a:t>
            </a:r>
            <a:r>
              <a:rPr lang="ru-RU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специалистов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Докладчик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b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Черемшанова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Наталья Геннадьевна,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преподаватель 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общепрофессиональных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дисциплин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260648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КРАЕВОЕ ГОСУДАРСТВЕННОЕ АВТОНОМНОЕ </a:t>
            </a:r>
          </a:p>
          <a:p>
            <a:pPr algn="ctr"/>
            <a:r>
              <a:rPr lang="ru-RU" sz="1600" b="1" dirty="0" smtClean="0"/>
              <a:t>ПРОФЕССИОНАЛЬНОЕ ОБРАЗОВАТЕЛЬНОЕ УЧРЕЖДЕНИЕ </a:t>
            </a:r>
          </a:p>
          <a:p>
            <a:pPr algn="ctr"/>
            <a:r>
              <a:rPr lang="ru-RU" sz="1600" b="1" dirty="0" smtClean="0"/>
              <a:t>«</a:t>
            </a:r>
            <a:r>
              <a:rPr lang="ru-RU" sz="1600" b="1" dirty="0" smtClean="0"/>
              <a:t>ДАЛЬНЕВОСТОЧНЫЙ </a:t>
            </a:r>
            <a:r>
              <a:rPr lang="ru-RU" sz="1600" b="1" dirty="0" smtClean="0"/>
              <a:t>ТЕХНИЧЕСКИЙ КОЛЛЕДЖ»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6027003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г. Уссурийск</a:t>
            </a:r>
          </a:p>
          <a:p>
            <a:pPr algn="ctr"/>
            <a:r>
              <a:rPr lang="ru-RU" sz="1600" dirty="0" smtClean="0"/>
              <a:t>2018</a:t>
            </a:r>
          </a:p>
          <a:p>
            <a:pPr algn="ctr"/>
            <a:endParaRPr lang="ru-RU" sz="16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1080120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br>
              <a:rPr lang="ru-RU" sz="4400" dirty="0" smtClean="0"/>
            </a:br>
            <a:r>
              <a:rPr lang="ru-RU" sz="4400" dirty="0" smtClean="0">
                <a:solidFill>
                  <a:srgbClr val="C00000"/>
                </a:solidFill>
              </a:rPr>
              <a:t>Тема: «Дисциплина труда»</a:t>
            </a:r>
            <a:endParaRPr lang="ru-RU" dirty="0"/>
          </a:p>
        </p:txBody>
      </p:sp>
      <p:pic>
        <p:nvPicPr>
          <p:cNvPr id="4" name="Содержимое 3" descr="трудовой догово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1338" y="1556792"/>
            <a:ext cx="7823112" cy="4400500"/>
          </a:xfrm>
        </p:spPr>
      </p:pic>
      <p:sp>
        <p:nvSpPr>
          <p:cNvPr id="6" name="TextBox 5"/>
          <p:cNvSpPr txBox="1"/>
          <p:nvPr/>
        </p:nvSpPr>
        <p:spPr>
          <a:xfrm>
            <a:off x="2483768" y="6021288"/>
            <a:ext cx="5112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Куклина Елена Ильинична</a:t>
            </a:r>
          </a:p>
          <a:p>
            <a:pPr algn="ctr"/>
            <a:r>
              <a:rPr lang="ru-RU" b="1" dirty="0" smtClean="0"/>
              <a:t>Начальник отдела кадров КГА ПОУ «ДВТК»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916832"/>
            <a:ext cx="8715436" cy="424847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sz="4000" dirty="0" smtClean="0"/>
              <a:t>    </a:t>
            </a:r>
            <a:endParaRPr lang="ru-RU" sz="4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97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</a:rPr>
              <a:t/>
            </a:r>
            <a:br>
              <a:rPr lang="ru-RU" sz="4800" b="1" i="1" dirty="0" smtClean="0">
                <a:solidFill>
                  <a:srgbClr val="C00000"/>
                </a:solidFill>
              </a:rPr>
            </a:br>
            <a:r>
              <a:rPr lang="ru-RU" sz="4800" b="1" i="1" dirty="0" smtClean="0">
                <a:solidFill>
                  <a:srgbClr val="C00000"/>
                </a:solidFill>
              </a:rPr>
              <a:t>Урок решения проблемной ситуации</a:t>
            </a:r>
            <a:br>
              <a:rPr lang="ru-RU" sz="4800" b="1" i="1" dirty="0" smtClean="0">
                <a:solidFill>
                  <a:srgbClr val="C00000"/>
                </a:solidFill>
              </a:rPr>
            </a:br>
            <a:r>
              <a:rPr lang="ru-RU" sz="4800" b="1" i="1" dirty="0" smtClean="0">
                <a:solidFill>
                  <a:srgbClr val="C00000"/>
                </a:solidFill>
              </a:rPr>
              <a:t>с привлечением специалиста </a:t>
            </a:r>
            <a:r>
              <a:rPr lang="ru-RU" sz="4900" b="1" i="1" dirty="0" smtClean="0">
                <a:solidFill>
                  <a:srgbClr val="002060"/>
                </a:solidFill>
              </a:rPr>
              <a:t/>
            </a:r>
            <a:br>
              <a:rPr lang="ru-RU" sz="4900" b="1" i="1" dirty="0" smtClean="0">
                <a:solidFill>
                  <a:srgbClr val="002060"/>
                </a:solidFill>
              </a:rPr>
            </a:br>
            <a:r>
              <a:rPr lang="ru-RU" sz="4900" b="1" i="1" dirty="0" smtClean="0"/>
              <a:t>Специалист-практик предлагает решить проблемную ситуацию, а студенты – пути решения в конце организуется «круглый стол» с обсуждением возникших вопросов</a:t>
            </a:r>
            <a:br>
              <a:rPr lang="ru-RU" sz="4900" b="1" i="1" dirty="0" smtClean="0"/>
            </a:br>
            <a:r>
              <a:rPr lang="ru-RU" sz="4000" b="1" i="1" dirty="0" smtClean="0"/>
              <a:t/>
            </a:r>
            <a:br>
              <a:rPr lang="ru-RU" sz="4000" b="1" i="1" dirty="0" smtClean="0"/>
            </a:br>
            <a:endParaRPr lang="ru-RU" sz="4000" b="1" i="1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285984" y="3643314"/>
            <a:ext cx="6858016" cy="321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Урок с привлечением специалиста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«Пенсионное обеспечение РФ»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пенсионное обеспечение Р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808868" cy="4392488"/>
          </a:xfrm>
        </p:spPr>
      </p:pic>
      <p:sp>
        <p:nvSpPr>
          <p:cNvPr id="10" name="TextBox 9"/>
          <p:cNvSpPr txBox="1"/>
          <p:nvPr/>
        </p:nvSpPr>
        <p:spPr>
          <a:xfrm>
            <a:off x="1331640" y="6093296"/>
            <a:ext cx="7560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Сердюк Ольга Анатольевна</a:t>
            </a:r>
          </a:p>
          <a:p>
            <a:pPr algn="ctr"/>
            <a:r>
              <a:rPr lang="ru-RU" b="1" dirty="0" smtClean="0"/>
              <a:t>Начальник клиентской службы Пенсионного фонда РФ по УГО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Урок с привлечением специалиста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«Пенсионное обеспечение РФ»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6093296"/>
            <a:ext cx="7560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Сердюк Ольга Анатольевна</a:t>
            </a:r>
          </a:p>
          <a:p>
            <a:pPr algn="ctr"/>
            <a:r>
              <a:rPr lang="ru-RU" b="1" dirty="0" smtClean="0"/>
              <a:t>Начальник клиентской службы Пенсионного фонда РФ по УГО</a:t>
            </a:r>
            <a:endParaRPr lang="ru-RU" b="1" dirty="0"/>
          </a:p>
        </p:txBody>
      </p:sp>
      <p:pic>
        <p:nvPicPr>
          <p:cNvPr id="2050" name="Picture 2" descr="C:\Documents and Settings\Cheremshanova\Рабочий стол\712 группа\интеграция урок 941,942,431,721,722\15.10.14 день пенс.грам\DSC02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57387"/>
            <a:ext cx="7808912" cy="4392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br>
              <a:rPr lang="ru-RU" sz="4400" dirty="0" smtClean="0"/>
            </a:br>
            <a:r>
              <a:rPr lang="ru-RU" sz="4000" dirty="0" smtClean="0">
                <a:solidFill>
                  <a:srgbClr val="C00000"/>
                </a:solidFill>
              </a:rPr>
              <a:t>Тема: «Заработная плата»</a:t>
            </a:r>
            <a:endParaRPr lang="ru-RU" dirty="0"/>
          </a:p>
        </p:txBody>
      </p:sp>
      <p:pic>
        <p:nvPicPr>
          <p:cNvPr id="5" name="Содержимое 4" descr="DSC02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1338" y="1556792"/>
            <a:ext cx="7823112" cy="4400500"/>
          </a:xfrm>
        </p:spPr>
      </p:pic>
      <p:sp>
        <p:nvSpPr>
          <p:cNvPr id="7" name="Прямоугольник 6"/>
          <p:cNvSpPr/>
          <p:nvPr/>
        </p:nvSpPr>
        <p:spPr>
          <a:xfrm>
            <a:off x="1238360" y="6043136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Пономоренко</a:t>
            </a:r>
            <a:r>
              <a:rPr lang="ru-RU" sz="2400" b="1" dirty="0" smtClean="0"/>
              <a:t> Екатерина Васильевна</a:t>
            </a:r>
          </a:p>
          <a:p>
            <a:pPr algn="ctr"/>
            <a:r>
              <a:rPr lang="ru-RU" b="1" dirty="0" smtClean="0"/>
              <a:t>Государственный инспектор труда  </a:t>
            </a:r>
            <a:r>
              <a:rPr lang="ru-RU" b="1" dirty="0" err="1" smtClean="0"/>
              <a:t>Госинспекции</a:t>
            </a:r>
            <a:r>
              <a:rPr lang="ru-RU" b="1" dirty="0" smtClean="0"/>
              <a:t> </a:t>
            </a:r>
            <a:r>
              <a:rPr lang="ru-RU" b="1" dirty="0" err="1" smtClean="0"/>
              <a:t>труда</a:t>
            </a:r>
            <a:r>
              <a:rPr lang="ru-RU" b="1" dirty="0" smtClean="0"/>
              <a:t> Приморского края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br>
              <a:rPr lang="ru-RU" sz="4400" dirty="0" smtClean="0"/>
            </a:br>
            <a:r>
              <a:rPr lang="ru-RU" sz="4000" dirty="0" smtClean="0">
                <a:solidFill>
                  <a:srgbClr val="C00000"/>
                </a:solidFill>
              </a:rPr>
              <a:t>Тема: «Заработная плата»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38360" y="6043136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Пономоренко</a:t>
            </a:r>
            <a:r>
              <a:rPr lang="ru-RU" sz="2400" b="1" dirty="0" smtClean="0"/>
              <a:t> Екатерина Васильевна</a:t>
            </a:r>
          </a:p>
          <a:p>
            <a:pPr algn="ctr"/>
            <a:r>
              <a:rPr lang="ru-RU" b="1" dirty="0" smtClean="0"/>
              <a:t>Государственный инспектор труда  </a:t>
            </a:r>
            <a:r>
              <a:rPr lang="ru-RU" b="1" dirty="0" err="1" smtClean="0"/>
              <a:t>Госинспекции</a:t>
            </a:r>
            <a:r>
              <a:rPr lang="ru-RU" b="1" dirty="0" smtClean="0"/>
              <a:t> </a:t>
            </a:r>
            <a:r>
              <a:rPr lang="ru-RU" b="1" dirty="0" err="1" smtClean="0"/>
              <a:t>труда</a:t>
            </a:r>
            <a:r>
              <a:rPr lang="ru-RU" b="1" dirty="0" smtClean="0"/>
              <a:t> Приморского края</a:t>
            </a:r>
            <a:endParaRPr lang="ru-RU" b="1" dirty="0"/>
          </a:p>
        </p:txBody>
      </p:sp>
      <p:pic>
        <p:nvPicPr>
          <p:cNvPr id="8194" name="Picture 2" descr="C:\Documents and Settings\Cheremshanova\Рабочий стол\712 группа\интеграция урок 941,942,431,721,722\инсектор труда -ЗБ, 431\DSC02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50" y="1557338"/>
            <a:ext cx="78232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br>
              <a:rPr lang="ru-RU" sz="4400" dirty="0" smtClean="0"/>
            </a:br>
            <a:r>
              <a:rPr lang="ru-RU" sz="4000" dirty="0" smtClean="0">
                <a:solidFill>
                  <a:srgbClr val="C00000"/>
                </a:solidFill>
              </a:rPr>
              <a:t>Тема: «Заработная плата»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38360" y="6043136"/>
            <a:ext cx="7920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Пономоренко</a:t>
            </a:r>
            <a:r>
              <a:rPr lang="ru-RU" sz="2400" b="1" dirty="0" smtClean="0"/>
              <a:t> Екатерина Васильевна</a:t>
            </a:r>
          </a:p>
          <a:p>
            <a:pPr algn="ctr"/>
            <a:r>
              <a:rPr lang="ru-RU" b="1" dirty="0" smtClean="0"/>
              <a:t>Государственный инспектор труда  </a:t>
            </a:r>
            <a:r>
              <a:rPr lang="ru-RU" b="1" dirty="0" err="1" smtClean="0"/>
              <a:t>Госинспекции</a:t>
            </a:r>
            <a:r>
              <a:rPr lang="ru-RU" b="1" dirty="0" smtClean="0"/>
              <a:t> </a:t>
            </a:r>
            <a:r>
              <a:rPr lang="ru-RU" b="1" dirty="0" err="1" smtClean="0"/>
              <a:t>труда</a:t>
            </a:r>
            <a:r>
              <a:rPr lang="ru-RU" b="1" dirty="0" smtClean="0"/>
              <a:t> Приморского края</a:t>
            </a:r>
            <a:endParaRPr lang="ru-RU" b="1" dirty="0"/>
          </a:p>
        </p:txBody>
      </p:sp>
      <p:pic>
        <p:nvPicPr>
          <p:cNvPr id="9218" name="Picture 2" descr="C:\Documents and Settings\Cheremshanova\Рабочий стол\712 группа\интеграция урок 941,942,431,721,722\инсектор труда -ЗБ, 431\DSC02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50" y="1557338"/>
            <a:ext cx="78232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Урок с привлечением специалиста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«Трудовые споры»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593467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Пономоренко</a:t>
            </a:r>
            <a:r>
              <a:rPr lang="ru-RU" sz="2400" b="1" dirty="0" smtClean="0"/>
              <a:t> Екатерина Васильевна</a:t>
            </a:r>
          </a:p>
          <a:p>
            <a:pPr algn="ctr"/>
            <a:r>
              <a:rPr lang="ru-RU" b="1" dirty="0" smtClean="0"/>
              <a:t>Государственный инспектор труда  </a:t>
            </a:r>
            <a:r>
              <a:rPr lang="ru-RU" b="1" dirty="0" err="1" smtClean="0"/>
              <a:t>Госинспекции</a:t>
            </a:r>
            <a:r>
              <a:rPr lang="ru-RU" b="1" dirty="0" smtClean="0"/>
              <a:t> </a:t>
            </a:r>
            <a:r>
              <a:rPr lang="ru-RU" b="1" dirty="0" err="1" smtClean="0"/>
              <a:t>труда</a:t>
            </a:r>
            <a:r>
              <a:rPr lang="ru-RU" b="1" dirty="0" smtClean="0"/>
              <a:t> Приморского края</a:t>
            </a:r>
            <a:endParaRPr lang="ru-RU" b="1" dirty="0"/>
          </a:p>
        </p:txBody>
      </p:sp>
      <p:pic>
        <p:nvPicPr>
          <p:cNvPr id="1026" name="Picture 2" descr="E:\конференция\ФОТО для ИНСПЕКТОРА ТРУДА\DSC06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6044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br>
              <a:rPr lang="ru-RU" sz="44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«Административная ответственность»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5877272"/>
            <a:ext cx="81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Задворная</a:t>
            </a:r>
            <a:r>
              <a:rPr lang="ru-RU" sz="2400" b="1" dirty="0" smtClean="0"/>
              <a:t> Марина Федоровна</a:t>
            </a:r>
          </a:p>
          <a:p>
            <a:pPr algn="ctr"/>
            <a:r>
              <a:rPr lang="ru-RU" b="1" dirty="0" smtClean="0"/>
              <a:t>Старший инспектор отделения исполнения административного законодательства ОМВД России по приморскому краю  по г.  Уссурийску</a:t>
            </a:r>
            <a:endParaRPr lang="ru-RU" b="1" dirty="0"/>
          </a:p>
        </p:txBody>
      </p:sp>
      <p:pic>
        <p:nvPicPr>
          <p:cNvPr id="11266" name="Picture 2" descr="C:\Documents and Settings\Cheremshanova\Рабочий стол\712 группа 2\КЛАССН. ЧАСЫ\КДНиЗП\DSC02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50" y="1557338"/>
            <a:ext cx="78232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6044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br>
              <a:rPr lang="ru-RU" sz="44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«Административное правонарушение»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5877272"/>
            <a:ext cx="81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Задворная</a:t>
            </a:r>
            <a:r>
              <a:rPr lang="ru-RU" sz="2400" b="1" dirty="0" smtClean="0"/>
              <a:t> Марина Федоровна</a:t>
            </a:r>
          </a:p>
          <a:p>
            <a:pPr algn="ctr"/>
            <a:r>
              <a:rPr lang="ru-RU" b="1" dirty="0" smtClean="0"/>
              <a:t>Старший инспектор отделения исполнения административного законодательства ОМВД России по приморскому краю  по г.  Уссурийску</a:t>
            </a:r>
            <a:endParaRPr lang="ru-RU" b="1" dirty="0"/>
          </a:p>
        </p:txBody>
      </p:sp>
      <p:pic>
        <p:nvPicPr>
          <p:cNvPr id="3074" name="Picture 2" descr="C:\Documents and Settings\Cheremshanova\Рабочий стол\712 группа\интеграция урок 941,942,431,721,722\админ. процесс производство по делу\DSC03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50" y="1557338"/>
            <a:ext cx="78232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Черемшанова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Наталья Геннадьевна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99592" y="1700808"/>
            <a:ext cx="4176464" cy="4702656"/>
          </a:xfrm>
        </p:spPr>
        <p:txBody>
          <a:bodyPr/>
          <a:lstStyle/>
          <a:p>
            <a:r>
              <a:rPr lang="ru-RU" dirty="0" smtClean="0"/>
              <a:t>Преподаватель кафедры экономических, социально-правовых и сервисных дисциплин КГА ПОУ «ДВТК».</a:t>
            </a:r>
          </a:p>
          <a:p>
            <a:r>
              <a:rPr lang="ru-RU" dirty="0" smtClean="0"/>
              <a:t>Педагогический стаж – 20 лет</a:t>
            </a:r>
            <a:endParaRPr lang="ru-RU" dirty="0"/>
          </a:p>
        </p:txBody>
      </p:sp>
      <p:pic>
        <p:nvPicPr>
          <p:cNvPr id="7" name="Содержимое 6" descr="C:\Documents and Settings\Pc5_405\Рабочий стол\712\DSC01348черемшанова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20546" r="28331"/>
          <a:stretch>
            <a:fillRect/>
          </a:stretch>
        </p:blipFill>
        <p:spPr bwMode="auto">
          <a:xfrm>
            <a:off x="5076056" y="1772816"/>
            <a:ext cx="3858394" cy="408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32656"/>
            <a:ext cx="1080120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6044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br>
              <a:rPr lang="ru-RU" sz="44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«Административное правонарушение»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5877272"/>
            <a:ext cx="81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Задворная</a:t>
            </a:r>
            <a:r>
              <a:rPr lang="ru-RU" sz="2400" b="1" dirty="0" smtClean="0"/>
              <a:t> Марина Федоровна</a:t>
            </a:r>
          </a:p>
          <a:p>
            <a:pPr algn="ctr"/>
            <a:r>
              <a:rPr lang="ru-RU" b="1" dirty="0" smtClean="0"/>
              <a:t>Старший инспектор отделения исполнения административного законодательства ОМВД России по Приморскому краю  по г.  Уссурийску</a:t>
            </a:r>
            <a:endParaRPr lang="ru-RU" b="1" dirty="0"/>
          </a:p>
        </p:txBody>
      </p:sp>
      <p:pic>
        <p:nvPicPr>
          <p:cNvPr id="4098" name="Picture 2" descr="C:\Documents and Settings\Cheremshanova\Рабочий стол\712 группа\интеграция урок 941,942,431,721,722\админ. процесс производство по делу\DSC03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50" y="1557338"/>
            <a:ext cx="78232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916832"/>
            <a:ext cx="8715436" cy="424847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sz="4000" dirty="0" smtClean="0"/>
              <a:t>    </a:t>
            </a:r>
            <a:endParaRPr lang="ru-RU" sz="4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97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i="1" dirty="0" smtClean="0">
                <a:solidFill>
                  <a:srgbClr val="C00000"/>
                </a:solidFill>
              </a:rPr>
              <a:t>Лекция визуализация </a:t>
            </a:r>
            <a:r>
              <a:rPr lang="ru-RU" sz="5300" b="1" i="1" dirty="0" smtClean="0">
                <a:solidFill>
                  <a:srgbClr val="C00000"/>
                </a:solidFill>
              </a:rPr>
              <a:t/>
            </a:r>
            <a:br>
              <a:rPr lang="ru-RU" sz="5300" b="1" i="1" dirty="0" smtClean="0">
                <a:solidFill>
                  <a:srgbClr val="C00000"/>
                </a:solidFill>
              </a:rPr>
            </a:br>
            <a:r>
              <a:rPr lang="ru-RU" sz="5300" b="1" i="1" dirty="0" smtClean="0">
                <a:solidFill>
                  <a:srgbClr val="C00000"/>
                </a:solidFill>
              </a:rPr>
              <a:t>с привлечением специалиста</a:t>
            </a: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Специалист-практик использует наглядность (презентации, видеоролики, бланки документов на бумажном носителе), а студенты – преобразовывают эту информацию в визуальную форму (логическую схему)</a:t>
            </a:r>
            <a:r>
              <a:rPr lang="ru-RU" sz="4900" b="1" i="1" dirty="0" smtClean="0"/>
              <a:t/>
            </a:r>
            <a:br>
              <a:rPr lang="ru-RU" sz="4900" b="1" i="1" dirty="0" smtClean="0"/>
            </a:br>
            <a:r>
              <a:rPr lang="ru-RU" sz="4000" b="1" i="1" dirty="0" smtClean="0"/>
              <a:t/>
            </a:r>
            <a:br>
              <a:rPr lang="ru-RU" sz="4000" b="1" i="1" dirty="0" smtClean="0"/>
            </a:br>
            <a:endParaRPr lang="ru-RU" sz="4000" b="1" i="1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285984" y="3643314"/>
            <a:ext cx="6858016" cy="321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Урок с привлечением специалиста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«Социальное обеспечение РФ»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пенсионное обеспечение Р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808868" cy="4392488"/>
          </a:xfrm>
        </p:spPr>
      </p:pic>
      <p:sp>
        <p:nvSpPr>
          <p:cNvPr id="10" name="TextBox 9"/>
          <p:cNvSpPr txBox="1"/>
          <p:nvPr/>
        </p:nvSpPr>
        <p:spPr>
          <a:xfrm>
            <a:off x="395536" y="6093296"/>
            <a:ext cx="874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Специалист отделения социально, социально-медицинского обслуживания на дому  КГА УСО «ПЦСОН»</a:t>
            </a:r>
            <a:endParaRPr lang="ru-RU" b="1" dirty="0"/>
          </a:p>
        </p:txBody>
      </p:sp>
      <p:pic>
        <p:nvPicPr>
          <p:cNvPr id="6" name="Рисунок 5" descr="C:\Documents and Settings\Администратор\Рабочий стол\Новая папка\внимание\DSC029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7920880" cy="4563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Урок с привлечением специалиста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«Социальное обеспечение РФ»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пенсионное обеспечение Р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808868" cy="4392488"/>
          </a:xfrm>
        </p:spPr>
      </p:pic>
      <p:sp>
        <p:nvSpPr>
          <p:cNvPr id="10" name="TextBox 9"/>
          <p:cNvSpPr txBox="1"/>
          <p:nvPr/>
        </p:nvSpPr>
        <p:spPr>
          <a:xfrm>
            <a:off x="395536" y="6093296"/>
            <a:ext cx="874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Специалист отделения социально, социально-медицинского обслуживания на дому  КГА УСО «ПЦСОН»</a:t>
            </a:r>
            <a:endParaRPr lang="ru-RU" b="1" dirty="0"/>
          </a:p>
        </p:txBody>
      </p:sp>
      <p:pic>
        <p:nvPicPr>
          <p:cNvPr id="6" name="Рисунок 5" descr="C:\Documents and Settings\Администратор\Рабочий стол\Новая папка\внимание\DSC029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7920880" cy="4563551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дминистратор\Рабочий стол\712 2017\ИНЬ-ЯНЬ\ИньЯнь ФОТО\DSC04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7992888" cy="460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916832"/>
            <a:ext cx="8715436" cy="424847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sz="4000" dirty="0" smtClean="0"/>
              <a:t>    </a:t>
            </a:r>
            <a:endParaRPr lang="ru-RU" sz="4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97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</a:rPr>
            </a:br>
            <a:r>
              <a:rPr lang="ru-RU" sz="4400" b="1" i="1" dirty="0" smtClean="0">
                <a:solidFill>
                  <a:srgbClr val="C00000"/>
                </a:solidFill>
              </a:rPr>
              <a:t>Урок – экскурсия с привлечением</a:t>
            </a:r>
            <a:br>
              <a:rPr lang="ru-RU" sz="4400" b="1" i="1" dirty="0" smtClean="0">
                <a:solidFill>
                  <a:srgbClr val="C00000"/>
                </a:solidFill>
              </a:rPr>
            </a:br>
            <a:r>
              <a:rPr lang="ru-RU" sz="4400" b="1" i="1" dirty="0" smtClean="0">
                <a:solidFill>
                  <a:srgbClr val="C00000"/>
                </a:solidFill>
              </a:rPr>
              <a:t>практикующего специалиста 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/>
              <a:t>Специалист-практик проводит экскурсию по объекту. Студенты закрепляют теоретические знания, задают вопросы, отвечают на вопросы специалиста. Специалист в конце экскурсии отмечает лучших студентов и поощряет благодарностью</a:t>
            </a:r>
            <a:r>
              <a:rPr lang="ru-RU" sz="4900" b="1" i="1" dirty="0" smtClean="0"/>
              <a:t/>
            </a:r>
            <a:br>
              <a:rPr lang="ru-RU" sz="4900" b="1" i="1" dirty="0" smtClean="0"/>
            </a:br>
            <a:r>
              <a:rPr lang="ru-RU" sz="4000" b="1" i="1" dirty="0" smtClean="0"/>
              <a:t/>
            </a:r>
            <a:br>
              <a:rPr lang="ru-RU" sz="4000" b="1" i="1" dirty="0" smtClean="0"/>
            </a:br>
            <a:endParaRPr lang="ru-RU" sz="4000" b="1" i="1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285984" y="3643314"/>
            <a:ext cx="6858016" cy="321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Урок экскурсия с привлечением специалистов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«Производство по делам об административных правонарушениях»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пенсионное обеспечение Р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808868" cy="4392488"/>
          </a:xfrm>
        </p:spPr>
      </p:pic>
      <p:pic>
        <p:nvPicPr>
          <p:cNvPr id="6" name="Рисунок 5" descr="C:\Documents and Settings\Администратор\Рабочий стол\Новая папка\внимание\DSC029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92896"/>
            <a:ext cx="7920880" cy="3483431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дминистратор\Рабочий стол\712 2017\ИНЬ-ЯНЬ\ИньЯнь ФОТО\DSC04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992888" cy="431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дминистратор\Рабочий стол\экскурсия\IMG_1009.JPG"/>
          <p:cNvPicPr/>
          <p:nvPr/>
        </p:nvPicPr>
        <p:blipFill>
          <a:blip r:embed="rId5" cstate="print"/>
          <a:srcRect l="9475" t="7253" r="6639" b="10408"/>
          <a:stretch>
            <a:fillRect/>
          </a:stretch>
        </p:blipFill>
        <p:spPr bwMode="auto">
          <a:xfrm>
            <a:off x="827584" y="1484784"/>
            <a:ext cx="831641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Урок экскурсия с привлечением специалистов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«Производство по делам об административных правонарушениях»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пенсионное обеспечение Р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808868" cy="4392488"/>
          </a:xfrm>
        </p:spPr>
      </p:pic>
      <p:pic>
        <p:nvPicPr>
          <p:cNvPr id="6" name="Рисунок 5" descr="C:\Documents and Settings\Администратор\Рабочий стол\Новая папка\внимание\DSC029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92896"/>
            <a:ext cx="7920880" cy="3483431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дминистратор\Рабочий стол\712 2017\ИНЬ-ЯНЬ\ИньЯнь ФОТО\DSC04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992888" cy="431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дминистратор\Рабочий стол\экскурсия\IMG_1009.JPG"/>
          <p:cNvPicPr/>
          <p:nvPr/>
        </p:nvPicPr>
        <p:blipFill>
          <a:blip r:embed="rId5" cstate="print"/>
          <a:srcRect l="9475" t="7253" r="6639" b="10408"/>
          <a:stretch>
            <a:fillRect/>
          </a:stretch>
        </p:blipFill>
        <p:spPr bwMode="auto">
          <a:xfrm>
            <a:off x="827584" y="1484784"/>
            <a:ext cx="831641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E:\конференция\экс.полиция\DSC_18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Урок экскурсия с привлечением специалистов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«Производство по делам об административных правонарушениях»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пенсионное обеспечение Р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808868" cy="4392488"/>
          </a:xfrm>
        </p:spPr>
      </p:pic>
      <p:pic>
        <p:nvPicPr>
          <p:cNvPr id="6" name="Рисунок 5" descr="C:\Documents and Settings\Администратор\Рабочий стол\Новая папка\внимание\DSC029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92896"/>
            <a:ext cx="7920880" cy="3483431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дминистратор\Рабочий стол\712 2017\ИНЬ-ЯНЬ\ИньЯнь ФОТО\DSC04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992888" cy="431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дминистратор\Рабочий стол\экскурсия\IMG_1009.JPG"/>
          <p:cNvPicPr/>
          <p:nvPr/>
        </p:nvPicPr>
        <p:blipFill>
          <a:blip r:embed="rId5" cstate="print"/>
          <a:srcRect l="9475" t="7253" r="6639" b="10408"/>
          <a:stretch>
            <a:fillRect/>
          </a:stretch>
        </p:blipFill>
        <p:spPr bwMode="auto">
          <a:xfrm>
            <a:off x="827584" y="1484784"/>
            <a:ext cx="831641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E:\конференция\экс.полиция\DSC_18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  <p:pic>
        <p:nvPicPr>
          <p:cNvPr id="16386" name="Picture 2" descr="E:\конференция\экс.полиция\DSC_18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700808"/>
            <a:ext cx="9144000" cy="5402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Урок экскурсия с привлечением специалистов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«Производство по делам об административных правонарушениях»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пенсионное обеспечение Р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808868" cy="4392488"/>
          </a:xfrm>
        </p:spPr>
      </p:pic>
      <p:pic>
        <p:nvPicPr>
          <p:cNvPr id="6" name="Рисунок 5" descr="C:\Documents and Settings\Администратор\Рабочий стол\Новая папка\внимание\DSC029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92896"/>
            <a:ext cx="7920880" cy="3483431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дминистратор\Рабочий стол\712 2017\ИНЬ-ЯНЬ\ИньЯнь ФОТО\DSC04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992888" cy="431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дминистратор\Рабочий стол\экскурсия\IMG_1009.JPG"/>
          <p:cNvPicPr/>
          <p:nvPr/>
        </p:nvPicPr>
        <p:blipFill>
          <a:blip r:embed="rId5" cstate="print"/>
          <a:srcRect l="9475" t="7253" r="6639" b="10408"/>
          <a:stretch>
            <a:fillRect/>
          </a:stretch>
        </p:blipFill>
        <p:spPr bwMode="auto">
          <a:xfrm>
            <a:off x="827584" y="1484784"/>
            <a:ext cx="831641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E:\конференция\экс.полиция\DSC_18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04864"/>
            <a:ext cx="9144000" cy="4653136"/>
          </a:xfrm>
          <a:prstGeom prst="rect">
            <a:avLst/>
          </a:prstGeom>
          <a:noFill/>
        </p:spPr>
      </p:pic>
      <p:pic>
        <p:nvPicPr>
          <p:cNvPr id="16386" name="Picture 2" descr="E:\конференция\экс.полиция\DSC_18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44824"/>
            <a:ext cx="9144000" cy="5013176"/>
          </a:xfrm>
          <a:prstGeom prst="rect">
            <a:avLst/>
          </a:prstGeom>
          <a:noFill/>
        </p:spPr>
      </p:pic>
      <p:pic>
        <p:nvPicPr>
          <p:cNvPr id="17410" name="Picture 2" descr="E:\конференция\экс.полиция\DSC_1906.JPG"/>
          <p:cNvPicPr>
            <a:picLocks noChangeAspect="1" noChangeArrowheads="1"/>
          </p:cNvPicPr>
          <p:nvPr/>
        </p:nvPicPr>
        <p:blipFill>
          <a:blip r:embed="rId8" cstate="print"/>
          <a:srcRect l="10409"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Урок экскурсия с привлечением специалистов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«Производство по делам об административных правонарушениях»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пенсионное обеспечение Р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808868" cy="4392488"/>
          </a:xfrm>
        </p:spPr>
      </p:pic>
      <p:pic>
        <p:nvPicPr>
          <p:cNvPr id="6" name="Рисунок 5" descr="C:\Documents and Settings\Администратор\Рабочий стол\Новая папка\внимание\DSC029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92896"/>
            <a:ext cx="7920880" cy="3483431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дминистратор\Рабочий стол\712 2017\ИНЬ-ЯНЬ\ИньЯнь ФОТО\DSC04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992888" cy="431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дминистратор\Рабочий стол\экскурсия\IMG_1009.JPG"/>
          <p:cNvPicPr/>
          <p:nvPr/>
        </p:nvPicPr>
        <p:blipFill>
          <a:blip r:embed="rId5" cstate="print"/>
          <a:srcRect l="9475" t="7253" r="6639" b="10408"/>
          <a:stretch>
            <a:fillRect/>
          </a:stretch>
        </p:blipFill>
        <p:spPr bwMode="auto">
          <a:xfrm>
            <a:off x="827584" y="1484784"/>
            <a:ext cx="831641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E:\конференция\экс.полиция\DSC_18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04864"/>
            <a:ext cx="9144000" cy="4653136"/>
          </a:xfrm>
          <a:prstGeom prst="rect">
            <a:avLst/>
          </a:prstGeom>
          <a:noFill/>
        </p:spPr>
      </p:pic>
      <p:pic>
        <p:nvPicPr>
          <p:cNvPr id="16386" name="Picture 2" descr="E:\конференция\экс.полиция\DSC_18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44824"/>
            <a:ext cx="9144000" cy="5013176"/>
          </a:xfrm>
          <a:prstGeom prst="rect">
            <a:avLst/>
          </a:prstGeom>
          <a:noFill/>
        </p:spPr>
      </p:pic>
      <p:pic>
        <p:nvPicPr>
          <p:cNvPr id="17410" name="Picture 2" descr="E:\конференция\экс.полиция\DSC_1906.JPG"/>
          <p:cNvPicPr>
            <a:picLocks noChangeAspect="1" noChangeArrowheads="1"/>
          </p:cNvPicPr>
          <p:nvPr/>
        </p:nvPicPr>
        <p:blipFill>
          <a:blip r:embed="rId8" cstate="print"/>
          <a:srcRect l="10409"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  <p:pic>
        <p:nvPicPr>
          <p:cNvPr id="18434" name="Picture 2" descr="E:\конференция\экс.полиция\DSC_19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142984"/>
            <a:ext cx="8715436" cy="502232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sz="4000" dirty="0" smtClean="0"/>
              <a:t>    одна из форм организации урока, в условиях которого преподаватель </a:t>
            </a:r>
          </a:p>
          <a:p>
            <a:pPr algn="ctr">
              <a:buNone/>
            </a:pPr>
            <a:r>
              <a:rPr lang="ru-RU" sz="4000" dirty="0" smtClean="0"/>
              <a:t>при изучении нового учебного материала, для связи теории с реальной практикой, привлекает специалиста (эксперта), </a:t>
            </a:r>
          </a:p>
          <a:p>
            <a:pPr algn="ctr">
              <a:buNone/>
            </a:pPr>
            <a:r>
              <a:rPr lang="ru-RU" sz="4000" dirty="0" smtClean="0"/>
              <a:t>социального партнера.</a:t>
            </a:r>
            <a:endParaRPr lang="ru-RU" sz="4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Урок с привлечением специалиста -</a:t>
            </a:r>
            <a:endParaRPr lang="ru-RU" sz="4000" b="1" i="1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285984" y="3643314"/>
            <a:ext cx="6858016" cy="321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Урок экскурсия с привлечением специалистов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«Производство по делам об административных правонарушениях»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пенсионное обеспечение Р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7808868" cy="4392488"/>
          </a:xfrm>
        </p:spPr>
      </p:pic>
      <p:pic>
        <p:nvPicPr>
          <p:cNvPr id="6" name="Рисунок 5" descr="C:\Documents and Settings\Администратор\Рабочий стол\Новая папка\внимание\DSC029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92896"/>
            <a:ext cx="7920880" cy="3483431"/>
          </a:xfrm>
          <a:prstGeom prst="rect">
            <a:avLst/>
          </a:prstGeom>
          <a:noFill/>
        </p:spPr>
      </p:pic>
      <p:pic>
        <p:nvPicPr>
          <p:cNvPr id="8" name="Рисунок 7" descr="C:\Documents and Settings\Администратор\Рабочий стол\712 2017\ИНЬ-ЯНЬ\ИньЯнь ФОТО\DSC04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992888" cy="431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дминистратор\Рабочий стол\экскурсия\IMG_1009.JPG"/>
          <p:cNvPicPr/>
          <p:nvPr/>
        </p:nvPicPr>
        <p:blipFill>
          <a:blip r:embed="rId5" cstate="print"/>
          <a:srcRect l="9475" t="7253" r="6639" b="10408"/>
          <a:stretch>
            <a:fillRect/>
          </a:stretch>
        </p:blipFill>
        <p:spPr bwMode="auto">
          <a:xfrm>
            <a:off x="827584" y="1484784"/>
            <a:ext cx="831641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E:\конференция\экс.полиция\DSC_18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04864"/>
            <a:ext cx="9144000" cy="4653136"/>
          </a:xfrm>
          <a:prstGeom prst="rect">
            <a:avLst/>
          </a:prstGeom>
          <a:noFill/>
        </p:spPr>
      </p:pic>
      <p:pic>
        <p:nvPicPr>
          <p:cNvPr id="16386" name="Picture 2" descr="E:\конференция\экс.полиция\DSC_18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844824"/>
            <a:ext cx="9144000" cy="5013176"/>
          </a:xfrm>
          <a:prstGeom prst="rect">
            <a:avLst/>
          </a:prstGeom>
          <a:noFill/>
        </p:spPr>
      </p:pic>
      <p:pic>
        <p:nvPicPr>
          <p:cNvPr id="17410" name="Picture 2" descr="E:\конференция\экс.полиция\DSC_1906.JPG"/>
          <p:cNvPicPr>
            <a:picLocks noChangeAspect="1" noChangeArrowheads="1"/>
          </p:cNvPicPr>
          <p:nvPr/>
        </p:nvPicPr>
        <p:blipFill>
          <a:blip r:embed="rId8" cstate="print"/>
          <a:srcRect l="10409"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  <p:pic>
        <p:nvPicPr>
          <p:cNvPr id="18434" name="Picture 2" descr="E:\конференция\экс.полиция\DSC_19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  <p:pic>
        <p:nvPicPr>
          <p:cNvPr id="19458" name="Picture 2" descr="E:\конференция\экс.полиция\DSC_19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916832"/>
            <a:ext cx="8715436" cy="424847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sz="4000" dirty="0" smtClean="0"/>
              <a:t>    </a:t>
            </a:r>
            <a:endParaRPr lang="ru-RU" sz="4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97352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</a:rPr>
              <a:t>Урок с экспертной оценкой </a:t>
            </a:r>
            <a:br>
              <a:rPr lang="ru-RU" sz="4400" b="1" i="1" dirty="0" smtClean="0">
                <a:solidFill>
                  <a:srgbClr val="C00000"/>
                </a:solidFill>
              </a:rPr>
            </a:br>
            <a:r>
              <a:rPr lang="ru-RU" sz="4400" b="1" i="1" dirty="0" smtClean="0">
                <a:solidFill>
                  <a:srgbClr val="C00000"/>
                </a:solidFill>
              </a:rPr>
              <a:t>практикующего специалиста 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Специалист-практик оценивает профессионализм студентов-докладчиков,  письменные работы, отмечает лучших и поощряет</a:t>
            </a:r>
            <a:r>
              <a:rPr lang="ru-RU" sz="4900" b="1" i="1" dirty="0" smtClean="0"/>
              <a:t/>
            </a:r>
            <a:br>
              <a:rPr lang="ru-RU" sz="4900" b="1" i="1" dirty="0" smtClean="0"/>
            </a:br>
            <a:r>
              <a:rPr lang="ru-RU" sz="4000" b="1" i="1" dirty="0" smtClean="0"/>
              <a:t/>
            </a:r>
            <a:br>
              <a:rPr lang="ru-RU" sz="4000" b="1" i="1" dirty="0" smtClean="0"/>
            </a:br>
            <a:endParaRPr lang="ru-RU" sz="4000" b="1" i="1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285984" y="3643314"/>
            <a:ext cx="6858016" cy="321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1003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«Предпринимательский договор»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5842337"/>
            <a:ext cx="8028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Мартыненко</a:t>
            </a:r>
            <a:r>
              <a:rPr lang="ru-RU" sz="2400" b="1" dirty="0" smtClean="0"/>
              <a:t> Елена Владимировна</a:t>
            </a:r>
          </a:p>
          <a:p>
            <a:pPr algn="ctr"/>
            <a:r>
              <a:rPr lang="ru-RU" b="1" dirty="0" smtClean="0"/>
              <a:t>Управляющая операционным офисом Уссурийский  </a:t>
            </a:r>
          </a:p>
          <a:p>
            <a:pPr algn="ctr"/>
            <a:r>
              <a:rPr lang="ru-RU" b="1" dirty="0" smtClean="0"/>
              <a:t>Дальневосточного филиала ОАО «</a:t>
            </a:r>
            <a:r>
              <a:rPr lang="ru-RU" b="1" dirty="0" err="1" smtClean="0"/>
              <a:t>Промсвязьбанк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5122" name="Picture 2" descr="C:\Documents and Settings\Cheremshanova\Рабочий стол\712 группа\интеграция урок 941,942,431,721,722\ат.урок-ПР.ДОГ. управ. банком\DSC02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983" y="1341438"/>
            <a:ext cx="7775221" cy="4373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1003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«Предпринимательский договор»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5842337"/>
            <a:ext cx="8028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Мартыненко</a:t>
            </a:r>
            <a:r>
              <a:rPr lang="ru-RU" sz="2400" b="1" dirty="0" smtClean="0"/>
              <a:t> Елена Владимировна</a:t>
            </a:r>
          </a:p>
          <a:p>
            <a:pPr algn="ctr"/>
            <a:r>
              <a:rPr lang="ru-RU" b="1" dirty="0" smtClean="0"/>
              <a:t>Управляющая операционным офисом Уссурийский  </a:t>
            </a:r>
          </a:p>
          <a:p>
            <a:pPr algn="ctr"/>
            <a:r>
              <a:rPr lang="ru-RU" b="1" dirty="0" smtClean="0"/>
              <a:t>Дальневосточного филиала ОАО «</a:t>
            </a:r>
            <a:r>
              <a:rPr lang="ru-RU" b="1" dirty="0" err="1" smtClean="0"/>
              <a:t>Промсвязьбанк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6146" name="Picture 2" descr="C:\Documents and Settings\Cheremshanova\Рабочий стол\712 группа\интеграция урок 941,942,431,721,722\ат.урок-ПР.ДОГ. управ. банком\DSC02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983" y="1341438"/>
            <a:ext cx="7775221" cy="4373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1003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«Предпринимательский договор»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5842337"/>
            <a:ext cx="8028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Мартыненко</a:t>
            </a:r>
            <a:r>
              <a:rPr lang="ru-RU" sz="2400" b="1" dirty="0" smtClean="0"/>
              <a:t> Елена Владимировна</a:t>
            </a:r>
          </a:p>
          <a:p>
            <a:pPr algn="ctr"/>
            <a:r>
              <a:rPr lang="ru-RU" b="1" dirty="0" smtClean="0"/>
              <a:t>Управляющая операционным офисом Уссурийский  </a:t>
            </a:r>
          </a:p>
          <a:p>
            <a:pPr algn="ctr"/>
            <a:r>
              <a:rPr lang="ru-RU" b="1" dirty="0" smtClean="0"/>
              <a:t>Дальневосточного филиала ОАО «</a:t>
            </a:r>
            <a:r>
              <a:rPr lang="ru-RU" b="1" dirty="0" err="1" smtClean="0"/>
              <a:t>Промсвязьбанк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7170" name="Picture 2" descr="C:\Documents and Settings\Cheremshanova\Рабочий стол\712 группа\интеграция урок 941,942,431,721,722\ат.урок-ПР.ДОГ. управ. банком\DSC026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1341785"/>
            <a:ext cx="7773988" cy="4372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1003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Урок с привлечением специалиста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«Предпринимательский договор»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SC02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340768"/>
            <a:ext cx="7776864" cy="4374485"/>
          </a:xfrm>
        </p:spPr>
      </p:pic>
      <p:sp>
        <p:nvSpPr>
          <p:cNvPr id="5" name="TextBox 4"/>
          <p:cNvSpPr txBox="1"/>
          <p:nvPr/>
        </p:nvSpPr>
        <p:spPr>
          <a:xfrm>
            <a:off x="1115616" y="5842337"/>
            <a:ext cx="8028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Мартыненко</a:t>
            </a:r>
            <a:r>
              <a:rPr lang="ru-RU" sz="2400" b="1" dirty="0" smtClean="0"/>
              <a:t> Елена Владимировна</a:t>
            </a:r>
          </a:p>
          <a:p>
            <a:pPr algn="ctr"/>
            <a:r>
              <a:rPr lang="ru-RU" b="1" dirty="0" smtClean="0"/>
              <a:t>Управляющая операционным офисом Уссурийский  </a:t>
            </a:r>
          </a:p>
          <a:p>
            <a:pPr algn="ctr"/>
            <a:r>
              <a:rPr lang="ru-RU" b="1" dirty="0" smtClean="0"/>
              <a:t>Дальневосточного филиала ОАО «</a:t>
            </a:r>
            <a:r>
              <a:rPr lang="ru-RU" b="1" dirty="0" err="1" smtClean="0"/>
              <a:t>Промсвязьбанк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Интегрированный урок – деловая игра по «Административному праву»</a:t>
            </a:r>
            <a:endParaRPr lang="ru-RU" dirty="0"/>
          </a:p>
        </p:txBody>
      </p:sp>
      <p:pic>
        <p:nvPicPr>
          <p:cNvPr id="12290" name="Picture 2" descr="C:\Documents and Settings\Cheremshanova\Рабочий стол\712 группа 2\классный\класный час\DSC06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21346"/>
            <a:ext cx="8892480" cy="5336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Интегрированный урок – деловая игра по «Административному праву»</a:t>
            </a:r>
            <a:endParaRPr lang="ru-RU" dirty="0"/>
          </a:p>
        </p:txBody>
      </p:sp>
      <p:pic>
        <p:nvPicPr>
          <p:cNvPr id="14338" name="Picture 2" descr="C:\Documents and Settings\Cheremshanova\Рабочий стол\712 группа 2\классный\класный час\DSC06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628801"/>
            <a:ext cx="8892480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Интегрированный урок – деловая игра по «Административному праву»</a:t>
            </a:r>
            <a:endParaRPr lang="ru-RU" dirty="0"/>
          </a:p>
        </p:txBody>
      </p:sp>
      <p:pic>
        <p:nvPicPr>
          <p:cNvPr id="13314" name="Picture 2" descr="C:\Documents and Settings\Cheremshanova\Рабочий стол\712 группа 2\классный\класный час\DSC06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556793"/>
            <a:ext cx="8820472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solidFill>
                  <a:srgbClr val="C00000"/>
                </a:solidFill>
              </a:rPr>
              <a:t>Благодарю за внимание!</a:t>
            </a:r>
            <a:endParaRPr lang="ru-RU" sz="72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916832"/>
            <a:ext cx="8715436" cy="424847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sz="4000" dirty="0" smtClean="0"/>
              <a:t>    </a:t>
            </a:r>
            <a:endParaRPr lang="ru-RU" sz="4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4928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/>
              <a:t>Урок с привлечением специалиста</a:t>
            </a:r>
            <a:br>
              <a:rPr lang="ru-RU" sz="4000" b="1" i="1" dirty="0" smtClean="0"/>
            </a:br>
            <a:r>
              <a:rPr lang="ru-RU" sz="4000" b="1" i="1" dirty="0" smtClean="0"/>
              <a:t>направлен на формирование общих и профессиональных компетенций  выпускника – </a:t>
            </a:r>
            <a:r>
              <a:rPr lang="ru-RU" sz="4000" b="1" i="1" dirty="0" smtClean="0">
                <a:solidFill>
                  <a:srgbClr val="C00000"/>
                </a:solidFill>
              </a:rPr>
              <a:t>способность понимать сущность  и социальную значимость 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своей будущей профессии, проявлять 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к ней устойчивый интерес </a:t>
            </a:r>
            <a:r>
              <a:rPr lang="ru-RU" sz="4000" b="1" i="1" dirty="0" smtClean="0"/>
              <a:t/>
            </a:r>
            <a:br>
              <a:rPr lang="ru-RU" sz="4000" b="1" i="1" dirty="0" smtClean="0"/>
            </a:br>
            <a:endParaRPr lang="ru-RU" sz="4000" b="1" i="1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285984" y="3643314"/>
            <a:ext cx="6858016" cy="321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8172400" cy="1143000"/>
          </a:xfrm>
        </p:spPr>
        <p:txBody>
          <a:bodyPr>
            <a:noAutofit/>
          </a:bodyPr>
          <a:lstStyle/>
          <a:p>
            <a:pPr algn="ctr"/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692696"/>
            <a:ext cx="7956376" cy="55557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i="1" dirty="0" smtClean="0">
                <a:solidFill>
                  <a:srgbClr val="C00000"/>
                </a:solidFill>
              </a:rPr>
              <a:t>Формы взаимодействия с практикующими специалистами в учебном процессе в рамках  преподавания учебных  дисциплин:</a:t>
            </a:r>
          </a:p>
          <a:p>
            <a:r>
              <a:rPr lang="ru-RU" sz="3600" i="1" dirty="0" smtClean="0"/>
              <a:t>«Правовое обеспечение профессиональной деятельности»;</a:t>
            </a:r>
          </a:p>
          <a:p>
            <a:r>
              <a:rPr lang="ru-RU" sz="3600" i="1" dirty="0" smtClean="0"/>
              <a:t>«Административное право»;</a:t>
            </a:r>
          </a:p>
          <a:p>
            <a:r>
              <a:rPr lang="ru-RU" sz="3600" i="1" dirty="0" smtClean="0"/>
              <a:t>«Трудовое право»</a:t>
            </a:r>
            <a:endParaRPr lang="ru-RU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916832"/>
            <a:ext cx="8715436" cy="424847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sz="4000" dirty="0" smtClean="0"/>
              <a:t>    </a:t>
            </a:r>
            <a:endParaRPr lang="ru-RU" sz="4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97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i="1" dirty="0" smtClean="0">
                <a:solidFill>
                  <a:srgbClr val="C00000"/>
                </a:solidFill>
              </a:rPr>
              <a:t>Традиционная лекция </a:t>
            </a:r>
            <a:br>
              <a:rPr lang="ru-RU" sz="5300" b="1" i="1" dirty="0" smtClean="0">
                <a:solidFill>
                  <a:srgbClr val="C00000"/>
                </a:solidFill>
              </a:rPr>
            </a:br>
            <a:r>
              <a:rPr lang="ru-RU" sz="5300" b="1" i="1" dirty="0" smtClean="0">
                <a:solidFill>
                  <a:srgbClr val="C00000"/>
                </a:solidFill>
              </a:rPr>
              <a:t>с привлечением специалиста</a:t>
            </a:r>
            <a:r>
              <a:rPr lang="ru-RU" sz="4900" b="1" i="1" dirty="0" smtClean="0"/>
              <a:t/>
            </a:r>
            <a:br>
              <a:rPr lang="ru-RU" sz="4900" b="1" i="1" dirty="0" smtClean="0"/>
            </a:br>
            <a:r>
              <a:rPr lang="ru-RU" sz="4900" b="1" i="1" dirty="0" smtClean="0"/>
              <a:t>Преподаватель и специалист-практик излагают и объясняют учебный материал опираясь на свой опыт, а студенты слушают, формируют вопросы и в конце </a:t>
            </a:r>
            <a:br>
              <a:rPr lang="ru-RU" sz="4900" b="1" i="1" dirty="0" smtClean="0"/>
            </a:br>
            <a:r>
              <a:rPr lang="ru-RU" sz="4900" b="1" i="1" dirty="0" smtClean="0"/>
              <a:t>задают вопросы</a:t>
            </a:r>
            <a:br>
              <a:rPr lang="ru-RU" sz="4900" b="1" i="1" dirty="0" smtClean="0"/>
            </a:br>
            <a:r>
              <a:rPr lang="ru-RU" sz="4000" b="1" i="1" dirty="0" smtClean="0"/>
              <a:t/>
            </a:r>
            <a:br>
              <a:rPr lang="ru-RU" sz="4000" b="1" i="1" dirty="0" smtClean="0"/>
            </a:br>
            <a:endParaRPr lang="ru-RU" sz="4000" b="1" i="1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285984" y="3643314"/>
            <a:ext cx="6858016" cy="3214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Урок с привлечением специалиста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«Трудовой договор»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593467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Пономоренко</a:t>
            </a:r>
            <a:r>
              <a:rPr lang="ru-RU" sz="2400" b="1" dirty="0" smtClean="0"/>
              <a:t> Екатерина Васильевна</a:t>
            </a:r>
          </a:p>
          <a:p>
            <a:pPr algn="ctr"/>
            <a:r>
              <a:rPr lang="ru-RU" b="1" dirty="0" smtClean="0"/>
              <a:t>Государственный инспектор труда  </a:t>
            </a:r>
            <a:r>
              <a:rPr lang="ru-RU" b="1" dirty="0" err="1" smtClean="0"/>
              <a:t>Госинспекции</a:t>
            </a:r>
            <a:r>
              <a:rPr lang="ru-RU" b="1" dirty="0" smtClean="0"/>
              <a:t> </a:t>
            </a:r>
            <a:r>
              <a:rPr lang="ru-RU" b="1" dirty="0" err="1" smtClean="0"/>
              <a:t>труда</a:t>
            </a:r>
            <a:r>
              <a:rPr lang="ru-RU" b="1" dirty="0" smtClean="0"/>
              <a:t> Приморского края</a:t>
            </a:r>
            <a:endParaRPr lang="ru-RU" b="1" dirty="0"/>
          </a:p>
        </p:txBody>
      </p:sp>
      <p:pic>
        <p:nvPicPr>
          <p:cNvPr id="1027" name="Picture 3" descr="C:\Documents and Settings\Cheremshanova\Рабочий стол\712 группа\интеграция урок 941,942,431,721,722\инспектор по труду\DSC02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Урок с привлечением специалиста</a:t>
            </a:r>
            <a:br>
              <a:rPr lang="ru-RU" sz="40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«Трудовой договор»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593467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Пономоренко</a:t>
            </a:r>
            <a:r>
              <a:rPr lang="ru-RU" sz="2400" b="1" dirty="0" smtClean="0"/>
              <a:t> Екатерина Васильевна</a:t>
            </a:r>
          </a:p>
          <a:p>
            <a:pPr algn="ctr"/>
            <a:r>
              <a:rPr lang="ru-RU" b="1" dirty="0" smtClean="0"/>
              <a:t>Государственный инспектор труда  </a:t>
            </a:r>
            <a:r>
              <a:rPr lang="ru-RU" b="1" dirty="0" err="1" smtClean="0"/>
              <a:t>Госинспекции</a:t>
            </a:r>
            <a:r>
              <a:rPr lang="ru-RU" b="1" dirty="0" smtClean="0"/>
              <a:t> </a:t>
            </a:r>
            <a:r>
              <a:rPr lang="ru-RU" b="1" dirty="0" err="1" smtClean="0"/>
              <a:t>труда</a:t>
            </a:r>
            <a:r>
              <a:rPr lang="ru-RU" b="1" dirty="0" smtClean="0"/>
              <a:t> Приморского края</a:t>
            </a:r>
            <a:endParaRPr lang="ru-RU" b="1" dirty="0"/>
          </a:p>
        </p:txBody>
      </p:sp>
      <p:pic>
        <p:nvPicPr>
          <p:cNvPr id="10242" name="Picture 2" descr="C:\Documents and Settings\Cheremshanova\Рабочий стол\712 группа\интеграция урок 941,942,431,721,722\инспектор по труду\DSC025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Урок с привлечением специалиста</a:t>
            </a:r>
            <a:br>
              <a:rPr lang="ru-RU" sz="40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Тема: «Трудовой договор»</a:t>
            </a:r>
            <a:endParaRPr lang="ru-RU" sz="3600" dirty="0"/>
          </a:p>
        </p:txBody>
      </p:sp>
      <p:pic>
        <p:nvPicPr>
          <p:cNvPr id="8" name="Содержимое 7" descr="трудовые спор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738908"/>
            <a:ext cx="7499350" cy="4218384"/>
          </a:xfrm>
        </p:spPr>
      </p:pic>
      <p:sp>
        <p:nvSpPr>
          <p:cNvPr id="10" name="TextBox 9"/>
          <p:cNvSpPr txBox="1"/>
          <p:nvPr/>
        </p:nvSpPr>
        <p:spPr>
          <a:xfrm>
            <a:off x="1043608" y="5934670"/>
            <a:ext cx="810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Пономоренко</a:t>
            </a:r>
            <a:r>
              <a:rPr lang="ru-RU" sz="2400" b="1" dirty="0" smtClean="0"/>
              <a:t> Екатерина Васильевна</a:t>
            </a:r>
          </a:p>
          <a:p>
            <a:pPr algn="ctr"/>
            <a:r>
              <a:rPr lang="ru-RU" b="1" dirty="0" smtClean="0"/>
              <a:t>Государственный инспектор труда  </a:t>
            </a:r>
            <a:r>
              <a:rPr lang="ru-RU" b="1" dirty="0" err="1" smtClean="0"/>
              <a:t>Госинспекции</a:t>
            </a:r>
            <a:r>
              <a:rPr lang="ru-RU" b="1" dirty="0" smtClean="0"/>
              <a:t> </a:t>
            </a:r>
            <a:r>
              <a:rPr lang="ru-RU" b="1" dirty="0" err="1" smtClean="0"/>
              <a:t>труда</a:t>
            </a:r>
            <a:r>
              <a:rPr lang="ru-RU" b="1" dirty="0" smtClean="0"/>
              <a:t> Приморского края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953</TotalTime>
  <Words>501</Words>
  <Application>Microsoft Office PowerPoint</Application>
  <PresentationFormat>Экран (4:3)</PresentationFormat>
  <Paragraphs>112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Солнцестояние</vt:lpstr>
      <vt:lpstr>Реализация интегрированного обучения через привлечение практикующих специалистов                          Докладчик:  Черемшанова Наталья Геннадьевна, преподаватель общепрофессиональных дисциплин</vt:lpstr>
      <vt:lpstr>Черемшанова  Наталья Геннадьевна</vt:lpstr>
      <vt:lpstr>Урок с привлечением специалиста -</vt:lpstr>
      <vt:lpstr>Урок с привлечением специалиста направлен на формирование общих и профессиональных компетенций  выпускника – способность понимать сущность  и социальную значимость  своей будущей профессии, проявлять  к ней устойчивый интерес  </vt:lpstr>
      <vt:lpstr>Слайд 5</vt:lpstr>
      <vt:lpstr>Традиционная лекция  с привлечением специалиста Преподаватель и специалист-практик излагают и объясняют учебный материал опираясь на свой опыт, а студенты слушают, формируют вопросы и в конце  задают вопросы  </vt:lpstr>
      <vt:lpstr>Урок с привлечением специалиста Тема: «Трудовой договор»</vt:lpstr>
      <vt:lpstr>Урок с привлечением специалиста Тема: «Трудовой договор»</vt:lpstr>
      <vt:lpstr>Урок с привлечением специалиста Тема: «Трудовой договор»</vt:lpstr>
      <vt:lpstr>Урок с привлечением специалиста Тема: «Дисциплина труда»</vt:lpstr>
      <vt:lpstr> Урок решения проблемной ситуации с привлечением специалиста  Специалист-практик предлагает решить проблемную ситуацию, а студенты – пути решения в конце организуется «круглый стол» с обсуждением возникших вопросов  </vt:lpstr>
      <vt:lpstr>Урок с привлечением специалиста Тема: «Пенсионное обеспечение РФ»</vt:lpstr>
      <vt:lpstr>Урок с привлечением специалиста Тема: «Пенсионное обеспечение РФ»</vt:lpstr>
      <vt:lpstr>Урок с привлечением специалиста Тема: «Заработная плата»</vt:lpstr>
      <vt:lpstr>Урок с привлечением специалиста Тема: «Заработная плата»</vt:lpstr>
      <vt:lpstr>Урок с привлечением специалиста Тема: «Заработная плата»</vt:lpstr>
      <vt:lpstr>Урок с привлечением специалиста Тема: «Трудовые споры»</vt:lpstr>
      <vt:lpstr>Урок с привлечением специалиста Тема: «Административная ответственность»</vt:lpstr>
      <vt:lpstr>Урок с привлечением специалиста Тема: «Административное правонарушение»</vt:lpstr>
      <vt:lpstr>Урок с привлечением специалиста Тема: «Административное правонарушение»</vt:lpstr>
      <vt:lpstr>Лекция визуализация  с привлечением специалиста  Специалист-практик использует наглядность (презентации, видеоролики, бланки документов на бумажном носителе), а студенты – преобразовывают эту информацию в визуальную форму (логическую схему)  </vt:lpstr>
      <vt:lpstr>Урок с привлечением специалиста Тема: «Социальное обеспечение РФ»</vt:lpstr>
      <vt:lpstr>Урок с привлечением специалиста Тема: «Социальное обеспечение РФ»</vt:lpstr>
      <vt:lpstr> Урок – экскурсия с привлечением практикующего специалиста  Специалист-практик проводит экскурсию по объекту. Студенты закрепляют теоретические знания, задают вопросы, отвечают на вопросы специалиста. Специалист в конце экскурсии отмечает лучших студентов и поощряет благодарностью  </vt:lpstr>
      <vt:lpstr>Урок экскурсия с привлечением специалистов Тема: «Производство по делам об административных правонарушениях»</vt:lpstr>
      <vt:lpstr>Урок экскурсия с привлечением специалистов Тема: «Производство по делам об административных правонарушениях»</vt:lpstr>
      <vt:lpstr>Урок экскурсия с привлечением специалистов Тема: «Производство по делам об административных правонарушениях»</vt:lpstr>
      <vt:lpstr>Урок экскурсия с привлечением специалистов Тема: «Производство по делам об административных правонарушениях»</vt:lpstr>
      <vt:lpstr>Урок экскурсия с привлечением специалистов Тема: «Производство по делам об административных правонарушениях»</vt:lpstr>
      <vt:lpstr>Урок экскурсия с привлечением специалистов Тема: «Производство по делам об административных правонарушениях»</vt:lpstr>
      <vt:lpstr>Урок с экспертной оценкой  практикующего специалиста   Специалист-практик оценивает профессионализм студентов-докладчиков,  письменные работы, отмечает лучших и поощряет  </vt:lpstr>
      <vt:lpstr>Урок с привлечением специалиста Тема: «Предпринимательский договор»</vt:lpstr>
      <vt:lpstr>Урок с привлечением специалиста Тема: «Предпринимательский договор»</vt:lpstr>
      <vt:lpstr>Урок с привлечением специалиста Тема: «Предпринимательский договор»</vt:lpstr>
      <vt:lpstr>Урок с привлечением специалиста Тема: «Предпринимательский договор»</vt:lpstr>
      <vt:lpstr>Интегрированный урок – деловая игра по «Административному праву»</vt:lpstr>
      <vt:lpstr>Интегрированный урок – деловая игра по «Административному праву»</vt:lpstr>
      <vt:lpstr>Интегрированный урок – деловая игра по «Административному праву»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Обобщение опыта работы  преподавателя КГА ПОУ «Дальневосточный технический колледж» Черемшановой Натальи Геннадьевны за 2009-2014 годы</dc:title>
  <cp:lastModifiedBy>RePack by SPecialiST</cp:lastModifiedBy>
  <cp:revision>91</cp:revision>
  <dcterms:modified xsi:type="dcterms:W3CDTF">2018-11-27T00:32:44Z</dcterms:modified>
</cp:coreProperties>
</file>