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22"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B719C73-33C1-4227-93E7-450021F0486A}" type="datetimeFigureOut">
              <a:rPr lang="ru-RU" smtClean="0">
                <a:solidFill>
                  <a:prstClr val="black">
                    <a:tint val="75000"/>
                  </a:prstClr>
                </a:solidFill>
              </a:rPr>
              <a:pPr/>
              <a:t>20.12.2018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434814D5-3014-490A-9700-4EECF57A955D}"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6188593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B719C73-33C1-4227-93E7-450021F0486A}" type="datetimeFigureOut">
              <a:rPr lang="ru-RU" smtClean="0">
                <a:solidFill>
                  <a:prstClr val="black">
                    <a:tint val="75000"/>
                  </a:prstClr>
                </a:solidFill>
              </a:rPr>
              <a:pPr/>
              <a:t>20.12.2018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434814D5-3014-490A-9700-4EECF57A955D}"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411162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B719C73-33C1-4227-93E7-450021F0486A}" type="datetimeFigureOut">
              <a:rPr lang="ru-RU" smtClean="0">
                <a:solidFill>
                  <a:prstClr val="black">
                    <a:tint val="75000"/>
                  </a:prstClr>
                </a:solidFill>
              </a:rPr>
              <a:pPr/>
              <a:t>20.12.2018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434814D5-3014-490A-9700-4EECF57A955D}"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6495332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B719C73-33C1-4227-93E7-450021F0486A}" type="datetimeFigureOut">
              <a:rPr lang="ru-RU" smtClean="0">
                <a:solidFill>
                  <a:prstClr val="black">
                    <a:tint val="75000"/>
                  </a:prstClr>
                </a:solidFill>
              </a:rPr>
              <a:pPr/>
              <a:t>20.12.2018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434814D5-3014-490A-9700-4EECF57A955D}"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1673384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B719C73-33C1-4227-93E7-450021F0486A}" type="datetimeFigureOut">
              <a:rPr lang="ru-RU" smtClean="0">
                <a:solidFill>
                  <a:prstClr val="black">
                    <a:tint val="75000"/>
                  </a:prstClr>
                </a:solidFill>
              </a:rPr>
              <a:pPr/>
              <a:t>20.12.2018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434814D5-3014-490A-9700-4EECF57A955D}"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8557039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B719C73-33C1-4227-93E7-450021F0486A}" type="datetimeFigureOut">
              <a:rPr lang="ru-RU" smtClean="0">
                <a:solidFill>
                  <a:prstClr val="black">
                    <a:tint val="75000"/>
                  </a:prstClr>
                </a:solidFill>
              </a:rPr>
              <a:pPr/>
              <a:t>20.12.2018</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434814D5-3014-490A-9700-4EECF57A955D}"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1745618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B719C73-33C1-4227-93E7-450021F0486A}" type="datetimeFigureOut">
              <a:rPr lang="ru-RU" smtClean="0">
                <a:solidFill>
                  <a:prstClr val="black">
                    <a:tint val="75000"/>
                  </a:prstClr>
                </a:solidFill>
              </a:rPr>
              <a:pPr/>
              <a:t>20.12.2018</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434814D5-3014-490A-9700-4EECF57A955D}"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4948369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B719C73-33C1-4227-93E7-450021F0486A}" type="datetimeFigureOut">
              <a:rPr lang="ru-RU" smtClean="0">
                <a:solidFill>
                  <a:prstClr val="black">
                    <a:tint val="75000"/>
                  </a:prstClr>
                </a:solidFill>
              </a:rPr>
              <a:pPr/>
              <a:t>20.12.2018</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434814D5-3014-490A-9700-4EECF57A955D}"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5857528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B719C73-33C1-4227-93E7-450021F0486A}" type="datetimeFigureOut">
              <a:rPr lang="ru-RU" smtClean="0">
                <a:solidFill>
                  <a:prstClr val="black">
                    <a:tint val="75000"/>
                  </a:prstClr>
                </a:solidFill>
              </a:rPr>
              <a:pPr/>
              <a:t>20.12.2018</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434814D5-3014-490A-9700-4EECF57A955D}"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1649554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B719C73-33C1-4227-93E7-450021F0486A}" type="datetimeFigureOut">
              <a:rPr lang="ru-RU" smtClean="0">
                <a:solidFill>
                  <a:prstClr val="black">
                    <a:tint val="75000"/>
                  </a:prstClr>
                </a:solidFill>
              </a:rPr>
              <a:pPr/>
              <a:t>20.12.2018</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434814D5-3014-490A-9700-4EECF57A955D}"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4517964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B719C73-33C1-4227-93E7-450021F0486A}" type="datetimeFigureOut">
              <a:rPr lang="ru-RU" smtClean="0">
                <a:solidFill>
                  <a:prstClr val="black">
                    <a:tint val="75000"/>
                  </a:prstClr>
                </a:solidFill>
              </a:rPr>
              <a:pPr/>
              <a:t>20.12.2018</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434814D5-3014-490A-9700-4EECF57A955D}"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6711211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6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719C73-33C1-4227-93E7-450021F0486A}" type="datetimeFigureOut">
              <a:rPr lang="ru-RU" smtClean="0">
                <a:solidFill>
                  <a:prstClr val="black">
                    <a:tint val="75000"/>
                  </a:prstClr>
                </a:solidFill>
              </a:rPr>
              <a:pPr/>
              <a:t>20.12.2018</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4814D5-3014-490A-9700-4EECF57A955D}"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2029988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slide" Target="slide18.xml"/><Relationship Id="rId13" Type="http://schemas.openxmlformats.org/officeDocument/2006/relationships/slide" Target="slide28.xml"/><Relationship Id="rId18" Type="http://schemas.openxmlformats.org/officeDocument/2006/relationships/slide" Target="slide38.xml"/><Relationship Id="rId26" Type="http://schemas.openxmlformats.org/officeDocument/2006/relationships/slide" Target="slide54.xml"/><Relationship Id="rId3" Type="http://schemas.openxmlformats.org/officeDocument/2006/relationships/slide" Target="slide8.xml"/><Relationship Id="rId21" Type="http://schemas.openxmlformats.org/officeDocument/2006/relationships/slide" Target="slide44.xml"/><Relationship Id="rId7" Type="http://schemas.openxmlformats.org/officeDocument/2006/relationships/slide" Target="slide16.xml"/><Relationship Id="rId12" Type="http://schemas.openxmlformats.org/officeDocument/2006/relationships/slide" Target="slide26.xml"/><Relationship Id="rId17" Type="http://schemas.openxmlformats.org/officeDocument/2006/relationships/slide" Target="slide36.xml"/><Relationship Id="rId25" Type="http://schemas.openxmlformats.org/officeDocument/2006/relationships/slide" Target="slide52.xml"/><Relationship Id="rId2" Type="http://schemas.openxmlformats.org/officeDocument/2006/relationships/slide" Target="slide6.xml"/><Relationship Id="rId16" Type="http://schemas.openxmlformats.org/officeDocument/2006/relationships/slide" Target="slide34.xml"/><Relationship Id="rId20" Type="http://schemas.openxmlformats.org/officeDocument/2006/relationships/slide" Target="slide42.xml"/><Relationship Id="rId29" Type="http://schemas.openxmlformats.org/officeDocument/2006/relationships/slide" Target="slide60.xml"/><Relationship Id="rId1" Type="http://schemas.openxmlformats.org/officeDocument/2006/relationships/slideLayout" Target="../slideLayouts/slideLayout2.xml"/><Relationship Id="rId6" Type="http://schemas.openxmlformats.org/officeDocument/2006/relationships/slide" Target="slide14.xml"/><Relationship Id="rId11" Type="http://schemas.openxmlformats.org/officeDocument/2006/relationships/slide" Target="slide24.xml"/><Relationship Id="rId24" Type="http://schemas.openxmlformats.org/officeDocument/2006/relationships/slide" Target="slide50.xml"/><Relationship Id="rId5" Type="http://schemas.openxmlformats.org/officeDocument/2006/relationships/slide" Target="slide12.xml"/><Relationship Id="rId15" Type="http://schemas.openxmlformats.org/officeDocument/2006/relationships/slide" Target="slide32.xml"/><Relationship Id="rId23" Type="http://schemas.openxmlformats.org/officeDocument/2006/relationships/slide" Target="slide48.xml"/><Relationship Id="rId28" Type="http://schemas.openxmlformats.org/officeDocument/2006/relationships/slide" Target="slide58.xml"/><Relationship Id="rId10" Type="http://schemas.openxmlformats.org/officeDocument/2006/relationships/slide" Target="slide22.xml"/><Relationship Id="rId19" Type="http://schemas.openxmlformats.org/officeDocument/2006/relationships/slide" Target="slide40.xml"/><Relationship Id="rId31" Type="http://schemas.openxmlformats.org/officeDocument/2006/relationships/slide" Target="slide64.xml"/><Relationship Id="rId4" Type="http://schemas.openxmlformats.org/officeDocument/2006/relationships/slide" Target="slide10.xml"/><Relationship Id="rId9" Type="http://schemas.openxmlformats.org/officeDocument/2006/relationships/slide" Target="slide20.xml"/><Relationship Id="rId14" Type="http://schemas.openxmlformats.org/officeDocument/2006/relationships/slide" Target="slide30.xml"/><Relationship Id="rId22" Type="http://schemas.openxmlformats.org/officeDocument/2006/relationships/slide" Target="slide46.xml"/><Relationship Id="rId27" Type="http://schemas.openxmlformats.org/officeDocument/2006/relationships/slide" Target="slide56.xml"/><Relationship Id="rId30" Type="http://schemas.openxmlformats.org/officeDocument/2006/relationships/slide" Target="slide6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652120" y="4164919"/>
            <a:ext cx="3321310" cy="25629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59" y="0"/>
            <a:ext cx="3402213" cy="34022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Прямоугольник 4"/>
          <p:cNvSpPr/>
          <p:nvPr/>
        </p:nvSpPr>
        <p:spPr>
          <a:xfrm>
            <a:off x="3175426" y="1556792"/>
            <a:ext cx="5940152" cy="2585323"/>
          </a:xfrm>
          <a:prstGeom prst="rect">
            <a:avLst/>
          </a:prstGeom>
        </p:spPr>
        <p:txBody>
          <a:bodyPr wrap="square">
            <a:spAutoFit/>
          </a:bodyPr>
          <a:lstStyle/>
          <a:p>
            <a:pPr lvl="0" algn="ctr"/>
            <a:r>
              <a:rPr lang="ru-RU" sz="5400" b="1" dirty="0">
                <a:solidFill>
                  <a:srgbClr val="FF0000"/>
                </a:solidFill>
                <a:latin typeface="Monotype Corsiva" panose="03010101010201010101" pitchFamily="66" charset="0"/>
              </a:rPr>
              <a:t>Права несовершеннолетних </a:t>
            </a:r>
            <a:endParaRPr lang="ru-RU" sz="5400" b="1" dirty="0" smtClean="0">
              <a:solidFill>
                <a:srgbClr val="FF0000"/>
              </a:solidFill>
              <a:latin typeface="Monotype Corsiva" panose="03010101010201010101" pitchFamily="66" charset="0"/>
            </a:endParaRPr>
          </a:p>
          <a:p>
            <a:pPr lvl="0" algn="ctr"/>
            <a:r>
              <a:rPr lang="ru-RU" sz="5400" b="1" dirty="0" smtClean="0">
                <a:solidFill>
                  <a:srgbClr val="FF0000"/>
                </a:solidFill>
                <a:latin typeface="Monotype Corsiva" panose="03010101010201010101" pitchFamily="66" charset="0"/>
              </a:rPr>
              <a:t>в </a:t>
            </a:r>
            <a:r>
              <a:rPr lang="ru-RU" sz="5400" b="1" dirty="0">
                <a:solidFill>
                  <a:srgbClr val="FF0000"/>
                </a:solidFill>
                <a:latin typeface="Monotype Corsiva" panose="03010101010201010101" pitchFamily="66" charset="0"/>
              </a:rPr>
              <a:t>РФ</a:t>
            </a:r>
            <a:endParaRPr lang="ru-RU" sz="5400" b="1" dirty="0">
              <a:solidFill>
                <a:srgbClr val="FF0000"/>
              </a:solidFill>
              <a:latin typeface="Monotype Corsiva" pitchFamily="66" charset="0"/>
            </a:endParaRPr>
          </a:p>
        </p:txBody>
      </p:sp>
    </p:spTree>
    <p:extLst>
      <p:ext uri="{BB962C8B-B14F-4D97-AF65-F5344CB8AC3E}">
        <p14:creationId xmlns:p14="http://schemas.microsoft.com/office/powerpoint/2010/main" val="33290761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67544" y="1531329"/>
            <a:ext cx="8229600" cy="4525963"/>
          </a:xfrm>
        </p:spPr>
        <p:txBody>
          <a:bodyPr/>
          <a:lstStyle/>
          <a:p>
            <a:pPr marL="0" indent="0" algn="ctr">
              <a:buNone/>
            </a:pPr>
            <a:endParaRPr lang="ru-RU" b="1" dirty="0" smtClean="0">
              <a:solidFill>
                <a:srgbClr val="C00000"/>
              </a:solidFill>
              <a:latin typeface="Monotype Corsiva" panose="03010101010201010101" pitchFamily="66" charset="0"/>
            </a:endParaRPr>
          </a:p>
          <a:p>
            <a:pPr marL="0" indent="0" algn="ctr">
              <a:buNone/>
            </a:pPr>
            <a:endParaRPr lang="ru-RU" b="1" dirty="0">
              <a:solidFill>
                <a:srgbClr val="C00000"/>
              </a:solidFill>
              <a:latin typeface="Monotype Corsiva" panose="03010101010201010101" pitchFamily="66" charset="0"/>
            </a:endParaRPr>
          </a:p>
          <a:p>
            <a:pPr marL="0" indent="0" algn="ctr">
              <a:buNone/>
            </a:pPr>
            <a:r>
              <a:rPr lang="ru-RU" b="1" dirty="0" smtClean="0">
                <a:solidFill>
                  <a:srgbClr val="C00000"/>
                </a:solidFill>
                <a:latin typeface="Monotype Corsiva" panose="03010101010201010101" pitchFamily="66" charset="0"/>
              </a:rPr>
              <a:t>3</a:t>
            </a:r>
            <a:r>
              <a:rPr lang="ru-RU" b="1" dirty="0">
                <a:solidFill>
                  <a:srgbClr val="C00000"/>
                </a:solidFill>
                <a:latin typeface="Monotype Corsiva" panose="03010101010201010101" pitchFamily="66" charset="0"/>
              </a:rPr>
              <a:t>)	 Когда у ребенка появляются права?</a:t>
            </a:r>
            <a:endParaRPr lang="ru-RU" dirty="0"/>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prstClr val="white"/>
              </a:solidFill>
            </a:endParaRPr>
          </a:p>
        </p:txBody>
      </p:sp>
    </p:spTree>
    <p:extLst>
      <p:ext uri="{BB962C8B-B14F-4D97-AF65-F5344CB8AC3E}">
        <p14:creationId xmlns:p14="http://schemas.microsoft.com/office/powerpoint/2010/main" val="7474928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620688"/>
            <a:ext cx="8229600" cy="5505475"/>
          </a:xfrm>
        </p:spPr>
        <p:txBody>
          <a:bodyPr>
            <a:normAutofit fontScale="62500" lnSpcReduction="20000"/>
          </a:bodyPr>
          <a:lstStyle/>
          <a:p>
            <a:pPr marL="0" indent="0">
              <a:buNone/>
            </a:pPr>
            <a:r>
              <a:rPr lang="ru-RU" dirty="0" smtClean="0"/>
              <a:t>	</a:t>
            </a:r>
            <a:r>
              <a:rPr lang="ru-RU" dirty="0"/>
              <a:t>Способность иметь права (правоспособность) возникает с момента рождения человека. Способность самостоятельно осуществлять свои права и выполнять обязанности (дееспособность) возникает в полном объеме:</a:t>
            </a:r>
          </a:p>
          <a:p>
            <a:pPr marL="0" indent="0">
              <a:buNone/>
            </a:pPr>
            <a:endParaRPr lang="ru-RU" dirty="0"/>
          </a:p>
          <a:p>
            <a:pPr marL="0" indent="0">
              <a:buNone/>
            </a:pPr>
            <a:r>
              <a:rPr lang="ru-RU" dirty="0"/>
              <a:t>·         с наступлением совершеннолетия, то есть по достижении 18-летнего возраста;</a:t>
            </a:r>
          </a:p>
          <a:p>
            <a:pPr marL="0" indent="0">
              <a:buNone/>
            </a:pPr>
            <a:endParaRPr lang="ru-RU" dirty="0"/>
          </a:p>
          <a:p>
            <a:pPr marL="0" indent="0">
              <a:buNone/>
            </a:pPr>
            <a:r>
              <a:rPr lang="ru-RU" dirty="0"/>
              <a:t>·         в случаях (предусмотренных законом) вступления в брак до достижения 18 лет;</a:t>
            </a:r>
          </a:p>
          <a:p>
            <a:pPr marL="0" indent="0">
              <a:buNone/>
            </a:pPr>
            <a:endParaRPr lang="ru-RU" dirty="0"/>
          </a:p>
          <a:p>
            <a:pPr marL="0" indent="0">
              <a:buNone/>
            </a:pPr>
            <a:r>
              <a:rPr lang="ru-RU" dirty="0"/>
              <a:t>·         при объявлении лица, достигшего 16 лет, полностью дееспособным, если он работает по трудовому договору либо с согласия родителей занимается предприни­мательской деятельностью (Семейный кодекс РФ, ст. 53, Конституция РФ, ст. 60).</a:t>
            </a:r>
          </a:p>
          <a:p>
            <a:pPr marL="0" indent="0">
              <a:buNone/>
            </a:pPr>
            <a:endParaRPr lang="ru-RU" dirty="0"/>
          </a:p>
          <a:p>
            <a:pPr marL="0" indent="0">
              <a:buNone/>
            </a:pPr>
            <a:r>
              <a:rPr lang="ru-RU" dirty="0"/>
              <a:t>В случаях, предусмотренных законом, могут устанавливаться и другие воз­растные пределы для самостоятельного или ограниченного осуществления от­дельных прав и выполнения некоторых обязанностей.</a:t>
            </a:r>
          </a:p>
          <a:p>
            <a:pPr marL="0" indent="0">
              <a:buNone/>
            </a:pPr>
            <a:endParaRPr lang="ru-RU" dirty="0"/>
          </a:p>
        </p:txBody>
      </p:sp>
      <p:sp>
        <p:nvSpPr>
          <p:cNvPr id="4" name="Прямоугольник 3">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prstClr val="black"/>
                </a:solidFill>
                <a:hlinkClick r:id="rId2" action="ppaction://hlinksldjump"/>
              </a:rPr>
              <a:t>Назад</a:t>
            </a:r>
            <a:endParaRPr lang="ru-RU" dirty="0">
              <a:solidFill>
                <a:prstClr val="black"/>
              </a:solidFill>
            </a:endParaRPr>
          </a:p>
        </p:txBody>
      </p:sp>
    </p:spTree>
    <p:extLst>
      <p:ext uri="{BB962C8B-B14F-4D97-AF65-F5344CB8AC3E}">
        <p14:creationId xmlns:p14="http://schemas.microsoft.com/office/powerpoint/2010/main" val="2135139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lgn="ctr">
              <a:buNone/>
            </a:pPr>
            <a:endParaRPr lang="ru-RU" b="1" dirty="0" smtClean="0">
              <a:solidFill>
                <a:srgbClr val="C00000"/>
              </a:solidFill>
              <a:latin typeface="Monotype Corsiva" panose="03010101010201010101" pitchFamily="66" charset="0"/>
            </a:endParaRPr>
          </a:p>
          <a:p>
            <a:pPr marL="0" indent="0" algn="ctr">
              <a:buNone/>
            </a:pPr>
            <a:endParaRPr lang="ru-RU" b="1" dirty="0">
              <a:solidFill>
                <a:srgbClr val="C00000"/>
              </a:solidFill>
              <a:latin typeface="Monotype Corsiva" panose="03010101010201010101" pitchFamily="66" charset="0"/>
            </a:endParaRPr>
          </a:p>
          <a:p>
            <a:pPr marL="0" indent="0" algn="ctr">
              <a:buNone/>
            </a:pPr>
            <a:r>
              <a:rPr lang="ru-RU" b="1" dirty="0" smtClean="0">
                <a:solidFill>
                  <a:srgbClr val="C00000"/>
                </a:solidFill>
                <a:latin typeface="Monotype Corsiva" panose="03010101010201010101" pitchFamily="66" charset="0"/>
              </a:rPr>
              <a:t>4</a:t>
            </a:r>
            <a:r>
              <a:rPr lang="ru-RU" b="1" dirty="0">
                <a:solidFill>
                  <a:srgbClr val="C00000"/>
                </a:solidFill>
                <a:latin typeface="Monotype Corsiva" panose="03010101010201010101" pitchFamily="66" charset="0"/>
              </a:rPr>
              <a:t>)	Какими гражданскими и политическими правами обладает ребенок?</a:t>
            </a:r>
            <a:endParaRPr lang="ru-RU" dirty="0"/>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prstClr val="white"/>
              </a:solidFill>
            </a:endParaRPr>
          </a:p>
        </p:txBody>
      </p:sp>
    </p:spTree>
    <p:extLst>
      <p:ext uri="{BB962C8B-B14F-4D97-AF65-F5344CB8AC3E}">
        <p14:creationId xmlns:p14="http://schemas.microsoft.com/office/powerpoint/2010/main" val="14385704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188640"/>
            <a:ext cx="9036496" cy="5937523"/>
          </a:xfrm>
        </p:spPr>
        <p:txBody>
          <a:bodyPr>
            <a:normAutofit fontScale="25000" lnSpcReduction="20000"/>
          </a:bodyPr>
          <a:lstStyle/>
          <a:p>
            <a:pPr marL="0" indent="0">
              <a:buNone/>
            </a:pPr>
            <a:r>
              <a:rPr lang="ru-RU" dirty="0" smtClean="0"/>
              <a:t>	</a:t>
            </a:r>
            <a:endParaRPr lang="ru-RU" sz="4800" dirty="0"/>
          </a:p>
          <a:p>
            <a:pPr marL="0" indent="0">
              <a:spcBef>
                <a:spcPts val="0"/>
              </a:spcBef>
              <a:buNone/>
            </a:pPr>
            <a:r>
              <a:rPr lang="ru-RU" sz="5600" dirty="0"/>
              <a:t>·         </a:t>
            </a:r>
            <a:r>
              <a:rPr lang="ru-RU" sz="7200" dirty="0"/>
              <a:t>с момента рождения — </a:t>
            </a:r>
            <a:r>
              <a:rPr lang="ru-RU" sz="7200" b="1" dirty="0"/>
              <a:t>право на имя (фамилию), </a:t>
            </a:r>
            <a:r>
              <a:rPr lang="ru-RU" sz="7200" dirty="0"/>
              <a:t>гражданство, изменение гражданства и имени (Конституция РФ, ст. 1, ст. 62);</a:t>
            </a:r>
          </a:p>
          <a:p>
            <a:pPr marL="0" indent="0">
              <a:spcBef>
                <a:spcPts val="0"/>
              </a:spcBef>
              <a:buNone/>
            </a:pPr>
            <a:r>
              <a:rPr lang="ru-RU" sz="7200" dirty="0" smtClean="0"/>
              <a:t>·         </a:t>
            </a:r>
            <a:r>
              <a:rPr lang="ru-RU" sz="7200" b="1" dirty="0"/>
              <a:t>на уважение личного достоинства и защиту своих прав </a:t>
            </a:r>
            <a:r>
              <a:rPr lang="ru-RU" sz="7200" dirty="0"/>
              <a:t>и законных интересов со </a:t>
            </a:r>
            <a:r>
              <a:rPr lang="ru-RU" sz="7200" dirty="0" smtClean="0"/>
              <a:t>стороны своих родителей или лиц, их заменяющих, а также органов опеки и попечительства, органов, прокуратуры и судов (Семейный кодекс РФ, ст. 56);</a:t>
            </a:r>
          </a:p>
          <a:p>
            <a:pPr marL="0" indent="0">
              <a:spcBef>
                <a:spcPts val="0"/>
              </a:spcBef>
              <a:buNone/>
            </a:pPr>
            <a:r>
              <a:rPr lang="ru-RU" sz="7200" dirty="0" smtClean="0"/>
              <a:t>·         </a:t>
            </a:r>
            <a:r>
              <a:rPr lang="ru-RU" sz="7200" b="1" dirty="0"/>
              <a:t>на самостоятельное обращение за защитой своих прав </a:t>
            </a:r>
            <a:r>
              <a:rPr lang="ru-RU" sz="7200" dirty="0"/>
              <a:t>в органы опеки и попечи­тельства, а по достижении возраста 14 лет — в суд (Семейный кодекс РФ, ст. 56);</a:t>
            </a:r>
          </a:p>
          <a:p>
            <a:pPr marL="0" indent="0">
              <a:spcBef>
                <a:spcPts val="0"/>
              </a:spcBef>
              <a:buNone/>
            </a:pPr>
            <a:r>
              <a:rPr lang="ru-RU" sz="7200" b="1" dirty="0" smtClean="0"/>
              <a:t>·         </a:t>
            </a:r>
            <a:r>
              <a:rPr lang="ru-RU" sz="7200" b="1" dirty="0"/>
              <a:t>на защиту от экономической эксплуатации и работы</a:t>
            </a:r>
            <a:r>
              <a:rPr lang="ru-RU" sz="7200" dirty="0"/>
              <a:t>, которая может служить препятствием в получении образования либо наносить ущерб здоровью </a:t>
            </a:r>
            <a:r>
              <a:rPr lang="ru-RU" sz="7200" dirty="0" smtClean="0"/>
              <a:t>(Конвенция </a:t>
            </a:r>
            <a:r>
              <a:rPr lang="ru-RU" sz="7200" dirty="0"/>
              <a:t>о правах ребенка, 1989 г., ст. 32);</a:t>
            </a:r>
          </a:p>
          <a:p>
            <a:pPr marL="0" indent="0">
              <a:spcBef>
                <a:spcPts val="0"/>
              </a:spcBef>
              <a:buNone/>
            </a:pPr>
            <a:r>
              <a:rPr lang="ru-RU" sz="7200" dirty="0" smtClean="0"/>
              <a:t>·         </a:t>
            </a:r>
            <a:r>
              <a:rPr lang="ru-RU" sz="7200" b="1" dirty="0"/>
              <a:t>на свободу выражения мнений, </a:t>
            </a:r>
            <a:r>
              <a:rPr lang="ru-RU" sz="7200" dirty="0"/>
              <a:t>которые должны внимательно рассматриваться с учетом возраста и зрелости; </a:t>
            </a:r>
          </a:p>
          <a:p>
            <a:pPr marL="0" indent="0">
              <a:spcBef>
                <a:spcPts val="0"/>
              </a:spcBef>
              <a:buNone/>
            </a:pPr>
            <a:r>
              <a:rPr lang="ru-RU" sz="7200" dirty="0"/>
              <a:t>·         </a:t>
            </a:r>
            <a:r>
              <a:rPr lang="ru-RU" sz="7200" b="1" dirty="0"/>
              <a:t>на свободный выезд, за пределы Российской Федерации </a:t>
            </a:r>
            <a:r>
              <a:rPr lang="ru-RU" sz="7200" dirty="0"/>
              <a:t>и беспрепятственное возвращение. Как правило, несовершеннолетние выезжают совместно хотя бы с одним из родителей. </a:t>
            </a:r>
          </a:p>
          <a:p>
            <a:pPr marL="0" indent="0">
              <a:spcBef>
                <a:spcPts val="0"/>
              </a:spcBef>
              <a:buNone/>
            </a:pPr>
            <a:r>
              <a:rPr lang="ru-RU" sz="7200" dirty="0"/>
              <a:t>·         </a:t>
            </a:r>
            <a:r>
              <a:rPr lang="ru-RU" sz="7200" b="1" dirty="0"/>
              <a:t>на создание и участие в общественных молодежных и детских </a:t>
            </a:r>
            <a:r>
              <a:rPr lang="ru-RU" sz="7200" b="1" dirty="0" smtClean="0"/>
              <a:t>организациях</a:t>
            </a:r>
            <a:endParaRPr lang="ru-RU" sz="7200" b="1" dirty="0"/>
          </a:p>
          <a:p>
            <a:pPr marL="0" indent="0">
              <a:spcBef>
                <a:spcPts val="0"/>
              </a:spcBef>
              <a:buNone/>
            </a:pPr>
            <a:r>
              <a:rPr lang="ru-RU" sz="7200" dirty="0"/>
              <a:t>·         </a:t>
            </a:r>
            <a:r>
              <a:rPr lang="ru-RU" sz="7200" b="1" dirty="0"/>
              <a:t>на доступ к информации и материалам, </a:t>
            </a:r>
            <a:r>
              <a:rPr lang="ru-RU" sz="7200" dirty="0"/>
              <a:t>особенно к тем, которые направлены на развитие ребенка или затрагивают его права, а также на защиту от информации, наносящей вред благополучию ребенка (Конституция РФ, ст. 24, Конвенция о правах ребенка, 1989 г., ст. 17);</a:t>
            </a:r>
          </a:p>
          <a:p>
            <a:pPr marL="0" indent="0">
              <a:spcBef>
                <a:spcPts val="0"/>
              </a:spcBef>
              <a:buNone/>
            </a:pPr>
            <a:r>
              <a:rPr lang="ru-RU" sz="7200" dirty="0" smtClean="0"/>
              <a:t>·         </a:t>
            </a:r>
            <a:r>
              <a:rPr lang="ru-RU" sz="7200" b="1" dirty="0"/>
              <a:t>на участие в мирных собраниях, демонстрациях </a:t>
            </a:r>
            <a:r>
              <a:rPr lang="ru-RU" sz="7200" dirty="0"/>
              <a:t>(организаторами и инициатора­ми этих акций могут выступать только совершеннолетние граждане, достигшие 18-летнего возраста);</a:t>
            </a:r>
          </a:p>
          <a:p>
            <a:pPr marL="0" indent="0">
              <a:spcBef>
                <a:spcPts val="0"/>
              </a:spcBef>
              <a:buNone/>
            </a:pPr>
            <a:r>
              <a:rPr lang="ru-RU" sz="7200" dirty="0" smtClean="0"/>
              <a:t>·         </a:t>
            </a:r>
            <a:r>
              <a:rPr lang="ru-RU" sz="7200" b="1" dirty="0"/>
              <a:t>на свободу совести и вероисповедания </a:t>
            </a:r>
            <a:r>
              <a:rPr lang="ru-RU" sz="7200" dirty="0"/>
              <a:t>под руководством родителей методами, согласующимися с развивающимися способностями ребенка и в соответствии с собственными убеждениями родителей (Конституция РФ, ст. 28, Конвенция о правах ребенка, 1989 г., ст. 14, Международный пакт об экономических, социальных и культурных правах, 19.12.1966 г., ст. 18).</a:t>
            </a:r>
          </a:p>
          <a:p>
            <a:pPr marL="0" indent="0">
              <a:spcBef>
                <a:spcPts val="0"/>
              </a:spcBef>
              <a:buNone/>
            </a:pPr>
            <a:endParaRPr lang="ru-RU" sz="6400" dirty="0"/>
          </a:p>
          <a:p>
            <a:pPr marL="0" indent="0">
              <a:buNone/>
            </a:pPr>
            <a:endParaRPr lang="ru-RU" sz="4800" b="1" i="1" dirty="0"/>
          </a:p>
        </p:txBody>
      </p:sp>
      <p:sp>
        <p:nvSpPr>
          <p:cNvPr id="4" name="Прямоугольник 3">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prstClr val="black"/>
                </a:solidFill>
                <a:hlinkClick r:id="rId2" action="ppaction://hlinksldjump"/>
              </a:rPr>
              <a:t>Назад</a:t>
            </a:r>
            <a:endParaRPr lang="ru-RU" dirty="0">
              <a:solidFill>
                <a:prstClr val="black"/>
              </a:solidFill>
            </a:endParaRPr>
          </a:p>
        </p:txBody>
      </p:sp>
    </p:spTree>
    <p:extLst>
      <p:ext uri="{BB962C8B-B14F-4D97-AF65-F5344CB8AC3E}">
        <p14:creationId xmlns:p14="http://schemas.microsoft.com/office/powerpoint/2010/main" val="20509924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buNone/>
            </a:pPr>
            <a:endParaRPr lang="ru-RU" b="1" dirty="0" smtClean="0">
              <a:solidFill>
                <a:srgbClr val="C00000"/>
              </a:solidFill>
              <a:latin typeface="Monotype Corsiva" panose="03010101010201010101" pitchFamily="66" charset="0"/>
            </a:endParaRPr>
          </a:p>
          <a:p>
            <a:pPr marL="0" indent="0">
              <a:buNone/>
            </a:pPr>
            <a:endParaRPr lang="ru-RU" b="1" dirty="0">
              <a:solidFill>
                <a:srgbClr val="C00000"/>
              </a:solidFill>
              <a:latin typeface="Monotype Corsiva" panose="03010101010201010101" pitchFamily="66" charset="0"/>
            </a:endParaRPr>
          </a:p>
          <a:p>
            <a:pPr marL="0" indent="0" algn="ctr">
              <a:buNone/>
            </a:pPr>
            <a:r>
              <a:rPr lang="ru-RU" b="1" dirty="0" smtClean="0">
                <a:solidFill>
                  <a:srgbClr val="C00000"/>
                </a:solidFill>
                <a:latin typeface="Monotype Corsiva" panose="03010101010201010101" pitchFamily="66" charset="0"/>
              </a:rPr>
              <a:t>5</a:t>
            </a:r>
            <a:r>
              <a:rPr lang="ru-RU" b="1" dirty="0">
                <a:solidFill>
                  <a:srgbClr val="C00000"/>
                </a:solidFill>
                <a:latin typeface="Monotype Corsiva" panose="03010101010201010101" pitchFamily="66" charset="0"/>
              </a:rPr>
              <a:t>)	</a:t>
            </a:r>
            <a:r>
              <a:rPr lang="ru-RU" b="1" dirty="0" smtClean="0">
                <a:solidFill>
                  <a:srgbClr val="C00000"/>
                </a:solidFill>
                <a:latin typeface="Monotype Corsiva" panose="03010101010201010101" pitchFamily="66" charset="0"/>
              </a:rPr>
              <a:t> </a:t>
            </a:r>
            <a:r>
              <a:rPr lang="ru-RU" b="1" dirty="0">
                <a:solidFill>
                  <a:srgbClr val="C00000"/>
                </a:solidFill>
                <a:latin typeface="Monotype Corsiva" panose="03010101010201010101" pitchFamily="66" charset="0"/>
              </a:rPr>
              <a:t>Какие права имеет ребёнок в семье?</a:t>
            </a:r>
            <a:endParaRPr lang="ru-RU" dirty="0"/>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prstClr val="white"/>
              </a:solidFill>
            </a:endParaRPr>
          </a:p>
        </p:txBody>
      </p:sp>
    </p:spTree>
    <p:extLst>
      <p:ext uri="{BB962C8B-B14F-4D97-AF65-F5344CB8AC3E}">
        <p14:creationId xmlns:p14="http://schemas.microsoft.com/office/powerpoint/2010/main" val="41834181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332656"/>
            <a:ext cx="8229600" cy="5793507"/>
          </a:xfrm>
        </p:spPr>
        <p:txBody>
          <a:bodyPr>
            <a:normAutofit fontScale="25000" lnSpcReduction="20000"/>
          </a:bodyPr>
          <a:lstStyle/>
          <a:p>
            <a:pPr marL="0" indent="0">
              <a:lnSpc>
                <a:spcPct val="120000"/>
              </a:lnSpc>
              <a:spcBef>
                <a:spcPts val="0"/>
              </a:spcBef>
              <a:buNone/>
            </a:pPr>
            <a:r>
              <a:rPr lang="ru-RU" dirty="0" smtClean="0"/>
              <a:t>- </a:t>
            </a:r>
            <a:r>
              <a:rPr lang="ru-RU" sz="7200" b="1" dirty="0" smtClean="0"/>
              <a:t>на </a:t>
            </a:r>
            <a:r>
              <a:rPr lang="ru-RU" sz="7200" b="1" dirty="0"/>
              <a:t>получение фамилии, имени, отчества </a:t>
            </a:r>
            <a:r>
              <a:rPr lang="ru-RU" sz="7200" dirty="0"/>
              <a:t>(Семейный кодекс РФ, ст. 58);</a:t>
            </a:r>
          </a:p>
          <a:p>
            <a:pPr marL="0" indent="0">
              <a:lnSpc>
                <a:spcPct val="120000"/>
              </a:lnSpc>
              <a:spcBef>
                <a:spcPts val="0"/>
              </a:spcBef>
              <a:buNone/>
            </a:pPr>
            <a:endParaRPr lang="ru-RU" sz="7200" dirty="0"/>
          </a:p>
          <a:p>
            <a:pPr marL="0" indent="0">
              <a:lnSpc>
                <a:spcPct val="120000"/>
              </a:lnSpc>
              <a:spcBef>
                <a:spcPts val="0"/>
              </a:spcBef>
              <a:buNone/>
            </a:pPr>
            <a:r>
              <a:rPr lang="ru-RU" sz="7200" dirty="0"/>
              <a:t>·         </a:t>
            </a:r>
            <a:r>
              <a:rPr lang="ru-RU" sz="7200" b="1" dirty="0"/>
              <a:t>жить и воспитываться в семье, </a:t>
            </a:r>
            <a:r>
              <a:rPr lang="ru-RU" sz="7200" dirty="0"/>
              <a:t>знать своих родителей; на общение с родителями и другими родственниками, если ребенок проживает отдельно от родителей или одного из них, а также в случаях, если родители проживают в разных государст­вах;</a:t>
            </a:r>
          </a:p>
          <a:p>
            <a:pPr marL="0" indent="0">
              <a:lnSpc>
                <a:spcPct val="120000"/>
              </a:lnSpc>
              <a:spcBef>
                <a:spcPts val="0"/>
              </a:spcBef>
              <a:buNone/>
            </a:pPr>
            <a:endParaRPr lang="ru-RU" sz="7200" dirty="0"/>
          </a:p>
          <a:p>
            <a:pPr marL="0" indent="0">
              <a:lnSpc>
                <a:spcPct val="120000"/>
              </a:lnSpc>
              <a:spcBef>
                <a:spcPts val="0"/>
              </a:spcBef>
              <a:buNone/>
            </a:pPr>
            <a:r>
              <a:rPr lang="ru-RU" sz="7200" b="1" dirty="0"/>
              <a:t>·         на получение содержания от своих родителей и других членов семьи; </a:t>
            </a:r>
            <a:r>
              <a:rPr lang="ru-RU" sz="7200" dirty="0"/>
              <a:t>средства, причитающиеся ребенку в качестве алиментов, пенсий, пособий, поступают в распоряжение родителей и расходуются ими на содержание, образование и воспи­тание ребенка;</a:t>
            </a:r>
          </a:p>
          <a:p>
            <a:pPr marL="0" indent="0">
              <a:lnSpc>
                <a:spcPct val="120000"/>
              </a:lnSpc>
              <a:spcBef>
                <a:spcPts val="0"/>
              </a:spcBef>
              <a:buNone/>
            </a:pPr>
            <a:endParaRPr lang="ru-RU" sz="7200" dirty="0"/>
          </a:p>
          <a:p>
            <a:pPr marL="0" indent="0">
              <a:lnSpc>
                <a:spcPct val="120000"/>
              </a:lnSpc>
              <a:spcBef>
                <a:spcPts val="0"/>
              </a:spcBef>
              <a:buNone/>
            </a:pPr>
            <a:r>
              <a:rPr lang="ru-RU" sz="7200" dirty="0"/>
              <a:t>·         </a:t>
            </a:r>
            <a:r>
              <a:rPr lang="ru-RU" sz="7200" b="1" dirty="0"/>
              <a:t>на заботу, воспитание со стороны родителей и лиц, их заменяющих</a:t>
            </a:r>
            <a:r>
              <a:rPr lang="ru-RU" sz="7200" dirty="0"/>
              <a:t>, а также го­сударства, если ребенок остается без попечения родителей; на уважение достоинства и на защиту от злоупотреблений со стороны родителей или лиц, их заме­няющих (Семейный кодекс РФ, ст. 54, 55, 56, 60);</a:t>
            </a:r>
          </a:p>
          <a:p>
            <a:pPr marL="0" indent="0">
              <a:lnSpc>
                <a:spcPct val="120000"/>
              </a:lnSpc>
              <a:spcBef>
                <a:spcPts val="0"/>
              </a:spcBef>
              <a:buNone/>
            </a:pPr>
            <a:endParaRPr lang="ru-RU" sz="7200" dirty="0"/>
          </a:p>
          <a:p>
            <a:pPr marL="0" indent="0">
              <a:lnSpc>
                <a:spcPct val="120000"/>
              </a:lnSpc>
              <a:spcBef>
                <a:spcPts val="0"/>
              </a:spcBef>
              <a:buNone/>
            </a:pPr>
            <a:r>
              <a:rPr lang="ru-RU" sz="7200" dirty="0"/>
              <a:t>·         </a:t>
            </a:r>
            <a:r>
              <a:rPr lang="ru-RU" sz="7200" b="1" dirty="0"/>
              <a:t>на общение с родителями, бабушкой, дедушкой, </a:t>
            </a:r>
            <a:r>
              <a:rPr lang="ru-RU" sz="7200" dirty="0"/>
              <a:t>братьями, сестрами, иными родственниками. Сохраняется это право и за ребенком, находящимся в экстре­мальной ситуации, т. е. попавшим в следственный изолятор, больницу и т. д. (Се­мейный кодекс РФ, ст. 55);</a:t>
            </a:r>
          </a:p>
          <a:p>
            <a:pPr marL="0" indent="0">
              <a:lnSpc>
                <a:spcPct val="120000"/>
              </a:lnSpc>
              <a:spcBef>
                <a:spcPts val="0"/>
              </a:spcBef>
              <a:buNone/>
            </a:pPr>
            <a:endParaRPr lang="ru-RU" sz="7200" dirty="0"/>
          </a:p>
          <a:p>
            <a:pPr marL="0" indent="0">
              <a:lnSpc>
                <a:spcPct val="120000"/>
              </a:lnSpc>
              <a:spcBef>
                <a:spcPts val="0"/>
              </a:spcBef>
              <a:buNone/>
            </a:pPr>
            <a:r>
              <a:rPr lang="ru-RU" sz="7200" dirty="0"/>
              <a:t>·         </a:t>
            </a:r>
            <a:r>
              <a:rPr lang="ru-RU" sz="7200" b="1" dirty="0"/>
              <a:t>на выражение собственного мнения </a:t>
            </a:r>
            <a:r>
              <a:rPr lang="ru-RU" sz="7200" dirty="0"/>
              <a:t>(Семейный кодекс РФ, ст. 56).</a:t>
            </a:r>
          </a:p>
          <a:p>
            <a:pPr marL="0" indent="0">
              <a:buNone/>
            </a:pPr>
            <a:endParaRPr lang="ru-RU" dirty="0"/>
          </a:p>
        </p:txBody>
      </p:sp>
      <p:sp>
        <p:nvSpPr>
          <p:cNvPr id="4" name="Прямоугольник 3">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prstClr val="black"/>
                </a:solidFill>
                <a:hlinkClick r:id="rId2" action="ppaction://hlinksldjump"/>
              </a:rPr>
              <a:t>Назад</a:t>
            </a:r>
            <a:endParaRPr lang="ru-RU" dirty="0">
              <a:solidFill>
                <a:prstClr val="black"/>
              </a:solidFill>
            </a:endParaRPr>
          </a:p>
        </p:txBody>
      </p:sp>
    </p:spTree>
    <p:extLst>
      <p:ext uri="{BB962C8B-B14F-4D97-AF65-F5344CB8AC3E}">
        <p14:creationId xmlns:p14="http://schemas.microsoft.com/office/powerpoint/2010/main" val="40957468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lgn="ctr">
              <a:buNone/>
            </a:pPr>
            <a:endParaRPr lang="ru-RU" b="1" dirty="0" smtClean="0">
              <a:solidFill>
                <a:srgbClr val="C00000"/>
              </a:solidFill>
              <a:latin typeface="Monotype Corsiva" panose="03010101010201010101" pitchFamily="66" charset="0"/>
            </a:endParaRPr>
          </a:p>
          <a:p>
            <a:pPr marL="0" indent="0" algn="ctr">
              <a:buNone/>
            </a:pPr>
            <a:endParaRPr lang="ru-RU" b="1" dirty="0">
              <a:solidFill>
                <a:srgbClr val="C00000"/>
              </a:solidFill>
              <a:latin typeface="Monotype Corsiva" panose="03010101010201010101" pitchFamily="66" charset="0"/>
            </a:endParaRPr>
          </a:p>
          <a:p>
            <a:pPr marL="0" indent="0" algn="ctr">
              <a:buNone/>
            </a:pPr>
            <a:r>
              <a:rPr lang="ru-RU" b="1" dirty="0" smtClean="0">
                <a:solidFill>
                  <a:srgbClr val="C00000"/>
                </a:solidFill>
                <a:latin typeface="Monotype Corsiva" panose="03010101010201010101" pitchFamily="66" charset="0"/>
              </a:rPr>
              <a:t>6</a:t>
            </a:r>
            <a:r>
              <a:rPr lang="ru-RU" b="1" dirty="0">
                <a:solidFill>
                  <a:srgbClr val="C00000"/>
                </a:solidFill>
                <a:latin typeface="Monotype Corsiva" panose="03010101010201010101" pitchFamily="66" charset="0"/>
              </a:rPr>
              <a:t>)	Какие прав имеет ребенок в области социального обеспечения?</a:t>
            </a:r>
            <a:endParaRPr lang="ru-RU" dirty="0"/>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prstClr val="white"/>
              </a:solidFill>
            </a:endParaRPr>
          </a:p>
        </p:txBody>
      </p:sp>
    </p:spTree>
    <p:extLst>
      <p:ext uri="{BB962C8B-B14F-4D97-AF65-F5344CB8AC3E}">
        <p14:creationId xmlns:p14="http://schemas.microsoft.com/office/powerpoint/2010/main" val="4178033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548680"/>
            <a:ext cx="8229600" cy="5577483"/>
          </a:xfrm>
        </p:spPr>
        <p:txBody>
          <a:bodyPr>
            <a:normAutofit fontScale="92500" lnSpcReduction="10000"/>
          </a:bodyPr>
          <a:lstStyle/>
          <a:p>
            <a:pPr marL="0" indent="0">
              <a:buNone/>
            </a:pPr>
            <a:r>
              <a:rPr lang="ru-RU" dirty="0" smtClean="0"/>
              <a:t>	</a:t>
            </a:r>
            <a:r>
              <a:rPr lang="ru-RU" dirty="0"/>
              <a:t>Каждый ребенок в соответствии с нормами внутреннего законодательства обладает следующими правами в области социального обеспечения: на получение пенсий, пособий и социально-бытовых льгот со стороны государства; на детей на­значаются пенсии по случаю потери кормильца и социальные пенсии детям в воз­расте до 18 лет, потерявшим одного или обоих родителей; на всех детей — еже­месячные пособия в семьях, имеющих размер среднедушевого дохода ниже про­житочного минимума.</a:t>
            </a:r>
          </a:p>
        </p:txBody>
      </p:sp>
      <p:sp>
        <p:nvSpPr>
          <p:cNvPr id="4" name="Прямоугольник 3">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prstClr val="black"/>
                </a:solidFill>
                <a:hlinkClick r:id="rId2" action="ppaction://hlinksldjump"/>
              </a:rPr>
              <a:t>Назад</a:t>
            </a:r>
            <a:endParaRPr lang="ru-RU" dirty="0">
              <a:solidFill>
                <a:prstClr val="black"/>
              </a:solidFill>
            </a:endParaRPr>
          </a:p>
        </p:txBody>
      </p:sp>
    </p:spTree>
    <p:extLst>
      <p:ext uri="{BB962C8B-B14F-4D97-AF65-F5344CB8AC3E}">
        <p14:creationId xmlns:p14="http://schemas.microsoft.com/office/powerpoint/2010/main" val="1911353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buNone/>
            </a:pPr>
            <a:endParaRPr lang="ru-RU" b="1" dirty="0" smtClean="0">
              <a:solidFill>
                <a:srgbClr val="C00000"/>
              </a:solidFill>
              <a:latin typeface="Monotype Corsiva" panose="03010101010201010101" pitchFamily="66" charset="0"/>
            </a:endParaRPr>
          </a:p>
          <a:p>
            <a:pPr marL="0" indent="0">
              <a:buNone/>
            </a:pPr>
            <a:endParaRPr lang="ru-RU" b="1" dirty="0">
              <a:solidFill>
                <a:srgbClr val="C00000"/>
              </a:solidFill>
              <a:latin typeface="Monotype Corsiva" panose="03010101010201010101" pitchFamily="66" charset="0"/>
            </a:endParaRPr>
          </a:p>
          <a:p>
            <a:pPr marL="0" indent="0" algn="ctr">
              <a:buNone/>
            </a:pPr>
            <a:r>
              <a:rPr lang="ru-RU" b="1" dirty="0" smtClean="0">
                <a:solidFill>
                  <a:srgbClr val="C00000"/>
                </a:solidFill>
                <a:latin typeface="Monotype Corsiva" panose="03010101010201010101" pitchFamily="66" charset="0"/>
              </a:rPr>
              <a:t>7</a:t>
            </a:r>
            <a:r>
              <a:rPr lang="ru-RU" b="1" dirty="0">
                <a:solidFill>
                  <a:srgbClr val="C00000"/>
                </a:solidFill>
                <a:latin typeface="Monotype Corsiva" panose="03010101010201010101" pitchFamily="66" charset="0"/>
              </a:rPr>
              <a:t>)	 Какие права имеет ребёнок в области жилищного права?</a:t>
            </a:r>
            <a:endParaRPr lang="ru-RU" dirty="0"/>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prstClr val="white"/>
              </a:solidFill>
            </a:endParaRPr>
          </a:p>
        </p:txBody>
      </p:sp>
    </p:spTree>
    <p:extLst>
      <p:ext uri="{BB962C8B-B14F-4D97-AF65-F5344CB8AC3E}">
        <p14:creationId xmlns:p14="http://schemas.microsoft.com/office/powerpoint/2010/main" val="26662566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04664"/>
            <a:ext cx="8229600" cy="5721499"/>
          </a:xfrm>
        </p:spPr>
        <p:txBody>
          <a:bodyPr>
            <a:normAutofit fontScale="55000" lnSpcReduction="20000"/>
          </a:bodyPr>
          <a:lstStyle/>
          <a:p>
            <a:pPr marL="0" indent="0">
              <a:buNone/>
            </a:pPr>
            <a:r>
              <a:rPr lang="ru-RU" dirty="0"/>
              <a:t>Каждый ребенок в соответствии с нормами внутреннего законодательства обладает следующими правами в области жилищного права:</a:t>
            </a:r>
          </a:p>
          <a:p>
            <a:pPr marL="0" indent="0">
              <a:buNone/>
            </a:pPr>
            <a:endParaRPr lang="ru-RU" dirty="0"/>
          </a:p>
          <a:p>
            <a:pPr marL="0" indent="0">
              <a:buNone/>
            </a:pPr>
            <a:r>
              <a:rPr lang="ru-RU" dirty="0"/>
              <a:t>·         ребенок, родители которого (хотя бы один из них) лишены родительских прав, сохраняет право собственности на жилое помещение или право пользования им (Семейный кодекс РФ, ст.71);</a:t>
            </a:r>
          </a:p>
          <a:p>
            <a:pPr marL="0" indent="0">
              <a:buNone/>
            </a:pPr>
            <a:endParaRPr lang="ru-RU" dirty="0"/>
          </a:p>
          <a:p>
            <a:pPr marL="0" indent="0">
              <a:buNone/>
            </a:pPr>
            <a:r>
              <a:rPr lang="ru-RU" dirty="0"/>
              <a:t>·         дети в возрасте от 15 до 18 лет дают согласие на приобретение в собственность (приватизацию) жилых помещений;</a:t>
            </a:r>
          </a:p>
          <a:p>
            <a:pPr marL="0" indent="0">
              <a:buNone/>
            </a:pPr>
            <a:endParaRPr lang="ru-RU" dirty="0"/>
          </a:p>
          <a:p>
            <a:pPr marL="0" indent="0">
              <a:buNone/>
            </a:pPr>
            <a:r>
              <a:rPr lang="ru-RU" dirty="0"/>
              <a:t>·         жилые помещения, в которых проживают исключительно несовершеннолетние в возрасте до 15 лет, передаются им в собственность по заявлению родителей с предварительного разрешения органов опеки и попечительства;</a:t>
            </a:r>
          </a:p>
          <a:p>
            <a:pPr marL="0" indent="0">
              <a:buNone/>
            </a:pPr>
            <a:endParaRPr lang="ru-RU" dirty="0"/>
          </a:p>
          <a:p>
            <a:pPr marL="0" indent="0">
              <a:buNone/>
            </a:pPr>
            <a:r>
              <a:rPr lang="ru-RU" dirty="0"/>
              <a:t>·         помещения, где проживают исключительно дети в возрасте от 15 до 18 лет, пе­редаются им в собственность по их заявлению с согласия родителей и органов опеки и попечительства;</a:t>
            </a:r>
          </a:p>
          <a:p>
            <a:pPr marL="0" indent="0">
              <a:buNone/>
            </a:pPr>
            <a:endParaRPr lang="ru-RU" dirty="0"/>
          </a:p>
          <a:p>
            <a:pPr marL="0" indent="0">
              <a:buNone/>
            </a:pPr>
            <a:r>
              <a:rPr lang="ru-RU" dirty="0"/>
              <a:t>·         при вселении несовершеннолетних детей к родителям не требуется согласия других членов семьи, а также собственников или арендаторов жилых помещений.</a:t>
            </a:r>
          </a:p>
          <a:p>
            <a:pPr marL="0" indent="0">
              <a:buNone/>
            </a:pPr>
            <a:endParaRPr lang="ru-RU" dirty="0"/>
          </a:p>
        </p:txBody>
      </p:sp>
      <p:sp>
        <p:nvSpPr>
          <p:cNvPr id="4" name="Прямоугольник 3">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prstClr val="black"/>
                </a:solidFill>
                <a:hlinkClick r:id="rId2" action="ppaction://hlinksldjump"/>
              </a:rPr>
              <a:t>Назад</a:t>
            </a:r>
            <a:endParaRPr lang="ru-RU" dirty="0">
              <a:solidFill>
                <a:prstClr val="black"/>
              </a:solidFill>
            </a:endParaRPr>
          </a:p>
        </p:txBody>
      </p:sp>
    </p:spTree>
    <p:extLst>
      <p:ext uri="{BB962C8B-B14F-4D97-AF65-F5344CB8AC3E}">
        <p14:creationId xmlns:p14="http://schemas.microsoft.com/office/powerpoint/2010/main" val="21420477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24" y="0"/>
            <a:ext cx="9572024"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ctrTitle"/>
          </p:nvPr>
        </p:nvSpPr>
        <p:spPr>
          <a:xfrm>
            <a:off x="323528" y="116633"/>
            <a:ext cx="8280920" cy="1512167"/>
          </a:xfrm>
        </p:spPr>
        <p:txBody>
          <a:bodyPr>
            <a:normAutofit fontScale="90000"/>
          </a:bodyPr>
          <a:lstStyle/>
          <a:p>
            <a:r>
              <a:rPr lang="ru-RU" sz="8000" b="1" dirty="0" smtClean="0">
                <a:solidFill>
                  <a:srgbClr val="FF0000"/>
                </a:solidFill>
                <a:latin typeface="Monotype Corsiva" pitchFamily="66" charset="0"/>
              </a:rPr>
              <a:t/>
            </a:r>
            <a:br>
              <a:rPr lang="ru-RU" sz="8000" b="1" dirty="0" smtClean="0">
                <a:solidFill>
                  <a:srgbClr val="FF0000"/>
                </a:solidFill>
                <a:latin typeface="Monotype Corsiva" pitchFamily="66" charset="0"/>
              </a:rPr>
            </a:br>
            <a:r>
              <a:rPr lang="ru-RU" sz="8000" b="1" dirty="0">
                <a:solidFill>
                  <a:srgbClr val="FF0000"/>
                </a:solidFill>
                <a:latin typeface="Monotype Corsiva" pitchFamily="66" charset="0"/>
              </a:rPr>
              <a:t/>
            </a:r>
            <a:br>
              <a:rPr lang="ru-RU" sz="8000" b="1" dirty="0">
                <a:solidFill>
                  <a:srgbClr val="FF0000"/>
                </a:solidFill>
                <a:latin typeface="Monotype Corsiva" pitchFamily="66" charset="0"/>
              </a:rPr>
            </a:br>
            <a:r>
              <a:rPr lang="ru-RU" sz="8000" b="1" dirty="0" smtClean="0">
                <a:solidFill>
                  <a:srgbClr val="FF0000"/>
                </a:solidFill>
                <a:latin typeface="Monotype Corsiva" pitchFamily="66" charset="0"/>
              </a:rPr>
              <a:t/>
            </a:r>
            <a:br>
              <a:rPr lang="ru-RU" sz="8000" b="1" dirty="0" smtClean="0">
                <a:solidFill>
                  <a:srgbClr val="FF0000"/>
                </a:solidFill>
                <a:latin typeface="Monotype Corsiva" pitchFamily="66" charset="0"/>
              </a:rPr>
            </a:br>
            <a:r>
              <a:rPr lang="ru-RU" sz="8000" b="1" dirty="0" smtClean="0">
                <a:solidFill>
                  <a:srgbClr val="FF0000"/>
                </a:solidFill>
                <a:latin typeface="Monotype Corsiva" pitchFamily="66" charset="0"/>
              </a:rPr>
              <a:t> </a:t>
            </a:r>
            <a:endParaRPr lang="ru-RU" sz="8000" b="1" dirty="0">
              <a:solidFill>
                <a:srgbClr val="FF0000"/>
              </a:solidFill>
              <a:latin typeface="Monotype Corsiva" pitchFamily="66" charset="0"/>
            </a:endParaRPr>
          </a:p>
        </p:txBody>
      </p:sp>
    </p:spTree>
    <p:extLst>
      <p:ext uri="{BB962C8B-B14F-4D97-AF65-F5344CB8AC3E}">
        <p14:creationId xmlns:p14="http://schemas.microsoft.com/office/powerpoint/2010/main" val="26748512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lgn="ctr">
              <a:buNone/>
            </a:pPr>
            <a:endParaRPr lang="ru-RU" b="1" dirty="0" smtClean="0">
              <a:solidFill>
                <a:srgbClr val="C00000"/>
              </a:solidFill>
              <a:latin typeface="Monotype Corsiva" panose="03010101010201010101" pitchFamily="66" charset="0"/>
            </a:endParaRPr>
          </a:p>
          <a:p>
            <a:pPr marL="0" indent="0" algn="ctr">
              <a:buNone/>
            </a:pPr>
            <a:endParaRPr lang="ru-RU" b="1" dirty="0">
              <a:solidFill>
                <a:srgbClr val="C00000"/>
              </a:solidFill>
              <a:latin typeface="Monotype Corsiva" panose="03010101010201010101" pitchFamily="66" charset="0"/>
            </a:endParaRPr>
          </a:p>
          <a:p>
            <a:pPr marL="0" indent="0" algn="ctr">
              <a:buNone/>
            </a:pPr>
            <a:r>
              <a:rPr lang="ru-RU" b="1" dirty="0" smtClean="0">
                <a:solidFill>
                  <a:srgbClr val="C00000"/>
                </a:solidFill>
                <a:latin typeface="Monotype Corsiva" panose="03010101010201010101" pitchFamily="66" charset="0"/>
              </a:rPr>
              <a:t>8</a:t>
            </a:r>
            <a:r>
              <a:rPr lang="ru-RU" b="1" dirty="0">
                <a:solidFill>
                  <a:srgbClr val="C00000"/>
                </a:solidFill>
                <a:latin typeface="Monotype Corsiva" panose="03010101010201010101" pitchFamily="66" charset="0"/>
              </a:rPr>
              <a:t>)	Какими имущественными правами обладает ребенок?</a:t>
            </a:r>
            <a:endParaRPr lang="ru-RU" dirty="0"/>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prstClr val="white"/>
              </a:solidFill>
            </a:endParaRPr>
          </a:p>
        </p:txBody>
      </p:sp>
    </p:spTree>
    <p:extLst>
      <p:ext uri="{BB962C8B-B14F-4D97-AF65-F5344CB8AC3E}">
        <p14:creationId xmlns:p14="http://schemas.microsoft.com/office/powerpoint/2010/main" val="263962088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332656"/>
            <a:ext cx="8229600" cy="5793507"/>
          </a:xfrm>
        </p:spPr>
        <p:txBody>
          <a:bodyPr>
            <a:normAutofit fontScale="40000" lnSpcReduction="20000"/>
          </a:bodyPr>
          <a:lstStyle/>
          <a:p>
            <a:pPr marL="0" indent="0">
              <a:buNone/>
            </a:pPr>
            <a:r>
              <a:rPr lang="ru-RU" dirty="0"/>
              <a:t> 	</a:t>
            </a:r>
          </a:p>
          <a:p>
            <a:pPr marL="0" indent="0">
              <a:spcBef>
                <a:spcPts val="0"/>
              </a:spcBef>
              <a:buNone/>
            </a:pPr>
            <a:r>
              <a:rPr lang="ru-RU" sz="4500" dirty="0"/>
              <a:t>·         </a:t>
            </a:r>
            <a:r>
              <a:rPr lang="ru-RU" sz="4500" b="1" dirty="0"/>
              <a:t>право собственности на полученные несовершеннолетним доходы, на имущест­во, полученное в день рождения или в наследство, а также на любое другое иму­щество, приобретенное на средства ребенка </a:t>
            </a:r>
            <a:r>
              <a:rPr lang="ru-RU" sz="4500" dirty="0"/>
              <a:t>(Семейный кодекс РФ, ст. 60);</a:t>
            </a:r>
          </a:p>
          <a:p>
            <a:pPr marL="0" indent="0">
              <a:spcBef>
                <a:spcPts val="0"/>
              </a:spcBef>
              <a:buNone/>
            </a:pPr>
            <a:endParaRPr lang="ru-RU" sz="4500" dirty="0"/>
          </a:p>
          <a:p>
            <a:pPr marL="0" indent="0">
              <a:spcBef>
                <a:spcPts val="0"/>
              </a:spcBef>
              <a:buNone/>
            </a:pPr>
            <a:r>
              <a:rPr lang="ru-RU" sz="4500" dirty="0"/>
              <a:t>·         </a:t>
            </a:r>
            <a:r>
              <a:rPr lang="ru-RU" sz="4500" b="1" dirty="0"/>
              <a:t>право распоряжения своим имуществом: </a:t>
            </a:r>
            <a:r>
              <a:rPr lang="ru-RU" sz="4500" dirty="0"/>
              <a:t>в возрасте от 14 до 18 лет — совершать сделки с письменного согласия родителей или лиц, их заменяющих; </a:t>
            </a:r>
            <a:r>
              <a:rPr lang="ru-RU" sz="4500" b="1" dirty="0"/>
              <a:t>без согласия этих лиц распоряжаться своим заработком, стипендией и иными доходами, вно­сить вклады в кредитные учреждения и распоряжаться ими, совершать мелкие бытовые сделки </a:t>
            </a:r>
            <a:r>
              <a:rPr lang="ru-RU" sz="4500" dirty="0"/>
              <a:t>(Гражданский кодекс, ст. 26).</a:t>
            </a:r>
          </a:p>
          <a:p>
            <a:pPr marL="0" indent="0">
              <a:spcBef>
                <a:spcPts val="0"/>
              </a:spcBef>
              <a:buNone/>
            </a:pPr>
            <a:endParaRPr lang="ru-RU" sz="4500" dirty="0"/>
          </a:p>
          <a:p>
            <a:pPr marL="0" indent="0">
              <a:spcBef>
                <a:spcPts val="0"/>
              </a:spcBef>
              <a:buNone/>
            </a:pPr>
            <a:r>
              <a:rPr lang="ru-RU" sz="4500" dirty="0"/>
              <a:t>При наличии оснований и по ходатайству родителей или органа опеки и по­печительства суд может ограничить или лишить несовершеннолетнего в возрасте от 14 до 18 лет права самостоятельно распоряжаться заработком, стипендией или другими доходами, за исключением случаев, когда несовершеннолетний, достиг­ший 16 лет, объявлен полностью дееспособным в связи с работой по трудовому договору или занятием предпринимательской деятельностью (Гражданский ко­декс, ст. 26).</a:t>
            </a:r>
          </a:p>
          <a:p>
            <a:pPr marL="0" indent="0">
              <a:spcBef>
                <a:spcPts val="0"/>
              </a:spcBef>
              <a:buNone/>
            </a:pPr>
            <a:endParaRPr lang="ru-RU" sz="4500" dirty="0"/>
          </a:p>
          <a:p>
            <a:pPr marL="0" indent="0">
              <a:spcBef>
                <a:spcPts val="0"/>
              </a:spcBef>
              <a:buNone/>
            </a:pPr>
            <a:r>
              <a:rPr lang="ru-RU" sz="4500" dirty="0"/>
              <a:t>За детей в возрасте до 14 лет сделки от их имени совершают только их ро­дители или лица, их заменяющие. Малолетние дети в возрасте от 6 до 14 лет са­мостоятельно совершают только мелкие бытовые сделки и распоряжаются средствами, предоставленными им родителями или другими лицами для определен­ных целей или для свободного распоряжения (карманные деньги) (Гражданский кодекс, ст. 28).</a:t>
            </a:r>
          </a:p>
          <a:p>
            <a:pPr marL="0" indent="0">
              <a:buNone/>
            </a:pPr>
            <a:endParaRPr lang="ru-RU" b="1" dirty="0"/>
          </a:p>
        </p:txBody>
      </p:sp>
      <p:sp>
        <p:nvSpPr>
          <p:cNvPr id="4" name="Прямоугольник 3">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prstClr val="black"/>
                </a:solidFill>
                <a:hlinkClick r:id="rId2" action="ppaction://hlinksldjump"/>
              </a:rPr>
              <a:t>Назад</a:t>
            </a:r>
            <a:endParaRPr lang="ru-RU" dirty="0">
              <a:solidFill>
                <a:prstClr val="black"/>
              </a:solidFill>
            </a:endParaRPr>
          </a:p>
        </p:txBody>
      </p:sp>
    </p:spTree>
    <p:extLst>
      <p:ext uri="{BB962C8B-B14F-4D97-AF65-F5344CB8AC3E}">
        <p14:creationId xmlns:p14="http://schemas.microsoft.com/office/powerpoint/2010/main" val="13692779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a:xfrm>
            <a:off x="179512" y="1600200"/>
            <a:ext cx="8507288" cy="4525963"/>
          </a:xfrm>
        </p:spPr>
        <p:txBody>
          <a:bodyPr/>
          <a:lstStyle/>
          <a:p>
            <a:pPr marL="0" indent="0">
              <a:buNone/>
            </a:pPr>
            <a:endParaRPr lang="ru-RU" b="1" dirty="0" smtClean="0">
              <a:solidFill>
                <a:srgbClr val="C00000"/>
              </a:solidFill>
              <a:latin typeface="Monotype Corsiva" panose="03010101010201010101" pitchFamily="66" charset="0"/>
            </a:endParaRPr>
          </a:p>
          <a:p>
            <a:pPr marL="0" indent="0" algn="ctr">
              <a:buNone/>
            </a:pPr>
            <a:endParaRPr lang="ru-RU" b="1" dirty="0">
              <a:solidFill>
                <a:srgbClr val="C00000"/>
              </a:solidFill>
              <a:latin typeface="Monotype Corsiva" panose="03010101010201010101" pitchFamily="66" charset="0"/>
            </a:endParaRPr>
          </a:p>
          <a:p>
            <a:pPr marL="0" indent="0" algn="ctr">
              <a:buNone/>
            </a:pPr>
            <a:r>
              <a:rPr lang="ru-RU" b="1" dirty="0" smtClean="0">
                <a:solidFill>
                  <a:srgbClr val="C00000"/>
                </a:solidFill>
                <a:latin typeface="Monotype Corsiva" panose="03010101010201010101" pitchFamily="66" charset="0"/>
              </a:rPr>
              <a:t>9)    </a:t>
            </a:r>
            <a:r>
              <a:rPr lang="ru-RU" b="1" dirty="0" smtClean="0">
                <a:solidFill>
                  <a:srgbClr val="C00000"/>
                </a:solidFill>
                <a:latin typeface="Monotype Corsiva" panose="03010101010201010101" pitchFamily="66" charset="0"/>
              </a:rPr>
              <a:t>Какие </a:t>
            </a:r>
            <a:r>
              <a:rPr lang="ru-RU" b="1" dirty="0" smtClean="0">
                <a:solidFill>
                  <a:srgbClr val="C00000"/>
                </a:solidFill>
                <a:latin typeface="Monotype Corsiva" panose="03010101010201010101" pitchFamily="66" charset="0"/>
              </a:rPr>
              <a:t>обязанности несет несовершеннолетний</a:t>
            </a:r>
            <a:r>
              <a:rPr lang="ru-RU" b="1" dirty="0">
                <a:solidFill>
                  <a:srgbClr val="C00000"/>
                </a:solidFill>
                <a:latin typeface="Monotype Corsiva" panose="03010101010201010101" pitchFamily="66" charset="0"/>
              </a:rPr>
              <a:t>?</a:t>
            </a:r>
            <a:endParaRPr lang="ru-RU" b="1" dirty="0">
              <a:solidFill>
                <a:srgbClr val="C00000"/>
              </a:solidFill>
              <a:latin typeface="Monotype Corsiva" panose="03010101010201010101" pitchFamily="66" charset="0"/>
            </a:endParaRPr>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prstClr val="white"/>
              </a:solidFill>
            </a:endParaRPr>
          </a:p>
        </p:txBody>
      </p:sp>
    </p:spTree>
    <p:extLst>
      <p:ext uri="{BB962C8B-B14F-4D97-AF65-F5344CB8AC3E}">
        <p14:creationId xmlns:p14="http://schemas.microsoft.com/office/powerpoint/2010/main" val="195793187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692696"/>
            <a:ext cx="8229600" cy="5433467"/>
          </a:xfrm>
        </p:spPr>
        <p:txBody>
          <a:bodyPr>
            <a:normAutofit/>
          </a:bodyPr>
          <a:lstStyle/>
          <a:p>
            <a:pPr marL="0" indent="0">
              <a:buNone/>
            </a:pPr>
            <a:r>
              <a:rPr lang="ru-RU" dirty="0" smtClean="0"/>
              <a:t>	</a:t>
            </a:r>
            <a:endParaRPr lang="ru-RU" dirty="0"/>
          </a:p>
        </p:txBody>
      </p:sp>
      <p:sp>
        <p:nvSpPr>
          <p:cNvPr id="4" name="Прямоугольник 3">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prstClr val="black"/>
                </a:solidFill>
                <a:hlinkClick r:id="rId2" action="ppaction://hlinksldjump"/>
              </a:rPr>
              <a:t>Назад</a:t>
            </a:r>
            <a:endParaRPr lang="ru-RU" dirty="0">
              <a:solidFill>
                <a:prstClr val="black"/>
              </a:solidFill>
            </a:endParaRPr>
          </a:p>
        </p:txBody>
      </p:sp>
      <p:sp>
        <p:nvSpPr>
          <p:cNvPr id="5" name="Прямоугольник 4"/>
          <p:cNvSpPr/>
          <p:nvPr/>
        </p:nvSpPr>
        <p:spPr>
          <a:xfrm>
            <a:off x="395536" y="404664"/>
            <a:ext cx="8208912" cy="6555641"/>
          </a:xfrm>
          <a:prstGeom prst="rect">
            <a:avLst/>
          </a:prstGeom>
        </p:spPr>
        <p:txBody>
          <a:bodyPr wrap="square">
            <a:spAutoFit/>
          </a:bodyPr>
          <a:lstStyle/>
          <a:p>
            <a:r>
              <a:rPr lang="ru-RU" sz="2000" dirty="0" smtClean="0"/>
              <a:t>·    каждый несовершеннолетний обязан получить основное общее образование, эта обязанность сохраняет силу до достижения им 15 лет (Закон Российской Федерации от 10.06.92 г. «Об образовании» в редакции от 13.01.96 г., ст. 19);</a:t>
            </a:r>
          </a:p>
          <a:p>
            <a:endParaRPr lang="ru-RU" sz="2000" dirty="0" smtClean="0"/>
          </a:p>
          <a:p>
            <a:r>
              <a:rPr lang="ru-RU" sz="2000" dirty="0" smtClean="0"/>
              <a:t>·         несовершеннолетние мужского пола несут воинскую обязанность в виде воинского учета и подготовки к военной службе (Закон Российской Федерации от 11.02.93 г. «О воинской обязанности и военной службе», ст. 1);</a:t>
            </a:r>
          </a:p>
          <a:p>
            <a:endParaRPr lang="ru-RU" sz="2000" dirty="0" smtClean="0"/>
          </a:p>
          <a:p>
            <a:r>
              <a:rPr lang="ru-RU" sz="2000" dirty="0" smtClean="0"/>
              <a:t>·         в год достижения 17-летия несовершеннолетний обязан явиться по вызову военного комиссара в связи с постановкой на учет, а также сообщить о перемене места жительства, сняться с воинского учета и по прибытии на новое место жительства в двухнедельный срок встать на воинский учет (Закон Российской Федерации от 11.02.93 г. «О воинской обязанности и военной службе», ст. 8,9);</a:t>
            </a:r>
          </a:p>
          <a:p>
            <a:endParaRPr lang="ru-RU" sz="2000" dirty="0" smtClean="0"/>
          </a:p>
          <a:p>
            <a:r>
              <a:rPr lang="ru-RU" sz="2000" dirty="0" smtClean="0"/>
              <a:t>·         после достижения 18-летнего возраста лица, состоящие на воинском учете и не имеющие оснований на </a:t>
            </a:r>
            <a:endParaRPr lang="ru-RU" sz="2000" dirty="0" smtClean="0"/>
          </a:p>
          <a:p>
            <a:r>
              <a:rPr lang="ru-RU" sz="2000" dirty="0" smtClean="0"/>
              <a:t>освобождение </a:t>
            </a:r>
            <a:r>
              <a:rPr lang="ru-RU" sz="2000" dirty="0" smtClean="0"/>
              <a:t>или отсрочку от призыва, подлежат призы­ву на военную службу. </a:t>
            </a:r>
            <a:endParaRPr lang="ru-RU" sz="2000" dirty="0"/>
          </a:p>
        </p:txBody>
      </p:sp>
    </p:spTree>
    <p:extLst>
      <p:ext uri="{BB962C8B-B14F-4D97-AF65-F5344CB8AC3E}">
        <p14:creationId xmlns:p14="http://schemas.microsoft.com/office/powerpoint/2010/main" val="76677642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lgn="ctr">
              <a:buNone/>
            </a:pPr>
            <a:endParaRPr lang="ru-RU" b="1" dirty="0" smtClean="0">
              <a:solidFill>
                <a:srgbClr val="C00000"/>
              </a:solidFill>
              <a:latin typeface="Monotype Corsiva" panose="03010101010201010101" pitchFamily="66" charset="0"/>
            </a:endParaRPr>
          </a:p>
          <a:p>
            <a:pPr marL="0" indent="0" algn="ctr">
              <a:buNone/>
            </a:pPr>
            <a:endParaRPr lang="ru-RU" b="1" dirty="0">
              <a:solidFill>
                <a:srgbClr val="C00000"/>
              </a:solidFill>
              <a:latin typeface="Monotype Corsiva" panose="03010101010201010101" pitchFamily="66" charset="0"/>
            </a:endParaRPr>
          </a:p>
          <a:p>
            <a:pPr marL="0" indent="0" algn="ctr">
              <a:buNone/>
            </a:pPr>
            <a:r>
              <a:rPr lang="ru-RU" b="1" dirty="0" smtClean="0">
                <a:solidFill>
                  <a:srgbClr val="C00000"/>
                </a:solidFill>
                <a:latin typeface="Monotype Corsiva" panose="03010101010201010101" pitchFamily="66" charset="0"/>
              </a:rPr>
              <a:t>10</a:t>
            </a:r>
            <a:r>
              <a:rPr lang="ru-RU" b="1" dirty="0">
                <a:solidFill>
                  <a:srgbClr val="C00000"/>
                </a:solidFill>
                <a:latin typeface="Monotype Corsiva" panose="03010101010201010101" pitchFamily="66" charset="0"/>
              </a:rPr>
              <a:t>)	Какую ответственность несёт несовершеннолетний?</a:t>
            </a:r>
            <a:endParaRPr lang="ru-RU" dirty="0"/>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prstClr val="white"/>
              </a:solidFill>
            </a:endParaRPr>
          </a:p>
        </p:txBody>
      </p:sp>
    </p:spTree>
    <p:extLst>
      <p:ext uri="{BB962C8B-B14F-4D97-AF65-F5344CB8AC3E}">
        <p14:creationId xmlns:p14="http://schemas.microsoft.com/office/powerpoint/2010/main" val="140377382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76672"/>
            <a:ext cx="8229600" cy="5649491"/>
          </a:xfrm>
        </p:spPr>
        <p:txBody>
          <a:bodyPr>
            <a:normAutofit fontScale="77500" lnSpcReduction="20000"/>
          </a:bodyPr>
          <a:lstStyle/>
          <a:p>
            <a:pPr marL="0" indent="0">
              <a:buNone/>
            </a:pPr>
            <a:r>
              <a:rPr lang="ru-RU" dirty="0" smtClean="0"/>
              <a:t>	</a:t>
            </a:r>
            <a:r>
              <a:rPr lang="ru-RU" dirty="0"/>
              <a:t>Несовершеннолетние при определенных условиях несут уголовную, административную и материальную ответственность.</a:t>
            </a:r>
          </a:p>
          <a:p>
            <a:pPr marL="0" indent="0">
              <a:buNone/>
            </a:pPr>
            <a:endParaRPr lang="ru-RU" dirty="0"/>
          </a:p>
          <a:p>
            <a:pPr marL="0" indent="0">
              <a:buNone/>
            </a:pPr>
            <a:r>
              <a:rPr lang="ru-RU" dirty="0"/>
              <a:t>Уголовной ответственности подлежит лицо, достигшее ко времени совершения, преступления 16-летнего возраста. Согласно ст. 20 Уголовного кодекса Российской Федерации с 14-летнего возраста человек подлежит уголовной ответственности за совершение двадцати видов преступлений, в том числе за грабежи, разбои, умышленное убийство, изнасилование, насильственные действия сексуального характера, хулиганство, угон автотранспортных средств, захват заложников, заведомо ложное сообщение об акте терроризма, хищение или вымогательство, оружия, взрывчатых веществ, наркотических средств или психотропных веществ, вандализм и др.</a:t>
            </a:r>
          </a:p>
          <a:p>
            <a:pPr marL="0" indent="0">
              <a:buNone/>
            </a:pPr>
            <a:endParaRPr lang="ru-RU" dirty="0"/>
          </a:p>
          <a:p>
            <a:pPr marL="0" indent="0">
              <a:buNone/>
            </a:pPr>
            <a:endParaRPr lang="ru-RU" dirty="0"/>
          </a:p>
        </p:txBody>
      </p:sp>
      <p:sp>
        <p:nvSpPr>
          <p:cNvPr id="4" name="Прямоугольник 3">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prstClr val="black"/>
                </a:solidFill>
                <a:hlinkClick r:id="rId2" action="ppaction://hlinksldjump"/>
              </a:rPr>
              <a:t>Назад</a:t>
            </a:r>
            <a:endParaRPr lang="ru-RU" dirty="0">
              <a:solidFill>
                <a:prstClr val="black"/>
              </a:solidFill>
            </a:endParaRPr>
          </a:p>
        </p:txBody>
      </p:sp>
    </p:spTree>
    <p:extLst>
      <p:ext uri="{BB962C8B-B14F-4D97-AF65-F5344CB8AC3E}">
        <p14:creationId xmlns:p14="http://schemas.microsoft.com/office/powerpoint/2010/main" val="420343687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lgn="ctr">
              <a:buNone/>
            </a:pPr>
            <a:endParaRPr lang="ru-RU" b="1" dirty="0" smtClean="0">
              <a:solidFill>
                <a:srgbClr val="C00000"/>
              </a:solidFill>
              <a:latin typeface="Monotype Corsiva" panose="03010101010201010101" pitchFamily="66" charset="0"/>
            </a:endParaRPr>
          </a:p>
          <a:p>
            <a:pPr marL="0" indent="0" algn="ctr">
              <a:buNone/>
            </a:pPr>
            <a:endParaRPr lang="ru-RU" b="1" dirty="0">
              <a:solidFill>
                <a:srgbClr val="C00000"/>
              </a:solidFill>
              <a:latin typeface="Monotype Corsiva" panose="03010101010201010101" pitchFamily="66" charset="0"/>
            </a:endParaRPr>
          </a:p>
          <a:p>
            <a:pPr marL="0" indent="0" algn="ctr">
              <a:buNone/>
            </a:pPr>
            <a:r>
              <a:rPr lang="ru-RU" b="1" dirty="0" smtClean="0">
                <a:solidFill>
                  <a:srgbClr val="C00000"/>
                </a:solidFill>
                <a:latin typeface="Monotype Corsiva" panose="03010101010201010101" pitchFamily="66" charset="0"/>
              </a:rPr>
              <a:t>11</a:t>
            </a:r>
            <a:r>
              <a:rPr lang="ru-RU" b="1" dirty="0">
                <a:solidFill>
                  <a:srgbClr val="C00000"/>
                </a:solidFill>
                <a:latin typeface="Monotype Corsiva" panose="03010101010201010101" pitchFamily="66" charset="0"/>
              </a:rPr>
              <a:t>)	</a:t>
            </a:r>
            <a:r>
              <a:rPr lang="ru-RU" b="1" dirty="0" smtClean="0">
                <a:solidFill>
                  <a:srgbClr val="C00000"/>
                </a:solidFill>
                <a:latin typeface="Monotype Corsiva" panose="03010101010201010101" pitchFamily="66" charset="0"/>
              </a:rPr>
              <a:t>Назовите права </a:t>
            </a:r>
            <a:r>
              <a:rPr lang="ru-RU" b="1" dirty="0" smtClean="0">
                <a:solidFill>
                  <a:srgbClr val="C00000"/>
                </a:solidFill>
                <a:latin typeface="Monotype Corsiva" panose="03010101010201010101" pitchFamily="66" charset="0"/>
              </a:rPr>
              <a:t>несовершеннолетних  в  </a:t>
            </a:r>
            <a:r>
              <a:rPr lang="ru-RU" b="1" dirty="0">
                <a:solidFill>
                  <a:srgbClr val="C00000"/>
                </a:solidFill>
                <a:latin typeface="Monotype Corsiva" panose="03010101010201010101" pitchFamily="66" charset="0"/>
              </a:rPr>
              <a:t>сфере охраны </a:t>
            </a:r>
            <a:r>
              <a:rPr lang="ru-RU" b="1" dirty="0" smtClean="0">
                <a:solidFill>
                  <a:srgbClr val="C00000"/>
                </a:solidFill>
                <a:latin typeface="Monotype Corsiva" panose="03010101010201010101" pitchFamily="66" charset="0"/>
              </a:rPr>
              <a:t>здоровья</a:t>
            </a:r>
            <a:endParaRPr lang="ru-RU" b="1" dirty="0">
              <a:solidFill>
                <a:srgbClr val="C00000"/>
              </a:solidFill>
              <a:latin typeface="Monotype Corsiva" panose="03010101010201010101" pitchFamily="66" charset="0"/>
            </a:endParaRPr>
          </a:p>
        </p:txBody>
      </p:sp>
      <p:sp>
        <p:nvSpPr>
          <p:cNvPr id="6" name="Управляющая кнопка: далее 5">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prstClr val="white"/>
              </a:solidFill>
            </a:endParaRPr>
          </a:p>
        </p:txBody>
      </p:sp>
    </p:spTree>
    <p:extLst>
      <p:ext uri="{BB962C8B-B14F-4D97-AF65-F5344CB8AC3E}">
        <p14:creationId xmlns:p14="http://schemas.microsoft.com/office/powerpoint/2010/main" val="278333064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536" y="260648"/>
            <a:ext cx="8229600" cy="6120680"/>
          </a:xfrm>
        </p:spPr>
        <p:txBody>
          <a:bodyPr>
            <a:normAutofit fontScale="62500" lnSpcReduction="20000"/>
          </a:bodyPr>
          <a:lstStyle/>
          <a:p>
            <a:pPr marL="0" indent="0">
              <a:buNone/>
            </a:pPr>
            <a:r>
              <a:rPr lang="ru-RU" dirty="0" smtClean="0"/>
              <a:t>	1. 1</a:t>
            </a:r>
            <a:r>
              <a:rPr lang="ru-RU" dirty="0"/>
              <a:t>) прохождение медицинских осмотров, в том числе профилактических медицинских осмотров, в связи с занятиями физической культурой и спортом, прохождение диспансеризации, диспансерного наблюдения, медицинской реабилитации, оказание медицинской помощи, в том числе в период обучения и воспитания в образовательных организациях, </a:t>
            </a:r>
            <a:endParaRPr lang="ru-RU" dirty="0" smtClean="0"/>
          </a:p>
          <a:p>
            <a:pPr marL="0" indent="0">
              <a:buNone/>
            </a:pPr>
            <a:r>
              <a:rPr lang="ru-RU" dirty="0" smtClean="0"/>
              <a:t>2</a:t>
            </a:r>
            <a:r>
              <a:rPr lang="ru-RU" dirty="0"/>
              <a:t>) оказание медицинской помощи в период оздоровления и организованного отдыха ;</a:t>
            </a:r>
          </a:p>
          <a:p>
            <a:pPr marL="0" indent="0">
              <a:buNone/>
            </a:pPr>
            <a:r>
              <a:rPr lang="ru-RU" dirty="0"/>
              <a:t>3) санитарно-гигиеническое просвещение, обучение и труд в условиях, соответствующих их физиологическим особенностям и состоянию здоровья и исключающих воздействие на них неблагоприятных факторов;</a:t>
            </a:r>
          </a:p>
          <a:p>
            <a:pPr marL="0" indent="0">
              <a:buNone/>
            </a:pPr>
            <a:r>
              <a:rPr lang="ru-RU" dirty="0"/>
              <a:t>4) медицинскую консультацию без взимания платы при определении профессиональной пригодности в порядке и на условиях, которые установлены органами государственной власти субъектов Российской Федерации;</a:t>
            </a:r>
          </a:p>
          <a:p>
            <a:pPr marL="0" indent="0">
              <a:buNone/>
            </a:pPr>
            <a:r>
              <a:rPr lang="ru-RU" dirty="0"/>
              <a:t>5) получение информации о состоянии здоровья в доступной для них форме </a:t>
            </a:r>
            <a:endParaRPr lang="ru-RU" dirty="0" smtClean="0"/>
          </a:p>
          <a:p>
            <a:pPr marL="0" indent="0">
              <a:buNone/>
            </a:pPr>
            <a:r>
              <a:rPr lang="ru-RU" dirty="0" smtClean="0"/>
              <a:t>2</a:t>
            </a:r>
            <a:r>
              <a:rPr lang="ru-RU" dirty="0"/>
              <a:t>. Несовершеннолетние в возрасте старше пятнадцати лет или больные наркоманией несовершеннолетние в возрасте старше шестнадцати лет имеют право на информированное добровольное согласие на медицинское вмешательство или на отказ от него .</a:t>
            </a:r>
          </a:p>
          <a:p>
            <a:pPr marL="0" indent="0">
              <a:buNone/>
            </a:pPr>
            <a:endParaRPr lang="ru-RU" dirty="0"/>
          </a:p>
        </p:txBody>
      </p:sp>
      <p:sp>
        <p:nvSpPr>
          <p:cNvPr id="4" name="Прямоугольник 3">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prstClr val="black"/>
                </a:solidFill>
                <a:hlinkClick r:id="rId2" action="ppaction://hlinksldjump"/>
              </a:rPr>
              <a:t>Назад</a:t>
            </a:r>
            <a:endParaRPr lang="ru-RU" dirty="0">
              <a:solidFill>
                <a:prstClr val="black"/>
              </a:solidFill>
            </a:endParaRPr>
          </a:p>
        </p:txBody>
      </p:sp>
    </p:spTree>
    <p:extLst>
      <p:ext uri="{BB962C8B-B14F-4D97-AF65-F5344CB8AC3E}">
        <p14:creationId xmlns:p14="http://schemas.microsoft.com/office/powerpoint/2010/main" val="109531553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67544" y="1553260"/>
            <a:ext cx="8229600" cy="4525963"/>
          </a:xfrm>
        </p:spPr>
        <p:txBody>
          <a:bodyPr/>
          <a:lstStyle/>
          <a:p>
            <a:pPr marL="0" indent="0" algn="ctr">
              <a:buNone/>
            </a:pPr>
            <a:endParaRPr lang="ru-RU" b="1" dirty="0" smtClean="0">
              <a:solidFill>
                <a:srgbClr val="C00000"/>
              </a:solidFill>
              <a:latin typeface="Monotype Corsiva" panose="03010101010201010101" pitchFamily="66" charset="0"/>
            </a:endParaRPr>
          </a:p>
          <a:p>
            <a:pPr marL="0" indent="0" algn="ctr">
              <a:buNone/>
            </a:pPr>
            <a:endParaRPr lang="ru-RU" b="1" dirty="0">
              <a:solidFill>
                <a:srgbClr val="C00000"/>
              </a:solidFill>
              <a:latin typeface="Monotype Corsiva" panose="03010101010201010101" pitchFamily="66" charset="0"/>
            </a:endParaRPr>
          </a:p>
          <a:p>
            <a:pPr marL="0" indent="0" algn="ctr">
              <a:buNone/>
            </a:pPr>
            <a:r>
              <a:rPr lang="ru-RU" b="1" dirty="0" smtClean="0">
                <a:solidFill>
                  <a:srgbClr val="C00000"/>
                </a:solidFill>
                <a:latin typeface="Monotype Corsiva" panose="03010101010201010101" pitchFamily="66" charset="0"/>
              </a:rPr>
              <a:t>12</a:t>
            </a:r>
            <a:r>
              <a:rPr lang="ru-RU" b="1" dirty="0">
                <a:solidFill>
                  <a:srgbClr val="C00000"/>
                </a:solidFill>
                <a:latin typeface="Monotype Corsiva" panose="03010101010201010101" pitchFamily="66" charset="0"/>
              </a:rPr>
              <a:t>)	Должен ли учитель сообщать родителям о проступках обучающегося, допущенных им в образовательном учреждении?</a:t>
            </a:r>
          </a:p>
          <a:p>
            <a:pPr algn="ctr"/>
            <a:endParaRPr lang="ru-RU" b="1" dirty="0">
              <a:solidFill>
                <a:srgbClr val="C00000"/>
              </a:solidFill>
              <a:latin typeface="Monotype Corsiva" panose="03010101010201010101" pitchFamily="66" charset="0"/>
            </a:endParaRPr>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prstClr val="white"/>
              </a:solidFill>
            </a:endParaRPr>
          </a:p>
        </p:txBody>
      </p:sp>
    </p:spTree>
    <p:extLst>
      <p:ext uri="{BB962C8B-B14F-4D97-AF65-F5344CB8AC3E}">
        <p14:creationId xmlns:p14="http://schemas.microsoft.com/office/powerpoint/2010/main" val="236193877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2400" dirty="0" smtClean="0"/>
              <a:t/>
            </a:r>
            <a:br>
              <a:rPr lang="ru-RU" sz="2400" dirty="0" smtClean="0"/>
            </a:br>
            <a:endParaRPr lang="ru-RU" sz="2400" dirty="0"/>
          </a:p>
        </p:txBody>
      </p:sp>
      <p:sp>
        <p:nvSpPr>
          <p:cNvPr id="3" name="Объект 2"/>
          <p:cNvSpPr>
            <a:spLocks noGrp="1"/>
          </p:cNvSpPr>
          <p:nvPr>
            <p:ph idx="1"/>
          </p:nvPr>
        </p:nvSpPr>
        <p:spPr>
          <a:xfrm>
            <a:off x="457200" y="548680"/>
            <a:ext cx="8229600" cy="5577483"/>
          </a:xfrm>
        </p:spPr>
        <p:txBody>
          <a:bodyPr>
            <a:noAutofit/>
          </a:bodyPr>
          <a:lstStyle/>
          <a:p>
            <a:pPr marL="0" indent="0">
              <a:buNone/>
            </a:pPr>
            <a:endParaRPr lang="ru-RU" sz="2400" dirty="0" smtClean="0"/>
          </a:p>
          <a:p>
            <a:pPr marL="0" indent="0">
              <a:buNone/>
            </a:pPr>
            <a:endParaRPr lang="ru-RU" sz="2400" dirty="0"/>
          </a:p>
          <a:p>
            <a:pPr marL="0" indent="0">
              <a:buNone/>
            </a:pPr>
            <a:endParaRPr lang="ru-RU" sz="2400" dirty="0" smtClean="0"/>
          </a:p>
          <a:p>
            <a:pPr marL="0" indent="0">
              <a:buNone/>
            </a:pPr>
            <a:r>
              <a:rPr lang="ru-RU" sz="2400" dirty="0"/>
              <a:t>	</a:t>
            </a:r>
            <a:r>
              <a:rPr lang="ru-RU" sz="2400" dirty="0" smtClean="0"/>
              <a:t>Родители ученика на основании закона несут ответственность за воспитание и развитие своих детей. Они обязаны заботиться о здоровье, физическом, психическом, духовном и нравственном развитии своих детей. Родители имеют преимущественное право на воспитание своих детей перед другими людьми. Из этого следует, что сообщать о проступках детей родителям учителя обязаны.</a:t>
            </a:r>
            <a:endParaRPr lang="ru-RU" sz="2400" dirty="0"/>
          </a:p>
        </p:txBody>
      </p:sp>
      <p:sp>
        <p:nvSpPr>
          <p:cNvPr id="5" name="Прямоугольник 4">
            <a:hlinkClick r:id="rId2" action="ppaction://hlinksldjump"/>
          </p:cNvPr>
          <p:cNvSpPr/>
          <p:nvPr/>
        </p:nvSpPr>
        <p:spPr>
          <a:xfrm>
            <a:off x="7164288" y="6165304"/>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prstClr val="black"/>
                </a:solidFill>
                <a:hlinkClick r:id="rId2" action="ppaction://hlinksldjump"/>
              </a:rPr>
              <a:t>Назад</a:t>
            </a:r>
            <a:endParaRPr lang="ru-RU" dirty="0">
              <a:solidFill>
                <a:prstClr val="black"/>
              </a:solidFill>
            </a:endParaRPr>
          </a:p>
        </p:txBody>
      </p:sp>
    </p:spTree>
    <p:extLst>
      <p:ext uri="{BB962C8B-B14F-4D97-AF65-F5344CB8AC3E}">
        <p14:creationId xmlns:p14="http://schemas.microsoft.com/office/powerpoint/2010/main" val="5997645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rgbClr val="FF0000"/>
                </a:solidFill>
                <a:latin typeface="Monotype Corsiva" pitchFamily="66" charset="0"/>
              </a:rPr>
              <a:t>Цели:</a:t>
            </a:r>
            <a:r>
              <a:rPr lang="ru-RU" dirty="0" smtClean="0">
                <a:solidFill>
                  <a:srgbClr val="FF0000"/>
                </a:solidFill>
                <a:latin typeface="Monotype Corsiva" pitchFamily="66" charset="0"/>
              </a:rPr>
              <a:t> </a:t>
            </a:r>
            <a:br>
              <a:rPr lang="ru-RU" dirty="0" smtClean="0">
                <a:solidFill>
                  <a:srgbClr val="FF0000"/>
                </a:solidFill>
                <a:latin typeface="Monotype Corsiva" pitchFamily="66" charset="0"/>
              </a:rPr>
            </a:br>
            <a:endParaRPr lang="ru-RU" dirty="0">
              <a:solidFill>
                <a:srgbClr val="FF0000"/>
              </a:solidFill>
              <a:latin typeface="Monotype Corsiva" pitchFamily="66" charset="0"/>
            </a:endParaRPr>
          </a:p>
        </p:txBody>
      </p:sp>
      <p:sp>
        <p:nvSpPr>
          <p:cNvPr id="3" name="Содержимое 2"/>
          <p:cNvSpPr>
            <a:spLocks noGrp="1"/>
          </p:cNvSpPr>
          <p:nvPr>
            <p:ph idx="1"/>
          </p:nvPr>
        </p:nvSpPr>
        <p:spPr/>
        <p:txBody>
          <a:bodyPr>
            <a:normAutofit fontScale="62500" lnSpcReduction="20000"/>
          </a:bodyPr>
          <a:lstStyle/>
          <a:p>
            <a:pPr>
              <a:buNone/>
            </a:pPr>
            <a:r>
              <a:rPr lang="ru-RU" dirty="0">
                <a:solidFill>
                  <a:srgbClr val="FF0000"/>
                </a:solidFill>
                <a:latin typeface="Monotype Corsiva" pitchFamily="66" charset="0"/>
              </a:rPr>
              <a:t>Цели: </a:t>
            </a:r>
          </a:p>
          <a:p>
            <a:pPr>
              <a:buNone/>
            </a:pPr>
            <a:r>
              <a:rPr lang="ru-RU" dirty="0">
                <a:solidFill>
                  <a:srgbClr val="FF0000"/>
                </a:solidFill>
                <a:latin typeface="Monotype Corsiva" pitchFamily="66" charset="0"/>
              </a:rPr>
              <a:t>1.Образовательные: – </a:t>
            </a:r>
            <a:r>
              <a:rPr lang="ru-RU" dirty="0">
                <a:latin typeface="Monotype Corsiva" pitchFamily="66" charset="0"/>
              </a:rPr>
              <a:t>обеспечение получения практических навыков работы с нормативными источниками; формирование, навыков работы в команде, навыков публичных выступлений;</a:t>
            </a:r>
          </a:p>
          <a:p>
            <a:pPr>
              <a:buNone/>
            </a:pPr>
            <a:r>
              <a:rPr lang="ru-RU" dirty="0">
                <a:solidFill>
                  <a:srgbClr val="FF0000"/>
                </a:solidFill>
                <a:latin typeface="Monotype Corsiva" pitchFamily="66" charset="0"/>
              </a:rPr>
              <a:t>2. Развивающие: </a:t>
            </a:r>
            <a:r>
              <a:rPr lang="ru-RU" dirty="0">
                <a:latin typeface="Monotype Corsiva" pitchFamily="66" charset="0"/>
              </a:rPr>
              <a:t>развитие у обучающихся памяти, внимания, логического мышления (сравнение, анализ, сопоставление и т.д.), речи, пополнение словарного запаса; развитие самостоятельности и умений отстаивать свою позицию.</a:t>
            </a:r>
          </a:p>
          <a:p>
            <a:pPr>
              <a:buNone/>
            </a:pPr>
            <a:r>
              <a:rPr lang="ru-RU" dirty="0">
                <a:solidFill>
                  <a:srgbClr val="FF0000"/>
                </a:solidFill>
                <a:latin typeface="Monotype Corsiva" pitchFamily="66" charset="0"/>
              </a:rPr>
              <a:t>3. Воспитательные: </a:t>
            </a:r>
            <a:r>
              <a:rPr lang="ru-RU" dirty="0">
                <a:latin typeface="Monotype Corsiva" pitchFamily="66" charset="0"/>
              </a:rPr>
              <a:t>воспитание у обучающихся уважения к законности, праву; формирование правовой культуры межличностных отношений, воспитание уважения и позитивного отношения к правам других лиц и к своим обязанностям.</a:t>
            </a:r>
          </a:p>
          <a:p>
            <a:pPr>
              <a:buNone/>
            </a:pPr>
            <a:r>
              <a:rPr lang="ru-RU" dirty="0">
                <a:solidFill>
                  <a:srgbClr val="FF0000"/>
                </a:solidFill>
                <a:latin typeface="Monotype Corsiva" pitchFamily="66" charset="0"/>
              </a:rPr>
              <a:t>4. Практические: </a:t>
            </a:r>
            <a:r>
              <a:rPr lang="ru-RU" dirty="0">
                <a:latin typeface="Monotype Corsiva" pitchFamily="66" charset="0"/>
              </a:rPr>
              <a:t>отработка на практике знаний, полученных после изучения теоретического материала на уроках обществознания; развитие у обучающихся навыков самостоятельной работы с нормативными правовыми актами, умений пользоваться юридической терминологией. </a:t>
            </a:r>
          </a:p>
          <a:p>
            <a:pPr>
              <a:buNone/>
            </a:pPr>
            <a:endParaRPr lang="ru-RU" dirty="0">
              <a:latin typeface="Monotype Corsiva" pitchFamily="66" charset="0"/>
            </a:endParaRPr>
          </a:p>
          <a:p>
            <a:endParaRPr lang="ru-RU" dirty="0">
              <a:latin typeface="Monotype Corsiva" pitchFamily="66"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32240" y="16380"/>
            <a:ext cx="2232248" cy="18825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8225144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lgn="ctr">
              <a:buNone/>
            </a:pPr>
            <a:endParaRPr lang="ru-RU" b="1" dirty="0" smtClean="0">
              <a:solidFill>
                <a:srgbClr val="C00000"/>
              </a:solidFill>
              <a:latin typeface="Monotype Corsiva" panose="03010101010201010101" pitchFamily="66" charset="0"/>
            </a:endParaRPr>
          </a:p>
          <a:p>
            <a:pPr marL="0" indent="0" algn="ctr">
              <a:buNone/>
            </a:pPr>
            <a:endParaRPr lang="ru-RU" b="1" dirty="0">
              <a:solidFill>
                <a:srgbClr val="C00000"/>
              </a:solidFill>
              <a:latin typeface="Monotype Corsiva" panose="03010101010201010101" pitchFamily="66" charset="0"/>
            </a:endParaRPr>
          </a:p>
          <a:p>
            <a:pPr marL="0" indent="0" algn="ctr">
              <a:buNone/>
            </a:pPr>
            <a:r>
              <a:rPr lang="ru-RU" b="1" dirty="0" smtClean="0">
                <a:solidFill>
                  <a:srgbClr val="C00000"/>
                </a:solidFill>
                <a:latin typeface="Monotype Corsiva" panose="03010101010201010101" pitchFamily="66" charset="0"/>
              </a:rPr>
              <a:t>13</a:t>
            </a:r>
            <a:r>
              <a:rPr lang="ru-RU" b="1" dirty="0">
                <a:solidFill>
                  <a:srgbClr val="C00000"/>
                </a:solidFill>
                <a:latin typeface="Monotype Corsiva" panose="03010101010201010101" pitchFamily="66" charset="0"/>
              </a:rPr>
              <a:t>)	Имеет ли право учитель выгнать ученика с урока?</a:t>
            </a:r>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prstClr val="white"/>
              </a:solidFill>
            </a:endParaRPr>
          </a:p>
        </p:txBody>
      </p:sp>
    </p:spTree>
    <p:extLst>
      <p:ext uri="{BB962C8B-B14F-4D97-AF65-F5344CB8AC3E}">
        <p14:creationId xmlns:p14="http://schemas.microsoft.com/office/powerpoint/2010/main" val="138418861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692696"/>
            <a:ext cx="8229600" cy="5433467"/>
          </a:xfrm>
        </p:spPr>
        <p:txBody>
          <a:bodyPr>
            <a:normAutofit/>
          </a:bodyPr>
          <a:lstStyle/>
          <a:p>
            <a:pPr marL="0" indent="0">
              <a:buNone/>
            </a:pPr>
            <a:r>
              <a:rPr lang="ru-RU" dirty="0" smtClean="0"/>
              <a:t>	Не </a:t>
            </a:r>
            <a:r>
              <a:rPr lang="ru-RU" dirty="0"/>
              <a:t>имеет. В соответствии с законом «Об образовании» и Уставом школы. Исключением являются случаи, когда ученик своими действиями грубо нарушает технику безопасности на уроке (в кабинете информатики, на уроке физического воспитания) или своими действиями угрожает жизни и здоровью других детей, ставит под угрозу сохранность материальных ценностей. </a:t>
            </a:r>
          </a:p>
        </p:txBody>
      </p:sp>
      <p:sp>
        <p:nvSpPr>
          <p:cNvPr id="5" name="Прямоугольник 4">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prstClr val="black"/>
                </a:solidFill>
                <a:hlinkClick r:id="rId2" action="ppaction://hlinksldjump"/>
              </a:rPr>
              <a:t>Назад</a:t>
            </a:r>
            <a:endParaRPr lang="ru-RU" dirty="0">
              <a:solidFill>
                <a:prstClr val="black"/>
              </a:solidFill>
            </a:endParaRPr>
          </a:p>
        </p:txBody>
      </p:sp>
    </p:spTree>
    <p:extLst>
      <p:ext uri="{BB962C8B-B14F-4D97-AF65-F5344CB8AC3E}">
        <p14:creationId xmlns:p14="http://schemas.microsoft.com/office/powerpoint/2010/main" val="310786177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lgn="ctr">
              <a:buNone/>
            </a:pPr>
            <a:endParaRPr lang="ru-RU" b="1" dirty="0" smtClean="0">
              <a:solidFill>
                <a:srgbClr val="C00000"/>
              </a:solidFill>
              <a:latin typeface="Monotype Corsiva" panose="03010101010201010101" pitchFamily="66" charset="0"/>
            </a:endParaRPr>
          </a:p>
          <a:p>
            <a:pPr marL="0" indent="0" algn="ctr">
              <a:buNone/>
            </a:pPr>
            <a:endParaRPr lang="ru-RU" b="1" dirty="0">
              <a:solidFill>
                <a:srgbClr val="C00000"/>
              </a:solidFill>
              <a:latin typeface="Monotype Corsiva" panose="03010101010201010101" pitchFamily="66" charset="0"/>
            </a:endParaRPr>
          </a:p>
          <a:p>
            <a:pPr marL="0" indent="0" algn="ctr">
              <a:buNone/>
            </a:pPr>
            <a:r>
              <a:rPr lang="ru-RU" b="1" dirty="0" smtClean="0">
                <a:solidFill>
                  <a:srgbClr val="C00000"/>
                </a:solidFill>
                <a:latin typeface="Monotype Corsiva" panose="03010101010201010101" pitchFamily="66" charset="0"/>
              </a:rPr>
              <a:t>14</a:t>
            </a:r>
            <a:r>
              <a:rPr lang="ru-RU" b="1" dirty="0">
                <a:solidFill>
                  <a:srgbClr val="C00000"/>
                </a:solidFill>
                <a:latin typeface="Monotype Corsiva" panose="03010101010201010101" pitchFamily="66" charset="0"/>
              </a:rPr>
              <a:t>)	Имеет ли право учитель обсуждать личные проблемы ученика с коллегами?</a:t>
            </a:r>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prstClr val="white"/>
              </a:solidFill>
            </a:endParaRPr>
          </a:p>
        </p:txBody>
      </p:sp>
    </p:spTree>
    <p:extLst>
      <p:ext uri="{BB962C8B-B14F-4D97-AF65-F5344CB8AC3E}">
        <p14:creationId xmlns:p14="http://schemas.microsoft.com/office/powerpoint/2010/main" val="87307367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764704"/>
            <a:ext cx="8229600" cy="5361459"/>
          </a:xfrm>
        </p:spPr>
        <p:txBody>
          <a:bodyPr>
            <a:normAutofit fontScale="85000" lnSpcReduction="10000"/>
          </a:bodyPr>
          <a:lstStyle/>
          <a:p>
            <a:pPr marL="0" indent="0">
              <a:buNone/>
            </a:pPr>
            <a:r>
              <a:rPr lang="ru-RU" dirty="0" smtClean="0"/>
              <a:t>	</a:t>
            </a:r>
            <a:r>
              <a:rPr lang="ru-RU" dirty="0"/>
              <a:t>Обсуждать личные проблемы ученика с другими учителями ради удовлетворения собственного любопытства учитель не должен. Однако существуют законы, например Закон Российской Федерации "Об основных гарантиях прав ребенка в Российской Федерации", которые требуют от школы вмешательства в жизнь детей, находящихся в трудной жизненной ситуации, социально опасном положении (проживающих в неблагополучных семьях, совершающих правонарушения и пр.).Тут уж обсуждение проблем ученика с коллегами просто необходимо, но делаться это должно исключительно в интересах ребёнка, без ущемления его прав и в той мере, которая допускается законом.</a:t>
            </a:r>
          </a:p>
        </p:txBody>
      </p:sp>
      <p:sp>
        <p:nvSpPr>
          <p:cNvPr id="4" name="Прямоугольник 3">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prstClr val="black"/>
                </a:solidFill>
                <a:hlinkClick r:id="rId2" action="ppaction://hlinksldjump"/>
              </a:rPr>
              <a:t>Назад</a:t>
            </a:r>
            <a:endParaRPr lang="ru-RU" dirty="0">
              <a:solidFill>
                <a:prstClr val="black"/>
              </a:solidFill>
            </a:endParaRPr>
          </a:p>
        </p:txBody>
      </p:sp>
    </p:spTree>
    <p:extLst>
      <p:ext uri="{BB962C8B-B14F-4D97-AF65-F5344CB8AC3E}">
        <p14:creationId xmlns:p14="http://schemas.microsoft.com/office/powerpoint/2010/main" val="295324037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lgn="ctr">
              <a:buNone/>
            </a:pPr>
            <a:endParaRPr lang="ru-RU" b="1" dirty="0" smtClean="0">
              <a:solidFill>
                <a:srgbClr val="C00000"/>
              </a:solidFill>
              <a:latin typeface="Monotype Corsiva" panose="03010101010201010101" pitchFamily="66" charset="0"/>
            </a:endParaRPr>
          </a:p>
          <a:p>
            <a:pPr marL="0" indent="0" algn="ctr">
              <a:buNone/>
            </a:pPr>
            <a:endParaRPr lang="ru-RU" b="1" dirty="0">
              <a:solidFill>
                <a:srgbClr val="C00000"/>
              </a:solidFill>
              <a:latin typeface="Monotype Corsiva" panose="03010101010201010101" pitchFamily="66" charset="0"/>
            </a:endParaRPr>
          </a:p>
          <a:p>
            <a:pPr marL="0" indent="0" algn="ctr">
              <a:buNone/>
            </a:pPr>
            <a:r>
              <a:rPr lang="ru-RU" b="1" dirty="0" smtClean="0">
                <a:solidFill>
                  <a:srgbClr val="C00000"/>
                </a:solidFill>
                <a:latin typeface="Monotype Corsiva" panose="03010101010201010101" pitchFamily="66" charset="0"/>
              </a:rPr>
              <a:t>15)	</a:t>
            </a:r>
            <a:r>
              <a:rPr lang="ru-RU" b="1" dirty="0">
                <a:solidFill>
                  <a:srgbClr val="C00000"/>
                </a:solidFill>
                <a:latin typeface="Monotype Corsiva" panose="03010101010201010101" pitchFamily="66" charset="0"/>
              </a:rPr>
              <a:t>Имеет ли право школа не допустить до занятий учащегося без справки от врача о выздоровлении?</a:t>
            </a:r>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prstClr val="white"/>
              </a:solidFill>
            </a:endParaRPr>
          </a:p>
        </p:txBody>
      </p:sp>
    </p:spTree>
    <p:extLst>
      <p:ext uri="{BB962C8B-B14F-4D97-AF65-F5344CB8AC3E}">
        <p14:creationId xmlns:p14="http://schemas.microsoft.com/office/powerpoint/2010/main" val="50578373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620688"/>
            <a:ext cx="8229600" cy="5505475"/>
          </a:xfrm>
        </p:spPr>
        <p:txBody>
          <a:bodyPr>
            <a:normAutofit/>
          </a:bodyPr>
          <a:lstStyle/>
          <a:p>
            <a:pPr marL="0" indent="0" fontAlgn="t">
              <a:buNone/>
            </a:pPr>
            <a:r>
              <a:rPr lang="ru-RU" dirty="0" smtClean="0"/>
              <a:t>	Если </a:t>
            </a:r>
            <a:r>
              <a:rPr lang="ru-RU" dirty="0"/>
              <a:t>сотрудникам школы известно, что учащийся находится на больничном с инфекционным/вирусным заболеванием, которое может негативно повлиять на других учащихся школы, они могут потребовать медицинскую справку, в которой стоит пометка о выздоровлении ребёнка. Без этой справки ребёнка до уроков могут не допустить, предварительно уведомив об этом родителей.</a:t>
            </a:r>
          </a:p>
        </p:txBody>
      </p:sp>
      <p:sp>
        <p:nvSpPr>
          <p:cNvPr id="5" name="Прямоугольник 4">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prstClr val="black"/>
                </a:solidFill>
                <a:hlinkClick r:id="rId2" action="ppaction://hlinksldjump"/>
              </a:rPr>
              <a:t>Назад</a:t>
            </a:r>
            <a:endParaRPr lang="ru-RU" dirty="0">
              <a:solidFill>
                <a:prstClr val="black"/>
              </a:solidFill>
            </a:endParaRPr>
          </a:p>
        </p:txBody>
      </p:sp>
    </p:spTree>
    <p:extLst>
      <p:ext uri="{BB962C8B-B14F-4D97-AF65-F5344CB8AC3E}">
        <p14:creationId xmlns:p14="http://schemas.microsoft.com/office/powerpoint/2010/main" val="124798999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lgn="ctr">
              <a:buNone/>
            </a:pPr>
            <a:endParaRPr lang="ru-RU" b="1" dirty="0" smtClean="0">
              <a:solidFill>
                <a:srgbClr val="C00000"/>
              </a:solidFill>
              <a:latin typeface="Monotype Corsiva" panose="03010101010201010101" pitchFamily="66" charset="0"/>
            </a:endParaRPr>
          </a:p>
          <a:p>
            <a:pPr marL="0" indent="0" algn="ctr">
              <a:buNone/>
            </a:pPr>
            <a:endParaRPr lang="ru-RU" b="1" dirty="0">
              <a:solidFill>
                <a:srgbClr val="C00000"/>
              </a:solidFill>
              <a:latin typeface="Monotype Corsiva" panose="03010101010201010101" pitchFamily="66" charset="0"/>
            </a:endParaRPr>
          </a:p>
          <a:p>
            <a:pPr marL="0" indent="0" algn="ctr">
              <a:buNone/>
            </a:pPr>
            <a:r>
              <a:rPr lang="ru-RU" b="1" dirty="0" smtClean="0">
                <a:solidFill>
                  <a:srgbClr val="C00000"/>
                </a:solidFill>
                <a:latin typeface="Monotype Corsiva" panose="03010101010201010101" pitchFamily="66" charset="0"/>
              </a:rPr>
              <a:t>16</a:t>
            </a:r>
            <a:r>
              <a:rPr lang="ru-RU" b="1" dirty="0">
                <a:solidFill>
                  <a:srgbClr val="C00000"/>
                </a:solidFill>
                <a:latin typeface="Monotype Corsiva" panose="03010101010201010101" pitchFamily="66" charset="0"/>
              </a:rPr>
              <a:t>)	Может ли учитель отбирать вещи и осуществлять личный досмотр учеников?</a:t>
            </a:r>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prstClr val="white"/>
              </a:solidFill>
            </a:endParaRPr>
          </a:p>
        </p:txBody>
      </p:sp>
    </p:spTree>
    <p:extLst>
      <p:ext uri="{BB962C8B-B14F-4D97-AF65-F5344CB8AC3E}">
        <p14:creationId xmlns:p14="http://schemas.microsoft.com/office/powerpoint/2010/main" val="142663907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76672"/>
            <a:ext cx="8229600" cy="5649491"/>
          </a:xfrm>
        </p:spPr>
        <p:txBody>
          <a:bodyPr>
            <a:normAutofit fontScale="85000" lnSpcReduction="20000"/>
          </a:bodyPr>
          <a:lstStyle/>
          <a:p>
            <a:pPr marL="0" indent="0">
              <a:buNone/>
            </a:pPr>
            <a:r>
              <a:rPr lang="ru-RU" dirty="0" smtClean="0"/>
              <a:t>	</a:t>
            </a:r>
          </a:p>
          <a:p>
            <a:pPr marL="0" indent="0">
              <a:buNone/>
            </a:pPr>
            <a:r>
              <a:rPr lang="ru-RU" dirty="0" smtClean="0"/>
              <a:t>	Ни </a:t>
            </a:r>
            <a:r>
              <a:rPr lang="ru-RU" dirty="0"/>
              <a:t>личные досмотры учеников в школе, ни изъятие личных вещей ученика кем-либо из сотрудников школы не допускаются. Это считается нарушением конституционного права на личную неприкосновенность и права собственности. </a:t>
            </a:r>
            <a:r>
              <a:rPr lang="ru-RU" b="1" dirty="0"/>
              <a:t>Исключением и</a:t>
            </a:r>
            <a:r>
              <a:rPr lang="ru-RU" dirty="0"/>
              <a:t>з этого правила может быть только ситуация, когда то, что лежит в кармане ученика, представляет опасность для его жизни и здоровья, а также для жизни и здоровья окружающих. Чрезвычайность ситуации даёт право учителю отобрать, например, взрывоопасный предмет, ядовитую жидкость, наркотические средства, сигареты и пр. Но, в любом случае, в действиях учителя не должно быть ничего такого, что унижало бы человеческое достоинство ученика.	</a:t>
            </a:r>
            <a:endParaRPr lang="ru-RU" b="1" dirty="0"/>
          </a:p>
        </p:txBody>
      </p:sp>
      <p:sp>
        <p:nvSpPr>
          <p:cNvPr id="5" name="Прямоугольник 4">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prstClr val="black"/>
                </a:solidFill>
                <a:hlinkClick r:id="rId2" action="ppaction://hlinksldjump"/>
              </a:rPr>
              <a:t>Назад</a:t>
            </a:r>
            <a:endParaRPr lang="ru-RU" dirty="0">
              <a:solidFill>
                <a:prstClr val="black"/>
              </a:solidFill>
            </a:endParaRPr>
          </a:p>
        </p:txBody>
      </p:sp>
    </p:spTree>
    <p:extLst>
      <p:ext uri="{BB962C8B-B14F-4D97-AF65-F5344CB8AC3E}">
        <p14:creationId xmlns:p14="http://schemas.microsoft.com/office/powerpoint/2010/main" val="63893226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lgn="ctr">
              <a:buNone/>
            </a:pPr>
            <a:endParaRPr lang="ru-RU" b="1" dirty="0" smtClean="0">
              <a:solidFill>
                <a:srgbClr val="C00000"/>
              </a:solidFill>
              <a:latin typeface="Monotype Corsiva" panose="03010101010201010101" pitchFamily="66" charset="0"/>
            </a:endParaRPr>
          </a:p>
          <a:p>
            <a:pPr marL="0" indent="0" algn="ctr">
              <a:buNone/>
            </a:pPr>
            <a:endParaRPr lang="ru-RU" b="1" dirty="0">
              <a:solidFill>
                <a:srgbClr val="C00000"/>
              </a:solidFill>
              <a:latin typeface="Monotype Corsiva" panose="03010101010201010101" pitchFamily="66" charset="0"/>
            </a:endParaRPr>
          </a:p>
          <a:p>
            <a:pPr marL="0" indent="0" algn="ctr">
              <a:buNone/>
            </a:pPr>
            <a:r>
              <a:rPr lang="ru-RU" b="1" dirty="0" smtClean="0">
                <a:solidFill>
                  <a:srgbClr val="C00000"/>
                </a:solidFill>
                <a:latin typeface="Monotype Corsiva" panose="03010101010201010101" pitchFamily="66" charset="0"/>
              </a:rPr>
              <a:t>17</a:t>
            </a:r>
            <a:r>
              <a:rPr lang="ru-RU" b="1" dirty="0">
                <a:solidFill>
                  <a:srgbClr val="C00000"/>
                </a:solidFill>
                <a:latin typeface="Monotype Corsiva" panose="03010101010201010101" pitchFamily="66" charset="0"/>
              </a:rPr>
              <a:t>)	</a:t>
            </a:r>
            <a:r>
              <a:rPr lang="ru-RU" b="1" dirty="0" smtClean="0">
                <a:solidFill>
                  <a:srgbClr val="C00000"/>
                </a:solidFill>
                <a:latin typeface="Monotype Corsiva" panose="03010101010201010101" pitchFamily="66" charset="0"/>
              </a:rPr>
              <a:t>В </a:t>
            </a:r>
            <a:r>
              <a:rPr lang="ru-RU" b="1" dirty="0">
                <a:solidFill>
                  <a:srgbClr val="C00000"/>
                </a:solidFill>
                <a:latin typeface="Monotype Corsiva" panose="03010101010201010101" pitchFamily="66" charset="0"/>
              </a:rPr>
              <a:t>каких случаях к обучающимся БМК применяется мера дисциплинарного взыскания в виде отчисления из колледжа за единичный случай? </a:t>
            </a:r>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prstClr val="white"/>
              </a:solidFill>
            </a:endParaRPr>
          </a:p>
        </p:txBody>
      </p:sp>
    </p:spTree>
    <p:extLst>
      <p:ext uri="{BB962C8B-B14F-4D97-AF65-F5344CB8AC3E}">
        <p14:creationId xmlns:p14="http://schemas.microsoft.com/office/powerpoint/2010/main" val="105417795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Правила внутреннего распорядка БМК</a:t>
            </a:r>
            <a:endParaRPr lang="ru-RU" dirty="0"/>
          </a:p>
        </p:txBody>
      </p:sp>
      <p:sp>
        <p:nvSpPr>
          <p:cNvPr id="3" name="Объект 2"/>
          <p:cNvSpPr>
            <a:spLocks noGrp="1"/>
          </p:cNvSpPr>
          <p:nvPr>
            <p:ph idx="1"/>
          </p:nvPr>
        </p:nvSpPr>
        <p:spPr/>
        <p:txBody>
          <a:bodyPr>
            <a:normAutofit/>
          </a:bodyPr>
          <a:lstStyle/>
          <a:p>
            <a:pPr>
              <a:buFontTx/>
              <a:buChar char="-"/>
            </a:pPr>
            <a:r>
              <a:rPr lang="ru-RU" dirty="0" smtClean="0"/>
              <a:t>задержку </a:t>
            </a:r>
            <a:r>
              <a:rPr lang="ru-RU" dirty="0"/>
              <a:t>органами </a:t>
            </a:r>
            <a:r>
              <a:rPr lang="ru-RU" dirty="0" smtClean="0"/>
              <a:t>полиции </a:t>
            </a:r>
            <a:r>
              <a:rPr lang="ru-RU" dirty="0"/>
              <a:t>за правонарушение</a:t>
            </a:r>
            <a:r>
              <a:rPr lang="ru-RU" dirty="0" smtClean="0"/>
              <a:t>;</a:t>
            </a:r>
          </a:p>
          <a:p>
            <a:pPr marL="0" indent="0">
              <a:buNone/>
            </a:pPr>
            <a:r>
              <a:rPr lang="ru-RU" dirty="0" smtClean="0"/>
              <a:t> </a:t>
            </a:r>
            <a:r>
              <a:rPr lang="ru-RU" dirty="0"/>
              <a:t>- появление в алкогольном или наркотическом опьянении в колледже и на базах практики.</a:t>
            </a:r>
          </a:p>
        </p:txBody>
      </p:sp>
      <p:sp>
        <p:nvSpPr>
          <p:cNvPr id="4" name="Прямоугольник 3">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prstClr val="black"/>
                </a:solidFill>
                <a:hlinkClick r:id="rId2" action="ppaction://hlinksldjump"/>
              </a:rPr>
              <a:t>Назад</a:t>
            </a:r>
            <a:endParaRPr lang="ru-RU" dirty="0">
              <a:solidFill>
                <a:prstClr val="black"/>
              </a:solidFill>
            </a:endParaRPr>
          </a:p>
        </p:txBody>
      </p:sp>
    </p:spTree>
    <p:extLst>
      <p:ext uri="{BB962C8B-B14F-4D97-AF65-F5344CB8AC3E}">
        <p14:creationId xmlns:p14="http://schemas.microsoft.com/office/powerpoint/2010/main" val="28215243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6632"/>
            <a:ext cx="5338936" cy="1008112"/>
          </a:xfrm>
        </p:spPr>
        <p:txBody>
          <a:bodyPr>
            <a:normAutofit fontScale="90000"/>
          </a:bodyPr>
          <a:lstStyle/>
          <a:p>
            <a:pPr algn="l"/>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Этапы игры</a:t>
            </a:r>
            <a:endParaRPr lang="ru-RU" dirty="0">
              <a:solidFill>
                <a:srgbClr val="FF0000"/>
              </a:solidFill>
              <a:latin typeface="Monotype Corsiva" pitchFamily="66" charset="0"/>
            </a:endParaRPr>
          </a:p>
        </p:txBody>
      </p:sp>
      <p:sp>
        <p:nvSpPr>
          <p:cNvPr id="3" name="Содержимое 2"/>
          <p:cNvSpPr>
            <a:spLocks noGrp="1"/>
          </p:cNvSpPr>
          <p:nvPr>
            <p:ph idx="1"/>
          </p:nvPr>
        </p:nvSpPr>
        <p:spPr>
          <a:xfrm>
            <a:off x="457200" y="1600200"/>
            <a:ext cx="4474840" cy="4781128"/>
          </a:xfrm>
        </p:spPr>
        <p:txBody>
          <a:bodyPr>
            <a:normAutofit fontScale="92500" lnSpcReduction="10000"/>
          </a:bodyPr>
          <a:lstStyle/>
          <a:p>
            <a:pPr marL="514350" indent="-514350">
              <a:lnSpc>
                <a:spcPct val="110000"/>
              </a:lnSpc>
              <a:spcBef>
                <a:spcPts val="0"/>
              </a:spcBef>
              <a:buAutoNum type="arabicPeriod"/>
            </a:pPr>
            <a:r>
              <a:rPr lang="ru-RU" b="1" dirty="0">
                <a:latin typeface="Monotype Corsiva" pitchFamily="66" charset="0"/>
              </a:rPr>
              <a:t>Домашнее задание.</a:t>
            </a:r>
          </a:p>
          <a:p>
            <a:pPr marL="0" indent="0">
              <a:lnSpc>
                <a:spcPct val="110000"/>
              </a:lnSpc>
              <a:spcBef>
                <a:spcPts val="0"/>
              </a:spcBef>
              <a:buNone/>
            </a:pPr>
            <a:r>
              <a:rPr lang="ru-RU" b="1" dirty="0">
                <a:latin typeface="Monotype Corsiva" pitchFamily="66" charset="0"/>
              </a:rPr>
              <a:t>Защита презентаций.</a:t>
            </a:r>
          </a:p>
          <a:p>
            <a:pPr>
              <a:lnSpc>
                <a:spcPct val="110000"/>
              </a:lnSpc>
              <a:spcBef>
                <a:spcPts val="0"/>
              </a:spcBef>
              <a:buNone/>
            </a:pPr>
            <a:endParaRPr lang="ru-RU" dirty="0">
              <a:latin typeface="Monotype Corsiva" pitchFamily="66" charset="0"/>
            </a:endParaRPr>
          </a:p>
          <a:p>
            <a:pPr>
              <a:lnSpc>
                <a:spcPct val="110000"/>
              </a:lnSpc>
              <a:spcBef>
                <a:spcPts val="0"/>
              </a:spcBef>
              <a:buNone/>
            </a:pPr>
            <a:r>
              <a:rPr lang="ru-RU" dirty="0">
                <a:latin typeface="Monotype Corsiva" pitchFamily="66" charset="0"/>
              </a:rPr>
              <a:t>2. </a:t>
            </a:r>
            <a:r>
              <a:rPr lang="ru-RU" b="1" dirty="0">
                <a:latin typeface="Monotype Corsiva" pitchFamily="66" charset="0"/>
              </a:rPr>
              <a:t>Эрудит</a:t>
            </a:r>
          </a:p>
          <a:p>
            <a:pPr>
              <a:lnSpc>
                <a:spcPct val="110000"/>
              </a:lnSpc>
              <a:spcBef>
                <a:spcPts val="0"/>
              </a:spcBef>
              <a:buNone/>
            </a:pPr>
            <a:endParaRPr lang="ru-RU" b="1" dirty="0">
              <a:latin typeface="Monotype Corsiva" pitchFamily="66" charset="0"/>
            </a:endParaRPr>
          </a:p>
          <a:p>
            <a:pPr>
              <a:lnSpc>
                <a:spcPct val="110000"/>
              </a:lnSpc>
              <a:spcBef>
                <a:spcPts val="0"/>
              </a:spcBef>
              <a:buNone/>
            </a:pPr>
            <a:r>
              <a:rPr lang="ru-RU" b="1" dirty="0">
                <a:latin typeface="Monotype Corsiva" pitchFamily="66" charset="0"/>
              </a:rPr>
              <a:t>3. Видео-вопрос.</a:t>
            </a:r>
          </a:p>
          <a:p>
            <a:pPr>
              <a:lnSpc>
                <a:spcPct val="110000"/>
              </a:lnSpc>
              <a:spcBef>
                <a:spcPts val="0"/>
              </a:spcBef>
              <a:buNone/>
            </a:pPr>
            <a:endParaRPr lang="ru-RU" dirty="0">
              <a:latin typeface="Monotype Corsiva" pitchFamily="66" charset="0"/>
            </a:endParaRPr>
          </a:p>
          <a:p>
            <a:pPr>
              <a:lnSpc>
                <a:spcPct val="110000"/>
              </a:lnSpc>
              <a:spcBef>
                <a:spcPts val="0"/>
              </a:spcBef>
              <a:buNone/>
            </a:pPr>
            <a:r>
              <a:rPr lang="ru-RU" dirty="0">
                <a:latin typeface="Monotype Corsiva" pitchFamily="66" charset="0"/>
              </a:rPr>
              <a:t>4. </a:t>
            </a:r>
            <a:r>
              <a:rPr lang="ru-RU" b="1" dirty="0">
                <a:latin typeface="Monotype Corsiva" pitchFamily="66" charset="0"/>
              </a:rPr>
              <a:t>«Я знаю о своих правах».</a:t>
            </a:r>
          </a:p>
          <a:p>
            <a:pPr>
              <a:lnSpc>
                <a:spcPct val="110000"/>
              </a:lnSpc>
              <a:spcBef>
                <a:spcPts val="0"/>
              </a:spcBef>
              <a:buNone/>
            </a:pPr>
            <a:endParaRPr lang="ru-RU" b="1" dirty="0">
              <a:latin typeface="Monotype Corsiva" pitchFamily="66" charset="0"/>
            </a:endParaRPr>
          </a:p>
          <a:p>
            <a:pPr>
              <a:lnSpc>
                <a:spcPct val="110000"/>
              </a:lnSpc>
              <a:spcBef>
                <a:spcPts val="0"/>
              </a:spcBef>
              <a:buNone/>
            </a:pPr>
            <a:r>
              <a:rPr lang="ru-RU" b="1" dirty="0">
                <a:latin typeface="Monotype Corsiva" pitchFamily="66" charset="0"/>
              </a:rPr>
              <a:t>5. Подведение итогов</a:t>
            </a:r>
            <a:r>
              <a:rPr lang="ru-RU" b="1" dirty="0" smtClean="0">
                <a:latin typeface="Monotype Corsiva" pitchFamily="66" charset="0"/>
              </a:rPr>
              <a:t>.</a:t>
            </a:r>
            <a:endParaRPr lang="ru-RU" dirty="0">
              <a:latin typeface="Monotype Corsiva" pitchFamily="66"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5936" y="1340768"/>
            <a:ext cx="4948310" cy="34563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8870091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lgn="ctr">
              <a:buNone/>
            </a:pPr>
            <a:endParaRPr lang="ru-RU" dirty="0" smtClean="0">
              <a:solidFill>
                <a:srgbClr val="C00000"/>
              </a:solidFill>
            </a:endParaRPr>
          </a:p>
          <a:p>
            <a:pPr marL="0" indent="0" algn="ctr">
              <a:buNone/>
            </a:pPr>
            <a:endParaRPr lang="ru-RU" dirty="0">
              <a:solidFill>
                <a:srgbClr val="C00000"/>
              </a:solidFill>
            </a:endParaRPr>
          </a:p>
          <a:p>
            <a:pPr marL="0" indent="0" algn="ctr">
              <a:buNone/>
            </a:pPr>
            <a:r>
              <a:rPr lang="ru-RU" dirty="0" smtClean="0">
                <a:solidFill>
                  <a:srgbClr val="C00000"/>
                </a:solidFill>
              </a:rPr>
              <a:t>18</a:t>
            </a:r>
            <a:r>
              <a:rPr lang="ru-RU" b="1" dirty="0">
                <a:solidFill>
                  <a:srgbClr val="C00000"/>
                </a:solidFill>
                <a:latin typeface="Monotype Corsiva" panose="03010101010201010101" pitchFamily="66" charset="0"/>
              </a:rPr>
              <a:t>)	</a:t>
            </a:r>
            <a:r>
              <a:rPr lang="ru-RU" b="1" dirty="0" smtClean="0">
                <a:solidFill>
                  <a:srgbClr val="C00000"/>
                </a:solidFill>
                <a:latin typeface="Monotype Corsiva" panose="03010101010201010101" pitchFamily="66" charset="0"/>
              </a:rPr>
              <a:t>В </a:t>
            </a:r>
            <a:r>
              <a:rPr lang="ru-RU" b="1" dirty="0">
                <a:solidFill>
                  <a:srgbClr val="C00000"/>
                </a:solidFill>
                <a:latin typeface="Monotype Corsiva" panose="03010101010201010101" pitchFamily="66" charset="0"/>
              </a:rPr>
              <a:t>каких случаях </a:t>
            </a:r>
            <a:r>
              <a:rPr lang="ru-RU" b="1" dirty="0" smtClean="0">
                <a:solidFill>
                  <a:srgbClr val="C00000"/>
                </a:solidFill>
                <a:latin typeface="Monotype Corsiva" panose="03010101010201010101" pitchFamily="66" charset="0"/>
              </a:rPr>
              <a:t>может </a:t>
            </a:r>
            <a:r>
              <a:rPr lang="ru-RU" b="1" dirty="0" err="1" smtClean="0">
                <a:solidFill>
                  <a:srgbClr val="C00000"/>
                </a:solidFill>
                <a:latin typeface="Monotype Corsiva" panose="03010101010201010101" pitchFamily="66" charset="0"/>
              </a:rPr>
              <a:t>бытьотчислен</a:t>
            </a:r>
            <a:r>
              <a:rPr lang="ru-RU" b="1" dirty="0" smtClean="0">
                <a:solidFill>
                  <a:srgbClr val="C00000"/>
                </a:solidFill>
                <a:latin typeface="Monotype Corsiva" panose="03010101010201010101" pitchFamily="66" charset="0"/>
              </a:rPr>
              <a:t> </a:t>
            </a:r>
            <a:r>
              <a:rPr lang="ru-RU" b="1" dirty="0">
                <a:solidFill>
                  <a:srgbClr val="C00000"/>
                </a:solidFill>
                <a:latin typeface="Monotype Corsiva" panose="03010101010201010101" pitchFamily="66" charset="0"/>
              </a:rPr>
              <a:t>обучающийся БМК? </a:t>
            </a:r>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prstClr val="white"/>
              </a:solidFill>
            </a:endParaRPr>
          </a:p>
        </p:txBody>
      </p:sp>
    </p:spTree>
    <p:extLst>
      <p:ext uri="{BB962C8B-B14F-4D97-AF65-F5344CB8AC3E}">
        <p14:creationId xmlns:p14="http://schemas.microsoft.com/office/powerpoint/2010/main" val="8125277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Правила внутреннего распорядка БМК</a:t>
            </a:r>
          </a:p>
        </p:txBody>
      </p:sp>
      <p:sp>
        <p:nvSpPr>
          <p:cNvPr id="3" name="Объект 2"/>
          <p:cNvSpPr>
            <a:spLocks noGrp="1"/>
          </p:cNvSpPr>
          <p:nvPr>
            <p:ph idx="1"/>
          </p:nvPr>
        </p:nvSpPr>
        <p:spPr/>
        <p:txBody>
          <a:bodyPr>
            <a:normAutofit fontScale="77500" lnSpcReduction="20000"/>
          </a:bodyPr>
          <a:lstStyle/>
          <a:p>
            <a:pPr marL="0" indent="0">
              <a:buNone/>
            </a:pPr>
            <a:r>
              <a:rPr lang="ru-RU" dirty="0" smtClean="0"/>
              <a:t>	</a:t>
            </a:r>
            <a:r>
              <a:rPr lang="ru-RU" dirty="0"/>
              <a:t>	7.4. Обучающийся может быть отчислен:</a:t>
            </a:r>
          </a:p>
          <a:p>
            <a:pPr marL="0" indent="0">
              <a:buNone/>
            </a:pPr>
            <a:r>
              <a:rPr lang="ru-RU" dirty="0"/>
              <a:t>1) по собственному желанию (в том числе при переходе в другое образовательное учреждение или по состоянию здоровья);</a:t>
            </a:r>
          </a:p>
          <a:p>
            <a:pPr marL="0" indent="0">
              <a:buNone/>
            </a:pPr>
            <a:r>
              <a:rPr lang="ru-RU" dirty="0"/>
              <a:t>2) за невыполнение учебного плана по специальности по неуважительной причине;</a:t>
            </a:r>
          </a:p>
          <a:p>
            <a:pPr marL="0" indent="0">
              <a:buNone/>
            </a:pPr>
            <a:r>
              <a:rPr lang="ru-RU" dirty="0"/>
              <a:t>3) за непосещение занятий без уважительной причины;</a:t>
            </a:r>
          </a:p>
          <a:p>
            <a:pPr marL="0" indent="0">
              <a:buNone/>
            </a:pPr>
            <a:r>
              <a:rPr lang="ru-RU" dirty="0"/>
              <a:t>4) за академическую неуспеваемость (не сдача трех и более предметов в установленный срок);</a:t>
            </a:r>
          </a:p>
          <a:p>
            <a:pPr marL="0" indent="0">
              <a:buNone/>
            </a:pPr>
            <a:r>
              <a:rPr lang="ru-RU" dirty="0"/>
              <a:t>5) за грубое нарушение Правил внутреннего распорядка для обучающихся и Устава колледжа;</a:t>
            </a:r>
          </a:p>
          <a:p>
            <a:pPr marL="0" indent="0">
              <a:buNone/>
            </a:pPr>
            <a:r>
              <a:rPr lang="ru-RU" dirty="0"/>
              <a:t>6) при нарушении условий договора (для обучающихся на платной основе);</a:t>
            </a:r>
          </a:p>
        </p:txBody>
      </p:sp>
      <p:sp>
        <p:nvSpPr>
          <p:cNvPr id="4" name="Прямоугольник 3">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prstClr val="black"/>
                </a:solidFill>
                <a:hlinkClick r:id="rId2" action="ppaction://hlinksldjump"/>
              </a:rPr>
              <a:t>Назад</a:t>
            </a:r>
            <a:endParaRPr lang="ru-RU" dirty="0">
              <a:solidFill>
                <a:prstClr val="black"/>
              </a:solidFill>
            </a:endParaRPr>
          </a:p>
        </p:txBody>
      </p:sp>
    </p:spTree>
    <p:extLst>
      <p:ext uri="{BB962C8B-B14F-4D97-AF65-F5344CB8AC3E}">
        <p14:creationId xmlns:p14="http://schemas.microsoft.com/office/powerpoint/2010/main" val="85541546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buNone/>
            </a:pPr>
            <a:endParaRPr lang="ru-RU" dirty="0" smtClean="0"/>
          </a:p>
          <a:p>
            <a:pPr marL="0" indent="0">
              <a:buNone/>
            </a:pPr>
            <a:endParaRPr lang="ru-RU" dirty="0"/>
          </a:p>
          <a:p>
            <a:pPr marL="0" indent="0" algn="ctr">
              <a:buNone/>
            </a:pPr>
            <a:r>
              <a:rPr lang="ru-RU" b="1" dirty="0" smtClean="0">
                <a:solidFill>
                  <a:srgbClr val="C00000"/>
                </a:solidFill>
                <a:latin typeface="Monotype Corsiva" panose="03010101010201010101" pitchFamily="66" charset="0"/>
              </a:rPr>
              <a:t>19)</a:t>
            </a:r>
            <a:r>
              <a:rPr lang="ru-RU" b="1" dirty="0">
                <a:solidFill>
                  <a:srgbClr val="C00000"/>
                </a:solidFill>
                <a:latin typeface="Monotype Corsiva" panose="03010101010201010101" pitchFamily="66" charset="0"/>
              </a:rPr>
              <a:t> </a:t>
            </a:r>
            <a:r>
              <a:rPr lang="ru-RU" b="1" dirty="0" smtClean="0">
                <a:solidFill>
                  <a:srgbClr val="C00000"/>
                </a:solidFill>
                <a:latin typeface="Monotype Corsiva" panose="03010101010201010101" pitchFamily="66" charset="0"/>
              </a:rPr>
              <a:t>     Перечислите </a:t>
            </a:r>
            <a:r>
              <a:rPr lang="ru-RU" b="1" dirty="0">
                <a:solidFill>
                  <a:srgbClr val="C00000"/>
                </a:solidFill>
                <a:latin typeface="Monotype Corsiva" panose="03010101010201010101" pitchFamily="66" charset="0"/>
              </a:rPr>
              <a:t>права обучающихся в БМК.</a:t>
            </a:r>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prstClr val="white"/>
              </a:solidFill>
            </a:endParaRPr>
          </a:p>
        </p:txBody>
      </p:sp>
    </p:spTree>
    <p:extLst>
      <p:ext uri="{BB962C8B-B14F-4D97-AF65-F5344CB8AC3E}">
        <p14:creationId xmlns:p14="http://schemas.microsoft.com/office/powerpoint/2010/main" val="164279318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Правила внутреннего распорядка БМК</a:t>
            </a:r>
          </a:p>
        </p:txBody>
      </p:sp>
      <p:sp>
        <p:nvSpPr>
          <p:cNvPr id="3" name="Объект 2"/>
          <p:cNvSpPr>
            <a:spLocks noGrp="1"/>
          </p:cNvSpPr>
          <p:nvPr>
            <p:ph idx="1"/>
          </p:nvPr>
        </p:nvSpPr>
        <p:spPr/>
        <p:txBody>
          <a:bodyPr>
            <a:normAutofit fontScale="62500" lnSpcReduction="20000"/>
          </a:bodyPr>
          <a:lstStyle/>
          <a:p>
            <a:pPr marL="0" indent="0">
              <a:buNone/>
            </a:pPr>
            <a:endParaRPr lang="ru-RU" dirty="0" smtClean="0"/>
          </a:p>
          <a:p>
            <a:pPr marL="0" indent="0">
              <a:buNone/>
            </a:pPr>
            <a:r>
              <a:rPr lang="ru-RU" dirty="0"/>
              <a:t>4.2. Обучающиеся имеют право:</a:t>
            </a:r>
          </a:p>
          <a:p>
            <a:pPr marL="0" indent="0">
              <a:buNone/>
            </a:pPr>
            <a:r>
              <a:rPr lang="ru-RU" dirty="0"/>
              <a:t>1) на получение образования по избранной им специальности в соответствии с государственными образовательными стандартами;</a:t>
            </a:r>
          </a:p>
          <a:p>
            <a:pPr marL="0" indent="0">
              <a:buNone/>
            </a:pPr>
            <a:r>
              <a:rPr lang="ru-RU" dirty="0"/>
              <a:t>2) на бесплатное пользование помещениями и оборудованием учебных кабинетов, лабораторий, библиотек, информационными ресурсами;</a:t>
            </a:r>
          </a:p>
          <a:p>
            <a:pPr marL="0" indent="0">
              <a:buNone/>
            </a:pPr>
            <a:r>
              <a:rPr lang="ru-RU" dirty="0"/>
              <a:t>3) выбирать специализацию, дополнительную квалификацию и программу дополнительной подготовки в пределах учебного плана;</a:t>
            </a:r>
          </a:p>
          <a:p>
            <a:pPr marL="0" indent="0">
              <a:buNone/>
            </a:pPr>
            <a:r>
              <a:rPr lang="ru-RU" dirty="0"/>
              <a:t>4) принимать участие в исследовательской, производственной</a:t>
            </a:r>
          </a:p>
          <a:p>
            <a:pPr marL="0" indent="0">
              <a:buNone/>
            </a:pPr>
            <a:r>
              <a:rPr lang="ru-RU" dirty="0"/>
              <a:t>деятельности учебного заведения;</a:t>
            </a:r>
          </a:p>
          <a:p>
            <a:pPr marL="0" indent="0">
              <a:buNone/>
            </a:pPr>
            <a:r>
              <a:rPr lang="ru-RU" dirty="0"/>
              <a:t>5) на уважение их человеческого достоинства, защиту от всех форм</a:t>
            </a:r>
          </a:p>
          <a:p>
            <a:pPr marL="0" indent="0">
              <a:buNone/>
            </a:pPr>
            <a:r>
              <a:rPr lang="ru-RU" dirty="0"/>
              <a:t>физического и психического насилия, оскорбления личности, охрану жизни и здоровья;</a:t>
            </a:r>
          </a:p>
          <a:p>
            <a:pPr marL="0" indent="0">
              <a:buNone/>
            </a:pPr>
            <a:r>
              <a:rPr lang="ru-RU" dirty="0"/>
              <a:t>6) на свободу совести и информации;</a:t>
            </a:r>
          </a:p>
          <a:p>
            <a:pPr marL="0" indent="0">
              <a:buNone/>
            </a:pPr>
            <a:r>
              <a:rPr lang="ru-RU" dirty="0"/>
              <a:t>7) на свободное выражение собственных взглядов и </a:t>
            </a:r>
            <a:r>
              <a:rPr lang="ru-RU" dirty="0" smtClean="0"/>
              <a:t>убеждений </a:t>
            </a:r>
            <a:r>
              <a:rPr lang="ru-RU" dirty="0" err="1" smtClean="0"/>
              <a:t>идр</a:t>
            </a:r>
            <a:r>
              <a:rPr lang="ru-RU" dirty="0" smtClean="0"/>
              <a:t>.</a:t>
            </a:r>
            <a:endParaRPr lang="ru-RU" dirty="0"/>
          </a:p>
        </p:txBody>
      </p:sp>
      <p:sp>
        <p:nvSpPr>
          <p:cNvPr id="4" name="Прямоугольник 3">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prstClr val="black"/>
                </a:solidFill>
                <a:hlinkClick r:id="rId2" action="ppaction://hlinksldjump"/>
              </a:rPr>
              <a:t>Назад</a:t>
            </a:r>
            <a:endParaRPr lang="ru-RU" dirty="0">
              <a:solidFill>
                <a:prstClr val="black"/>
              </a:solidFill>
            </a:endParaRPr>
          </a:p>
        </p:txBody>
      </p:sp>
    </p:spTree>
    <p:extLst>
      <p:ext uri="{BB962C8B-B14F-4D97-AF65-F5344CB8AC3E}">
        <p14:creationId xmlns:p14="http://schemas.microsoft.com/office/powerpoint/2010/main" val="299781975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buNone/>
            </a:pPr>
            <a:endParaRPr lang="ru-RU" dirty="0" smtClean="0"/>
          </a:p>
          <a:p>
            <a:pPr marL="0" indent="0">
              <a:buNone/>
            </a:pPr>
            <a:endParaRPr lang="ru-RU" dirty="0"/>
          </a:p>
          <a:p>
            <a:pPr marL="0" indent="0" algn="ctr">
              <a:buNone/>
            </a:pPr>
            <a:r>
              <a:rPr lang="ru-RU" b="1" dirty="0" smtClean="0">
                <a:solidFill>
                  <a:srgbClr val="C00000"/>
                </a:solidFill>
                <a:latin typeface="Monotype Corsiva" panose="03010101010201010101" pitchFamily="66" charset="0"/>
              </a:rPr>
              <a:t>  20)</a:t>
            </a:r>
            <a:r>
              <a:rPr lang="ru-RU" b="1" dirty="0">
                <a:solidFill>
                  <a:srgbClr val="C00000"/>
                </a:solidFill>
                <a:latin typeface="Monotype Corsiva" panose="03010101010201010101" pitchFamily="66" charset="0"/>
              </a:rPr>
              <a:t>	Что такое академическая задолженность по уставу БМК?</a:t>
            </a:r>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prstClr val="white"/>
              </a:solidFill>
            </a:endParaRPr>
          </a:p>
        </p:txBody>
      </p:sp>
    </p:spTree>
    <p:extLst>
      <p:ext uri="{BB962C8B-B14F-4D97-AF65-F5344CB8AC3E}">
        <p14:creationId xmlns:p14="http://schemas.microsoft.com/office/powerpoint/2010/main" val="296520332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Правила внутреннего распорядка БМК</a:t>
            </a:r>
          </a:p>
        </p:txBody>
      </p:sp>
      <p:sp>
        <p:nvSpPr>
          <p:cNvPr id="3" name="Объект 2"/>
          <p:cNvSpPr>
            <a:spLocks noGrp="1"/>
          </p:cNvSpPr>
          <p:nvPr>
            <p:ph idx="1"/>
          </p:nvPr>
        </p:nvSpPr>
        <p:spPr/>
        <p:txBody>
          <a:bodyPr>
            <a:normAutofit/>
          </a:bodyPr>
          <a:lstStyle/>
          <a:p>
            <a:pPr marL="0" indent="0">
              <a:buNone/>
            </a:pPr>
            <a:r>
              <a:rPr lang="ru-RU" dirty="0" smtClean="0"/>
              <a:t>	</a:t>
            </a:r>
            <a:r>
              <a:rPr lang="ru-RU" dirty="0"/>
              <a:t>Неудовлетворительные результаты промежуточной аттестации по одной или нескольким учебным дисциплинам, курсам, модулям, практике профессиональной образовательной программы или </a:t>
            </a:r>
            <a:r>
              <a:rPr lang="ru-RU" dirty="0" err="1"/>
              <a:t>непрохождение</a:t>
            </a:r>
            <a:r>
              <a:rPr lang="ru-RU" dirty="0"/>
              <a:t> промежуточной аттестации в установленные сроки при отсутствии уважительных причин признаются академической задолженностью.</a:t>
            </a:r>
          </a:p>
        </p:txBody>
      </p:sp>
      <p:sp>
        <p:nvSpPr>
          <p:cNvPr id="4" name="Прямоугольник 3">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prstClr val="black"/>
                </a:solidFill>
                <a:hlinkClick r:id="rId2" action="ppaction://hlinksldjump"/>
              </a:rPr>
              <a:t>Назад</a:t>
            </a:r>
            <a:endParaRPr lang="ru-RU" dirty="0">
              <a:solidFill>
                <a:prstClr val="black"/>
              </a:solidFill>
            </a:endParaRPr>
          </a:p>
        </p:txBody>
      </p:sp>
    </p:spTree>
    <p:extLst>
      <p:ext uri="{BB962C8B-B14F-4D97-AF65-F5344CB8AC3E}">
        <p14:creationId xmlns:p14="http://schemas.microsoft.com/office/powerpoint/2010/main" val="107738400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buNone/>
            </a:pPr>
            <a:endParaRPr lang="ru-RU" dirty="0" smtClean="0"/>
          </a:p>
          <a:p>
            <a:pPr marL="0" indent="0">
              <a:buNone/>
            </a:pPr>
            <a:endParaRPr lang="ru-RU" dirty="0"/>
          </a:p>
          <a:p>
            <a:pPr marL="0" indent="0" algn="ctr">
              <a:buNone/>
            </a:pPr>
            <a:r>
              <a:rPr lang="ru-RU" b="1" dirty="0" smtClean="0">
                <a:solidFill>
                  <a:srgbClr val="C00000"/>
                </a:solidFill>
                <a:latin typeface="Monotype Corsiva" panose="03010101010201010101" pitchFamily="66" charset="0"/>
              </a:rPr>
              <a:t>21</a:t>
            </a:r>
            <a:r>
              <a:rPr lang="ru-RU" b="1" dirty="0">
                <a:solidFill>
                  <a:srgbClr val="C00000"/>
                </a:solidFill>
                <a:latin typeface="Monotype Corsiva" panose="03010101010201010101" pitchFamily="66" charset="0"/>
              </a:rPr>
              <a:t>)	</a:t>
            </a:r>
            <a:r>
              <a:rPr lang="ru-RU" b="1" dirty="0" smtClean="0">
                <a:solidFill>
                  <a:srgbClr val="C00000"/>
                </a:solidFill>
                <a:latin typeface="Monotype Corsiva" panose="03010101010201010101" pitchFamily="66" charset="0"/>
              </a:rPr>
              <a:t>Предоставляется </a:t>
            </a:r>
            <a:r>
              <a:rPr lang="ru-RU" b="1" dirty="0">
                <a:solidFill>
                  <a:srgbClr val="C00000"/>
                </a:solidFill>
                <a:latin typeface="Monotype Corsiva" panose="03010101010201010101" pitchFamily="66" charset="0"/>
              </a:rPr>
              <a:t>ли право студентам колледжа пересдачи дисциплины в  при несогласии обучающегося с оценкой?</a:t>
            </a:r>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prstClr val="white"/>
              </a:solidFill>
            </a:endParaRPr>
          </a:p>
        </p:txBody>
      </p:sp>
    </p:spTree>
    <p:extLst>
      <p:ext uri="{BB962C8B-B14F-4D97-AF65-F5344CB8AC3E}">
        <p14:creationId xmlns:p14="http://schemas.microsoft.com/office/powerpoint/2010/main" val="121631864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229600" cy="1143000"/>
          </a:xfrm>
        </p:spPr>
        <p:txBody>
          <a:bodyPr>
            <a:normAutofit fontScale="90000"/>
          </a:bodyPr>
          <a:lstStyle/>
          <a:p>
            <a:r>
              <a:rPr lang="ru-RU" dirty="0"/>
              <a:t>Правила внутреннего распорядка БМК</a:t>
            </a:r>
          </a:p>
        </p:txBody>
      </p:sp>
      <p:sp>
        <p:nvSpPr>
          <p:cNvPr id="3" name="Объект 2"/>
          <p:cNvSpPr>
            <a:spLocks noGrp="1"/>
          </p:cNvSpPr>
          <p:nvPr>
            <p:ph idx="1"/>
          </p:nvPr>
        </p:nvSpPr>
        <p:spPr/>
        <p:txBody>
          <a:bodyPr>
            <a:normAutofit/>
          </a:bodyPr>
          <a:lstStyle/>
          <a:p>
            <a:pPr marL="0" indent="0">
              <a:buNone/>
            </a:pPr>
            <a:r>
              <a:rPr lang="ru-RU" dirty="0" smtClean="0"/>
              <a:t>	</a:t>
            </a:r>
            <a:endParaRPr lang="ru-RU" dirty="0"/>
          </a:p>
        </p:txBody>
      </p:sp>
      <p:sp>
        <p:nvSpPr>
          <p:cNvPr id="4" name="Прямоугольник 3">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prstClr val="black"/>
                </a:solidFill>
                <a:hlinkClick r:id="rId2" action="ppaction://hlinksldjump"/>
              </a:rPr>
              <a:t>Назад</a:t>
            </a:r>
            <a:endParaRPr lang="ru-RU" dirty="0">
              <a:solidFill>
                <a:prstClr val="black"/>
              </a:solidFill>
            </a:endParaRPr>
          </a:p>
        </p:txBody>
      </p:sp>
      <p:sp>
        <p:nvSpPr>
          <p:cNvPr id="5" name="Прямоугольник 4"/>
          <p:cNvSpPr/>
          <p:nvPr/>
        </p:nvSpPr>
        <p:spPr>
          <a:xfrm>
            <a:off x="395536" y="1305342"/>
            <a:ext cx="8136904" cy="5262979"/>
          </a:xfrm>
          <a:prstGeom prst="rect">
            <a:avLst/>
          </a:prstGeom>
        </p:spPr>
        <p:txBody>
          <a:bodyPr wrap="square">
            <a:spAutoFit/>
          </a:bodyPr>
          <a:lstStyle/>
          <a:p>
            <a:r>
              <a:rPr lang="ru-RU" sz="2800" dirty="0" smtClean="0"/>
              <a:t>3.15 В процессе обучения успеваемость обучающихся (оценка уровня освоения дисциплин, оценка </a:t>
            </a:r>
            <a:r>
              <a:rPr lang="ru-RU" sz="2800" dirty="0" err="1" smtClean="0"/>
              <a:t>сформированности</a:t>
            </a:r>
            <a:r>
              <a:rPr lang="ru-RU" sz="2800" dirty="0" smtClean="0"/>
              <a:t> компетенций) определяется следующими оценками: 5 - «отлично», 4 - «хорошо», 3 - «удовлетворительно», 2 - «неудовлетворительно», «зачтено», «не зачтено», «освоен» и не «освоен». Оценка выставляется на экзаменах или по результатам текущего контроля учебной работы обучающихся. </a:t>
            </a:r>
            <a:r>
              <a:rPr lang="ru-RU" sz="2800" b="1" dirty="0" smtClean="0"/>
              <a:t>При несогласии обучающегося с оценкой, полученной по результатам текущего контроля, предоставляется право пересдачи дисциплины.</a:t>
            </a:r>
            <a:endParaRPr lang="ru-RU" sz="2800" b="1" dirty="0"/>
          </a:p>
        </p:txBody>
      </p:sp>
    </p:spTree>
    <p:extLst>
      <p:ext uri="{BB962C8B-B14F-4D97-AF65-F5344CB8AC3E}">
        <p14:creationId xmlns:p14="http://schemas.microsoft.com/office/powerpoint/2010/main" val="1950740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smtClean="0"/>
          </a:p>
          <a:p>
            <a:pPr marL="0" indent="0">
              <a:buNone/>
            </a:pPr>
            <a:endParaRPr lang="ru-RU" dirty="0" smtClean="0"/>
          </a:p>
          <a:p>
            <a:pPr marL="0" indent="0" algn="ctr">
              <a:buNone/>
            </a:pPr>
            <a:r>
              <a:rPr lang="ru-RU" b="1" dirty="0" smtClean="0">
                <a:solidFill>
                  <a:srgbClr val="C00000"/>
                </a:solidFill>
                <a:latin typeface="Monotype Corsiva" panose="03010101010201010101" pitchFamily="66" charset="0"/>
              </a:rPr>
              <a:t>22</a:t>
            </a:r>
            <a:r>
              <a:rPr lang="ru-RU" b="1" dirty="0">
                <a:solidFill>
                  <a:srgbClr val="C00000"/>
                </a:solidFill>
                <a:latin typeface="Monotype Corsiva" panose="03010101010201010101" pitchFamily="66" charset="0"/>
              </a:rPr>
              <a:t>)	</a:t>
            </a:r>
            <a:r>
              <a:rPr lang="ru-RU" b="1" dirty="0" smtClean="0">
                <a:solidFill>
                  <a:srgbClr val="C00000"/>
                </a:solidFill>
                <a:latin typeface="Monotype Corsiva" panose="03010101010201010101" pitchFamily="66" charset="0"/>
              </a:rPr>
              <a:t>Обязаны </a:t>
            </a:r>
            <a:r>
              <a:rPr lang="ru-RU" b="1" dirty="0">
                <a:solidFill>
                  <a:srgbClr val="C00000"/>
                </a:solidFill>
                <a:latin typeface="Monotype Corsiva" panose="03010101010201010101" pitchFamily="66" charset="0"/>
              </a:rPr>
              <a:t>ли обучающиеся БМК, имеющие академическую задолженность её ликвидировать?</a:t>
            </a:r>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prstClr val="white"/>
              </a:solidFill>
            </a:endParaRPr>
          </a:p>
        </p:txBody>
      </p:sp>
    </p:spTree>
    <p:extLst>
      <p:ext uri="{BB962C8B-B14F-4D97-AF65-F5344CB8AC3E}">
        <p14:creationId xmlns:p14="http://schemas.microsoft.com/office/powerpoint/2010/main" val="324742712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Правила внутреннего распорядка БМК</a:t>
            </a:r>
          </a:p>
        </p:txBody>
      </p:sp>
      <p:sp>
        <p:nvSpPr>
          <p:cNvPr id="3" name="Объект 2"/>
          <p:cNvSpPr>
            <a:spLocks noGrp="1"/>
          </p:cNvSpPr>
          <p:nvPr>
            <p:ph idx="1"/>
          </p:nvPr>
        </p:nvSpPr>
        <p:spPr/>
        <p:txBody>
          <a:bodyPr/>
          <a:lstStyle/>
          <a:p>
            <a:pPr marL="0" indent="0">
              <a:buNone/>
            </a:pPr>
            <a:r>
              <a:rPr lang="ru-RU" dirty="0" smtClean="0"/>
              <a:t> </a:t>
            </a:r>
            <a:endParaRPr lang="ru-RU" dirty="0"/>
          </a:p>
        </p:txBody>
      </p:sp>
      <p:sp>
        <p:nvSpPr>
          <p:cNvPr id="4" name="Прямоугольник 3">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prstClr val="black"/>
                </a:solidFill>
                <a:hlinkClick r:id="rId2" action="ppaction://hlinksldjump"/>
              </a:rPr>
              <a:t>Назад</a:t>
            </a:r>
            <a:endParaRPr lang="ru-RU" dirty="0">
              <a:solidFill>
                <a:prstClr val="black"/>
              </a:solidFill>
            </a:endParaRPr>
          </a:p>
        </p:txBody>
      </p:sp>
      <p:sp>
        <p:nvSpPr>
          <p:cNvPr id="5" name="Прямоугольник 4"/>
          <p:cNvSpPr/>
          <p:nvPr/>
        </p:nvSpPr>
        <p:spPr>
          <a:xfrm>
            <a:off x="683568" y="1916832"/>
            <a:ext cx="7992888" cy="4154984"/>
          </a:xfrm>
          <a:prstGeom prst="rect">
            <a:avLst/>
          </a:prstGeom>
        </p:spPr>
        <p:txBody>
          <a:bodyPr wrap="square">
            <a:spAutoFit/>
          </a:bodyPr>
          <a:lstStyle/>
          <a:p>
            <a:r>
              <a:rPr lang="ru-RU" sz="2400" dirty="0" smtClean="0"/>
              <a:t>3.17.Да. Обязаны своевременно сдавать все виды текущей, промежуточной и итоговой аттестации.</a:t>
            </a:r>
          </a:p>
          <a:p>
            <a:r>
              <a:rPr lang="ru-RU" sz="2400" dirty="0" smtClean="0"/>
              <a:t>Пересдача экзаменов по каждому предмету допускается не более одного раза. При повторном получении неудовлетворительной оценки пересдача экзамена по этому предмету проводится только комиссией, назначаемой директором. </a:t>
            </a:r>
          </a:p>
          <a:p>
            <a:r>
              <a:rPr lang="ru-RU" sz="2400" dirty="0" smtClean="0"/>
              <a:t>7.4. Студенты, имеющие по окончании семестра более 3-х неудовлетворительных оценок, из колледжа отчисляются в случае не ликвидации академической задолженности в установленные сроки.</a:t>
            </a:r>
            <a:endParaRPr lang="ru-RU" sz="2400" dirty="0"/>
          </a:p>
        </p:txBody>
      </p:sp>
    </p:spTree>
    <p:extLst>
      <p:ext uri="{BB962C8B-B14F-4D97-AF65-F5344CB8AC3E}">
        <p14:creationId xmlns:p14="http://schemas.microsoft.com/office/powerpoint/2010/main" val="21649114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3361322267"/>
              </p:ext>
            </p:extLst>
          </p:nvPr>
        </p:nvGraphicFramePr>
        <p:xfrm>
          <a:off x="457200" y="1600200"/>
          <a:ext cx="8229600" cy="4925145"/>
        </p:xfrm>
        <a:graphic>
          <a:graphicData uri="http://schemas.openxmlformats.org/drawingml/2006/table">
            <a:tbl>
              <a:tblPr firstRow="1" bandRow="1">
                <a:tableStyleId>{5940675A-B579-460E-94D1-54222C63F5DA}</a:tableStyleId>
              </a:tblPr>
              <a:tblGrid>
                <a:gridCol w="1371600"/>
                <a:gridCol w="1371600"/>
                <a:gridCol w="1371600"/>
                <a:gridCol w="1371600"/>
                <a:gridCol w="1371600"/>
                <a:gridCol w="1371600"/>
              </a:tblGrid>
              <a:tr h="985029">
                <a:tc>
                  <a:txBody>
                    <a:bodyPr/>
                    <a:lstStyle/>
                    <a:p>
                      <a:pPr algn="ctr"/>
                      <a:endParaRPr lang="ru-RU" sz="2400" b="1" dirty="0" smtClean="0"/>
                    </a:p>
                    <a:p>
                      <a:pPr algn="ctr"/>
                      <a:r>
                        <a:rPr lang="ru-RU" sz="2400" b="1" dirty="0" smtClean="0">
                          <a:hlinkClick r:id="rId2" action="ppaction://hlinksldjump"/>
                        </a:rPr>
                        <a:t>1</a:t>
                      </a:r>
                      <a:endParaRPr lang="ru-RU" sz="2400" b="1" dirty="0"/>
                    </a:p>
                  </a:txBody>
                  <a:tcPr/>
                </a:tc>
                <a:tc>
                  <a:txBody>
                    <a:bodyPr/>
                    <a:lstStyle/>
                    <a:p>
                      <a:pPr algn="ctr"/>
                      <a:endParaRPr lang="ru-RU" sz="2400" b="1" dirty="0" smtClean="0"/>
                    </a:p>
                    <a:p>
                      <a:pPr algn="ctr"/>
                      <a:r>
                        <a:rPr lang="ru-RU" sz="2400" b="1" dirty="0" smtClean="0">
                          <a:hlinkClick r:id="rId3" action="ppaction://hlinksldjump"/>
                        </a:rPr>
                        <a:t>2</a:t>
                      </a:r>
                      <a:endParaRPr lang="ru-RU" sz="2400" b="1" dirty="0"/>
                    </a:p>
                  </a:txBody>
                  <a:tcPr/>
                </a:tc>
                <a:tc>
                  <a:txBody>
                    <a:bodyPr/>
                    <a:lstStyle/>
                    <a:p>
                      <a:pPr algn="ctr"/>
                      <a:endParaRPr lang="ru-RU" sz="2400" b="1" dirty="0" smtClean="0"/>
                    </a:p>
                    <a:p>
                      <a:pPr algn="ctr"/>
                      <a:r>
                        <a:rPr lang="ru-RU" sz="2400" b="1" dirty="0" smtClean="0">
                          <a:hlinkClick r:id="rId4" action="ppaction://hlinksldjump"/>
                        </a:rPr>
                        <a:t>3</a:t>
                      </a:r>
                      <a:endParaRPr lang="ru-RU" sz="2400" b="1" dirty="0"/>
                    </a:p>
                  </a:txBody>
                  <a:tcPr/>
                </a:tc>
                <a:tc>
                  <a:txBody>
                    <a:bodyPr/>
                    <a:lstStyle/>
                    <a:p>
                      <a:pPr algn="ctr"/>
                      <a:endParaRPr lang="ru-RU" sz="2400" b="1" dirty="0" smtClean="0"/>
                    </a:p>
                    <a:p>
                      <a:pPr algn="ctr"/>
                      <a:r>
                        <a:rPr lang="ru-RU" sz="2400" b="1" dirty="0" smtClean="0">
                          <a:hlinkClick r:id="rId5" action="ppaction://hlinksldjump"/>
                        </a:rPr>
                        <a:t>4</a:t>
                      </a:r>
                      <a:endParaRPr lang="ru-RU" sz="2400" b="1" dirty="0"/>
                    </a:p>
                  </a:txBody>
                  <a:tcPr/>
                </a:tc>
                <a:tc>
                  <a:txBody>
                    <a:bodyPr/>
                    <a:lstStyle/>
                    <a:p>
                      <a:pPr algn="ctr"/>
                      <a:endParaRPr lang="ru-RU" sz="2400" b="1" dirty="0" smtClean="0"/>
                    </a:p>
                    <a:p>
                      <a:pPr algn="ctr"/>
                      <a:r>
                        <a:rPr lang="ru-RU" sz="2400" b="1" dirty="0" smtClean="0">
                          <a:hlinkClick r:id="rId6" action="ppaction://hlinksldjump"/>
                        </a:rPr>
                        <a:t>5</a:t>
                      </a:r>
                      <a:endParaRPr lang="ru-RU" sz="2400" b="1" dirty="0"/>
                    </a:p>
                  </a:txBody>
                  <a:tcPr/>
                </a:tc>
                <a:tc>
                  <a:txBody>
                    <a:bodyPr/>
                    <a:lstStyle/>
                    <a:p>
                      <a:pPr algn="ctr"/>
                      <a:endParaRPr lang="ru-RU" sz="2400" b="1" dirty="0" smtClean="0"/>
                    </a:p>
                    <a:p>
                      <a:pPr algn="ctr"/>
                      <a:r>
                        <a:rPr lang="ru-RU" sz="2400" b="1" dirty="0" smtClean="0">
                          <a:hlinkClick r:id="rId7" action="ppaction://hlinksldjump"/>
                        </a:rPr>
                        <a:t>6</a:t>
                      </a:r>
                      <a:endParaRPr lang="ru-RU" sz="2400" b="1" dirty="0"/>
                    </a:p>
                  </a:txBody>
                  <a:tcPr/>
                </a:tc>
              </a:tr>
              <a:tr h="985029">
                <a:tc>
                  <a:txBody>
                    <a:bodyPr/>
                    <a:lstStyle/>
                    <a:p>
                      <a:pPr algn="ctr"/>
                      <a:endParaRPr lang="ru-RU" sz="2400" b="1" dirty="0" smtClean="0"/>
                    </a:p>
                    <a:p>
                      <a:pPr algn="ctr"/>
                      <a:r>
                        <a:rPr lang="ru-RU" sz="2400" b="1" dirty="0" smtClean="0">
                          <a:hlinkClick r:id="rId8" action="ppaction://hlinksldjump"/>
                        </a:rPr>
                        <a:t>7</a:t>
                      </a:r>
                      <a:endParaRPr lang="ru-RU" sz="2400" b="1" dirty="0"/>
                    </a:p>
                  </a:txBody>
                  <a:tcPr/>
                </a:tc>
                <a:tc>
                  <a:txBody>
                    <a:bodyPr/>
                    <a:lstStyle/>
                    <a:p>
                      <a:pPr algn="ctr"/>
                      <a:endParaRPr lang="ru-RU" sz="2400" b="1" dirty="0" smtClean="0"/>
                    </a:p>
                    <a:p>
                      <a:pPr algn="ctr"/>
                      <a:r>
                        <a:rPr lang="ru-RU" sz="2400" b="1" dirty="0" smtClean="0">
                          <a:hlinkClick r:id="rId9" action="ppaction://hlinksldjump"/>
                        </a:rPr>
                        <a:t>8</a:t>
                      </a:r>
                      <a:endParaRPr lang="ru-RU" sz="2400" b="1" dirty="0"/>
                    </a:p>
                  </a:txBody>
                  <a:tcPr/>
                </a:tc>
                <a:tc>
                  <a:txBody>
                    <a:bodyPr/>
                    <a:lstStyle/>
                    <a:p>
                      <a:pPr algn="ctr"/>
                      <a:endParaRPr lang="ru-RU" sz="2400" b="1" dirty="0" smtClean="0"/>
                    </a:p>
                    <a:p>
                      <a:pPr algn="ctr"/>
                      <a:r>
                        <a:rPr lang="ru-RU" sz="2400" b="1" dirty="0" smtClean="0">
                          <a:hlinkClick r:id="rId10" action="ppaction://hlinksldjump"/>
                        </a:rPr>
                        <a:t>9</a:t>
                      </a:r>
                      <a:endParaRPr lang="ru-RU" sz="2400" b="1" dirty="0"/>
                    </a:p>
                  </a:txBody>
                  <a:tcPr/>
                </a:tc>
                <a:tc>
                  <a:txBody>
                    <a:bodyPr/>
                    <a:lstStyle/>
                    <a:p>
                      <a:pPr algn="ctr"/>
                      <a:endParaRPr lang="ru-RU" sz="2400" b="1" dirty="0" smtClean="0"/>
                    </a:p>
                    <a:p>
                      <a:pPr algn="ctr"/>
                      <a:r>
                        <a:rPr lang="ru-RU" sz="2400" b="1" dirty="0" smtClean="0">
                          <a:hlinkClick r:id="rId11" action="ppaction://hlinksldjump"/>
                        </a:rPr>
                        <a:t>10</a:t>
                      </a:r>
                      <a:endParaRPr lang="ru-RU" sz="2400" b="1" dirty="0"/>
                    </a:p>
                  </a:txBody>
                  <a:tcPr/>
                </a:tc>
                <a:tc>
                  <a:txBody>
                    <a:bodyPr/>
                    <a:lstStyle/>
                    <a:p>
                      <a:pPr algn="ctr"/>
                      <a:endParaRPr lang="ru-RU" sz="2400" b="1" dirty="0" smtClean="0"/>
                    </a:p>
                    <a:p>
                      <a:pPr algn="ctr"/>
                      <a:r>
                        <a:rPr lang="ru-RU" sz="2400" b="1" dirty="0" smtClean="0">
                          <a:hlinkClick r:id="rId12" action="ppaction://hlinksldjump"/>
                        </a:rPr>
                        <a:t>11</a:t>
                      </a:r>
                      <a:endParaRPr lang="ru-RU" sz="2400" b="1" dirty="0"/>
                    </a:p>
                  </a:txBody>
                  <a:tcPr/>
                </a:tc>
                <a:tc>
                  <a:txBody>
                    <a:bodyPr/>
                    <a:lstStyle/>
                    <a:p>
                      <a:pPr algn="ctr"/>
                      <a:endParaRPr lang="ru-RU" sz="2400" b="1" dirty="0" smtClean="0"/>
                    </a:p>
                    <a:p>
                      <a:pPr algn="ctr"/>
                      <a:r>
                        <a:rPr lang="ru-RU" sz="2400" b="1" dirty="0" smtClean="0">
                          <a:hlinkClick r:id="rId13" action="ppaction://hlinksldjump"/>
                        </a:rPr>
                        <a:t>12</a:t>
                      </a:r>
                      <a:endParaRPr lang="ru-RU" sz="2400" b="1" dirty="0"/>
                    </a:p>
                  </a:txBody>
                  <a:tcPr/>
                </a:tc>
              </a:tr>
              <a:tr h="985029">
                <a:tc>
                  <a:txBody>
                    <a:bodyPr/>
                    <a:lstStyle/>
                    <a:p>
                      <a:pPr algn="ctr"/>
                      <a:endParaRPr lang="ru-RU" sz="2400" b="1" dirty="0" smtClean="0"/>
                    </a:p>
                    <a:p>
                      <a:pPr algn="ctr"/>
                      <a:r>
                        <a:rPr lang="ru-RU" sz="2400" b="1" dirty="0" smtClean="0">
                          <a:hlinkClick r:id="rId14" action="ppaction://hlinksldjump"/>
                        </a:rPr>
                        <a:t>13</a:t>
                      </a:r>
                      <a:endParaRPr lang="ru-RU" sz="2400" b="1" dirty="0"/>
                    </a:p>
                  </a:txBody>
                  <a:tcPr/>
                </a:tc>
                <a:tc>
                  <a:txBody>
                    <a:bodyPr/>
                    <a:lstStyle/>
                    <a:p>
                      <a:pPr algn="ctr"/>
                      <a:endParaRPr lang="ru-RU" sz="2400" b="1" dirty="0" smtClean="0"/>
                    </a:p>
                    <a:p>
                      <a:pPr algn="ctr"/>
                      <a:r>
                        <a:rPr lang="ru-RU" sz="2400" b="1" dirty="0" smtClean="0">
                          <a:hlinkClick r:id="rId15" action="ppaction://hlinksldjump"/>
                        </a:rPr>
                        <a:t>14</a:t>
                      </a:r>
                      <a:endParaRPr lang="ru-RU" sz="2400" b="1" dirty="0"/>
                    </a:p>
                  </a:txBody>
                  <a:tcPr/>
                </a:tc>
                <a:tc>
                  <a:txBody>
                    <a:bodyPr/>
                    <a:lstStyle/>
                    <a:p>
                      <a:pPr algn="ctr"/>
                      <a:endParaRPr lang="ru-RU" sz="2400" b="1" dirty="0" smtClean="0"/>
                    </a:p>
                    <a:p>
                      <a:pPr algn="ctr"/>
                      <a:r>
                        <a:rPr lang="ru-RU" sz="2400" b="1" dirty="0" smtClean="0">
                          <a:hlinkClick r:id="rId16" action="ppaction://hlinksldjump"/>
                        </a:rPr>
                        <a:t>15</a:t>
                      </a:r>
                      <a:endParaRPr lang="ru-RU" sz="2400" b="1" dirty="0"/>
                    </a:p>
                  </a:txBody>
                  <a:tcPr/>
                </a:tc>
                <a:tc>
                  <a:txBody>
                    <a:bodyPr/>
                    <a:lstStyle/>
                    <a:p>
                      <a:pPr algn="ctr"/>
                      <a:endParaRPr lang="ru-RU" sz="2400" b="1" dirty="0" smtClean="0"/>
                    </a:p>
                    <a:p>
                      <a:pPr algn="ctr"/>
                      <a:r>
                        <a:rPr lang="ru-RU" sz="2400" b="1" dirty="0" smtClean="0">
                          <a:hlinkClick r:id="rId17" action="ppaction://hlinksldjump"/>
                        </a:rPr>
                        <a:t>16</a:t>
                      </a:r>
                      <a:endParaRPr lang="ru-RU" sz="2400" b="1" dirty="0"/>
                    </a:p>
                  </a:txBody>
                  <a:tcPr/>
                </a:tc>
                <a:tc>
                  <a:txBody>
                    <a:bodyPr/>
                    <a:lstStyle/>
                    <a:p>
                      <a:pPr algn="ctr"/>
                      <a:endParaRPr lang="ru-RU" sz="2400" b="1" dirty="0" smtClean="0"/>
                    </a:p>
                    <a:p>
                      <a:pPr algn="ctr"/>
                      <a:r>
                        <a:rPr lang="ru-RU" sz="2400" b="1" dirty="0" smtClean="0">
                          <a:hlinkClick r:id="rId18" action="ppaction://hlinksldjump"/>
                        </a:rPr>
                        <a:t>17</a:t>
                      </a:r>
                      <a:endParaRPr lang="ru-RU" sz="2400" b="1" dirty="0"/>
                    </a:p>
                  </a:txBody>
                  <a:tcPr/>
                </a:tc>
                <a:tc>
                  <a:txBody>
                    <a:bodyPr/>
                    <a:lstStyle/>
                    <a:p>
                      <a:pPr algn="ctr"/>
                      <a:endParaRPr lang="ru-RU" sz="2400" b="1" dirty="0" smtClean="0"/>
                    </a:p>
                    <a:p>
                      <a:pPr algn="ctr"/>
                      <a:r>
                        <a:rPr lang="ru-RU" sz="2400" b="1" dirty="0" smtClean="0">
                          <a:hlinkClick r:id="rId19" action="ppaction://hlinksldjump"/>
                        </a:rPr>
                        <a:t>18</a:t>
                      </a:r>
                      <a:endParaRPr lang="ru-RU" sz="2400" b="1" dirty="0"/>
                    </a:p>
                  </a:txBody>
                  <a:tcPr/>
                </a:tc>
              </a:tr>
              <a:tr h="985029">
                <a:tc>
                  <a:txBody>
                    <a:bodyPr/>
                    <a:lstStyle/>
                    <a:p>
                      <a:pPr algn="ctr"/>
                      <a:endParaRPr lang="ru-RU" sz="2400" b="1" dirty="0" smtClean="0"/>
                    </a:p>
                    <a:p>
                      <a:pPr algn="ctr"/>
                      <a:r>
                        <a:rPr lang="ru-RU" sz="2400" b="1" dirty="0" smtClean="0">
                          <a:hlinkClick r:id="rId20" action="ppaction://hlinksldjump"/>
                        </a:rPr>
                        <a:t>19</a:t>
                      </a:r>
                      <a:endParaRPr lang="ru-RU" sz="2400" b="1" dirty="0"/>
                    </a:p>
                  </a:txBody>
                  <a:tcPr/>
                </a:tc>
                <a:tc>
                  <a:txBody>
                    <a:bodyPr/>
                    <a:lstStyle/>
                    <a:p>
                      <a:pPr algn="ctr"/>
                      <a:endParaRPr lang="ru-RU" sz="2400" b="1" dirty="0" smtClean="0"/>
                    </a:p>
                    <a:p>
                      <a:pPr algn="ctr"/>
                      <a:r>
                        <a:rPr lang="ru-RU" sz="2400" b="1" dirty="0" smtClean="0">
                          <a:hlinkClick r:id="rId21" action="ppaction://hlinksldjump"/>
                        </a:rPr>
                        <a:t>20</a:t>
                      </a:r>
                      <a:endParaRPr lang="ru-RU" sz="2400" b="1" dirty="0"/>
                    </a:p>
                  </a:txBody>
                  <a:tcPr/>
                </a:tc>
                <a:tc>
                  <a:txBody>
                    <a:bodyPr/>
                    <a:lstStyle/>
                    <a:p>
                      <a:pPr algn="ctr"/>
                      <a:endParaRPr lang="ru-RU" sz="2400" b="1" dirty="0" smtClean="0"/>
                    </a:p>
                    <a:p>
                      <a:pPr algn="ctr"/>
                      <a:r>
                        <a:rPr lang="ru-RU" sz="2400" b="1" dirty="0" smtClean="0">
                          <a:hlinkClick r:id="rId22" action="ppaction://hlinksldjump"/>
                        </a:rPr>
                        <a:t>21</a:t>
                      </a:r>
                      <a:endParaRPr lang="ru-RU" sz="2400" b="1" dirty="0"/>
                    </a:p>
                  </a:txBody>
                  <a:tcPr/>
                </a:tc>
                <a:tc>
                  <a:txBody>
                    <a:bodyPr/>
                    <a:lstStyle/>
                    <a:p>
                      <a:pPr algn="ctr"/>
                      <a:endParaRPr lang="ru-RU" sz="2400" b="1" dirty="0" smtClean="0"/>
                    </a:p>
                    <a:p>
                      <a:pPr algn="ctr"/>
                      <a:r>
                        <a:rPr lang="ru-RU" sz="2400" b="1" dirty="0" smtClean="0">
                          <a:hlinkClick r:id="rId23" action="ppaction://hlinksldjump"/>
                        </a:rPr>
                        <a:t>22</a:t>
                      </a:r>
                      <a:endParaRPr lang="ru-RU" sz="2400" b="1" dirty="0"/>
                    </a:p>
                  </a:txBody>
                  <a:tcPr/>
                </a:tc>
                <a:tc>
                  <a:txBody>
                    <a:bodyPr/>
                    <a:lstStyle/>
                    <a:p>
                      <a:pPr algn="ctr"/>
                      <a:endParaRPr lang="ru-RU" sz="2400" b="1" dirty="0" smtClean="0"/>
                    </a:p>
                    <a:p>
                      <a:pPr algn="ctr"/>
                      <a:r>
                        <a:rPr lang="ru-RU" sz="2400" b="1" dirty="0" smtClean="0">
                          <a:hlinkClick r:id="rId24" action="ppaction://hlinksldjump"/>
                        </a:rPr>
                        <a:t>23</a:t>
                      </a:r>
                      <a:endParaRPr lang="ru-RU" sz="2400" b="1" dirty="0"/>
                    </a:p>
                  </a:txBody>
                  <a:tcPr/>
                </a:tc>
                <a:tc>
                  <a:txBody>
                    <a:bodyPr/>
                    <a:lstStyle/>
                    <a:p>
                      <a:pPr algn="ctr"/>
                      <a:endParaRPr lang="ru-RU" sz="2400" b="1" dirty="0" smtClean="0"/>
                    </a:p>
                    <a:p>
                      <a:pPr algn="ctr"/>
                      <a:r>
                        <a:rPr lang="ru-RU" sz="2400" b="1" dirty="0" smtClean="0">
                          <a:hlinkClick r:id="rId25" action="ppaction://hlinksldjump"/>
                        </a:rPr>
                        <a:t>24</a:t>
                      </a:r>
                      <a:endParaRPr lang="ru-RU" sz="2400" b="1" dirty="0"/>
                    </a:p>
                  </a:txBody>
                  <a:tcPr/>
                </a:tc>
              </a:tr>
              <a:tr h="985029">
                <a:tc>
                  <a:txBody>
                    <a:bodyPr/>
                    <a:lstStyle/>
                    <a:p>
                      <a:pPr algn="ctr"/>
                      <a:endParaRPr lang="ru-RU" sz="2400" b="1" dirty="0" smtClean="0"/>
                    </a:p>
                    <a:p>
                      <a:pPr algn="ctr"/>
                      <a:r>
                        <a:rPr lang="ru-RU" sz="2400" b="1" dirty="0" smtClean="0">
                          <a:hlinkClick r:id="rId26" action="ppaction://hlinksldjump"/>
                        </a:rPr>
                        <a:t>25</a:t>
                      </a:r>
                      <a:endParaRPr lang="ru-RU" sz="2400" b="1" dirty="0"/>
                    </a:p>
                  </a:txBody>
                  <a:tcPr/>
                </a:tc>
                <a:tc>
                  <a:txBody>
                    <a:bodyPr/>
                    <a:lstStyle/>
                    <a:p>
                      <a:pPr algn="ctr"/>
                      <a:endParaRPr lang="ru-RU" sz="2400" b="1" dirty="0" smtClean="0"/>
                    </a:p>
                    <a:p>
                      <a:pPr algn="ctr"/>
                      <a:r>
                        <a:rPr lang="ru-RU" sz="2400" b="1" dirty="0" smtClean="0">
                          <a:hlinkClick r:id="rId27" action="ppaction://hlinksldjump"/>
                        </a:rPr>
                        <a:t>26</a:t>
                      </a:r>
                      <a:endParaRPr lang="ru-RU" sz="2400" b="1" dirty="0"/>
                    </a:p>
                  </a:txBody>
                  <a:tcPr/>
                </a:tc>
                <a:tc>
                  <a:txBody>
                    <a:bodyPr/>
                    <a:lstStyle/>
                    <a:p>
                      <a:pPr algn="ctr"/>
                      <a:endParaRPr lang="ru-RU" sz="2400" b="1" dirty="0" smtClean="0"/>
                    </a:p>
                    <a:p>
                      <a:pPr algn="ctr"/>
                      <a:r>
                        <a:rPr lang="ru-RU" sz="2400" b="1" dirty="0" smtClean="0">
                          <a:hlinkClick r:id="rId28" action="ppaction://hlinksldjump"/>
                        </a:rPr>
                        <a:t>27</a:t>
                      </a:r>
                      <a:endParaRPr lang="ru-RU" sz="2400" b="1" dirty="0"/>
                    </a:p>
                  </a:txBody>
                  <a:tcPr/>
                </a:tc>
                <a:tc>
                  <a:txBody>
                    <a:bodyPr/>
                    <a:lstStyle/>
                    <a:p>
                      <a:pPr algn="ctr"/>
                      <a:endParaRPr lang="ru-RU" sz="2400" b="1" dirty="0" smtClean="0"/>
                    </a:p>
                    <a:p>
                      <a:pPr algn="ctr"/>
                      <a:r>
                        <a:rPr lang="ru-RU" sz="2400" b="1" dirty="0" smtClean="0">
                          <a:hlinkClick r:id="rId29" action="ppaction://hlinksldjump"/>
                        </a:rPr>
                        <a:t>28</a:t>
                      </a:r>
                      <a:endParaRPr lang="ru-RU" sz="2400" b="1" dirty="0"/>
                    </a:p>
                  </a:txBody>
                  <a:tcPr/>
                </a:tc>
                <a:tc>
                  <a:txBody>
                    <a:bodyPr/>
                    <a:lstStyle/>
                    <a:p>
                      <a:pPr algn="ctr"/>
                      <a:endParaRPr lang="ru-RU" sz="2400" b="1" dirty="0" smtClean="0"/>
                    </a:p>
                    <a:p>
                      <a:pPr algn="ctr"/>
                      <a:r>
                        <a:rPr lang="ru-RU" sz="2400" b="1" dirty="0" smtClean="0">
                          <a:hlinkClick r:id="rId30" action="ppaction://hlinksldjump"/>
                        </a:rPr>
                        <a:t>29</a:t>
                      </a:r>
                      <a:endParaRPr lang="ru-RU" sz="2400" b="1" dirty="0"/>
                    </a:p>
                  </a:txBody>
                  <a:tcPr/>
                </a:tc>
                <a:tc>
                  <a:txBody>
                    <a:bodyPr/>
                    <a:lstStyle/>
                    <a:p>
                      <a:pPr algn="ctr"/>
                      <a:endParaRPr lang="ru-RU" sz="2400" b="1" dirty="0" smtClean="0"/>
                    </a:p>
                    <a:p>
                      <a:pPr algn="ctr"/>
                      <a:r>
                        <a:rPr lang="ru-RU" sz="2400" b="1" dirty="0" smtClean="0">
                          <a:hlinkClick r:id="rId31" action="ppaction://hlinksldjump"/>
                        </a:rPr>
                        <a:t>30</a:t>
                      </a:r>
                      <a:endParaRPr lang="ru-RU" sz="2400" b="1" dirty="0"/>
                    </a:p>
                  </a:txBody>
                  <a:tcPr/>
                </a:tc>
              </a:tr>
            </a:tbl>
          </a:graphicData>
        </a:graphic>
      </p:graphicFrame>
      <p:sp>
        <p:nvSpPr>
          <p:cNvPr id="5" name="TextBox 4"/>
          <p:cNvSpPr txBox="1"/>
          <p:nvPr/>
        </p:nvSpPr>
        <p:spPr>
          <a:xfrm>
            <a:off x="323528" y="513990"/>
            <a:ext cx="8712968" cy="769441"/>
          </a:xfrm>
          <a:prstGeom prst="rect">
            <a:avLst/>
          </a:prstGeom>
          <a:noFill/>
        </p:spPr>
        <p:txBody>
          <a:bodyPr wrap="square" rtlCol="0">
            <a:spAutoFit/>
          </a:bodyPr>
          <a:lstStyle/>
          <a:p>
            <a:pPr algn="ctr"/>
            <a:r>
              <a:rPr lang="ru-RU" sz="4400" b="1" dirty="0">
                <a:solidFill>
                  <a:srgbClr val="C00000"/>
                </a:solidFill>
                <a:latin typeface="Monotype Corsiva" panose="03010101010201010101" pitchFamily="66" charset="0"/>
              </a:rPr>
              <a:t>Права </a:t>
            </a:r>
            <a:r>
              <a:rPr lang="ru-RU" sz="4400" b="1" dirty="0" smtClean="0">
                <a:solidFill>
                  <a:srgbClr val="C00000"/>
                </a:solidFill>
                <a:latin typeface="Monotype Corsiva" panose="03010101010201010101" pitchFamily="66" charset="0"/>
              </a:rPr>
              <a:t>несовершеннолетних  в РФ</a:t>
            </a:r>
            <a:endParaRPr lang="ru-RU" sz="4400" b="1" dirty="0">
              <a:solidFill>
                <a:srgbClr val="C00000"/>
              </a:solidFill>
              <a:latin typeface="Monotype Corsiva" panose="03010101010201010101" pitchFamily="66" charset="0"/>
            </a:endParaRPr>
          </a:p>
        </p:txBody>
      </p:sp>
    </p:spTree>
    <p:extLst>
      <p:ext uri="{BB962C8B-B14F-4D97-AF65-F5344CB8AC3E}">
        <p14:creationId xmlns:p14="http://schemas.microsoft.com/office/powerpoint/2010/main" val="194354000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buNone/>
            </a:pPr>
            <a:endParaRPr lang="ru-RU" dirty="0" smtClean="0"/>
          </a:p>
          <a:p>
            <a:pPr marL="0" indent="0">
              <a:buNone/>
            </a:pPr>
            <a:endParaRPr lang="ru-RU" dirty="0"/>
          </a:p>
          <a:p>
            <a:pPr marL="0" indent="0" algn="ctr">
              <a:buNone/>
            </a:pPr>
            <a:r>
              <a:rPr lang="ru-RU" b="1" dirty="0" smtClean="0">
                <a:solidFill>
                  <a:srgbClr val="C00000"/>
                </a:solidFill>
                <a:latin typeface="Monotype Corsiva" panose="03010101010201010101" pitchFamily="66" charset="0"/>
              </a:rPr>
              <a:t>23</a:t>
            </a:r>
            <a:r>
              <a:rPr lang="ru-RU" b="1" dirty="0">
                <a:solidFill>
                  <a:srgbClr val="C00000"/>
                </a:solidFill>
                <a:latin typeface="Monotype Corsiva" panose="03010101010201010101" pitchFamily="66" charset="0"/>
              </a:rPr>
              <a:t>)	</a:t>
            </a:r>
            <a:r>
              <a:rPr lang="ru-RU" b="1" dirty="0" smtClean="0">
                <a:solidFill>
                  <a:srgbClr val="C00000"/>
                </a:solidFill>
                <a:latin typeface="Monotype Corsiva" panose="03010101010201010101" pitchFamily="66" charset="0"/>
              </a:rPr>
              <a:t>Допускается </a:t>
            </a:r>
            <a:r>
              <a:rPr lang="ru-RU" b="1" dirty="0">
                <a:solidFill>
                  <a:srgbClr val="C00000"/>
                </a:solidFill>
                <a:latin typeface="Monotype Corsiva" panose="03010101010201010101" pitchFamily="66" charset="0"/>
              </a:rPr>
              <a:t>ли повторная сдача экзамена в БМК с целью повышения оценки? </a:t>
            </a:r>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prstClr val="white"/>
              </a:solidFill>
            </a:endParaRPr>
          </a:p>
        </p:txBody>
      </p:sp>
    </p:spTree>
    <p:extLst>
      <p:ext uri="{BB962C8B-B14F-4D97-AF65-F5344CB8AC3E}">
        <p14:creationId xmlns:p14="http://schemas.microsoft.com/office/powerpoint/2010/main" val="176102287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Правила внутреннего распорядка БМК</a:t>
            </a:r>
          </a:p>
        </p:txBody>
      </p:sp>
      <p:sp>
        <p:nvSpPr>
          <p:cNvPr id="3" name="Объект 2"/>
          <p:cNvSpPr>
            <a:spLocks noGrp="1"/>
          </p:cNvSpPr>
          <p:nvPr>
            <p:ph idx="1"/>
          </p:nvPr>
        </p:nvSpPr>
        <p:spPr/>
        <p:txBody>
          <a:bodyPr>
            <a:normAutofit/>
          </a:bodyPr>
          <a:lstStyle/>
          <a:p>
            <a:pPr marL="0" indent="0">
              <a:buNone/>
            </a:pPr>
            <a:endParaRPr lang="ru-RU" dirty="0" smtClean="0"/>
          </a:p>
          <a:p>
            <a:pPr marL="0" indent="0">
              <a:buNone/>
            </a:pPr>
            <a:r>
              <a:rPr lang="ru-RU" dirty="0" smtClean="0"/>
              <a:t>3.17. Повторная </a:t>
            </a:r>
            <a:r>
              <a:rPr lang="ru-RU" dirty="0"/>
              <a:t>сдача экзамена с целью повышения оценки разрешается на старших курсах и не более чем по 2 дисциплинам за каждый семестр.</a:t>
            </a:r>
          </a:p>
        </p:txBody>
      </p:sp>
      <p:sp>
        <p:nvSpPr>
          <p:cNvPr id="4" name="Прямоугольник 3">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prstClr val="black"/>
                </a:solidFill>
                <a:hlinkClick r:id="rId2" action="ppaction://hlinksldjump"/>
              </a:rPr>
              <a:t>Назад</a:t>
            </a:r>
            <a:endParaRPr lang="ru-RU" dirty="0">
              <a:solidFill>
                <a:prstClr val="black"/>
              </a:solidFill>
            </a:endParaRPr>
          </a:p>
        </p:txBody>
      </p:sp>
    </p:spTree>
    <p:extLst>
      <p:ext uri="{BB962C8B-B14F-4D97-AF65-F5344CB8AC3E}">
        <p14:creationId xmlns:p14="http://schemas.microsoft.com/office/powerpoint/2010/main" val="9790703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buNone/>
            </a:pPr>
            <a:endParaRPr lang="ru-RU" dirty="0" smtClean="0"/>
          </a:p>
          <a:p>
            <a:pPr marL="0" indent="0">
              <a:buNone/>
            </a:pPr>
            <a:endParaRPr lang="ru-RU" dirty="0"/>
          </a:p>
          <a:p>
            <a:pPr marL="0" indent="0" algn="ctr">
              <a:buNone/>
            </a:pPr>
            <a:r>
              <a:rPr lang="ru-RU" b="1" dirty="0" smtClean="0">
                <a:solidFill>
                  <a:srgbClr val="C00000"/>
                </a:solidFill>
                <a:latin typeface="Monotype Corsiva" panose="03010101010201010101" pitchFamily="66" charset="0"/>
              </a:rPr>
              <a:t>24</a:t>
            </a:r>
            <a:r>
              <a:rPr lang="ru-RU" b="1" dirty="0">
                <a:solidFill>
                  <a:srgbClr val="C00000"/>
                </a:solidFill>
                <a:latin typeface="Monotype Corsiva" panose="03010101010201010101" pitchFamily="66" charset="0"/>
              </a:rPr>
              <a:t>)	</a:t>
            </a:r>
            <a:r>
              <a:rPr lang="ru-RU" b="1" dirty="0" smtClean="0">
                <a:solidFill>
                  <a:srgbClr val="C00000"/>
                </a:solidFill>
                <a:latin typeface="Monotype Corsiva" panose="03010101010201010101" pitchFamily="66" charset="0"/>
              </a:rPr>
              <a:t>Разрешено </a:t>
            </a:r>
            <a:r>
              <a:rPr lang="ru-RU" b="1" dirty="0">
                <a:solidFill>
                  <a:srgbClr val="C00000"/>
                </a:solidFill>
                <a:latin typeface="Monotype Corsiva" panose="03010101010201010101" pitchFamily="66" charset="0"/>
              </a:rPr>
              <a:t>ли студентам колледжа пользоваться мобильными телефонами во время занятий?</a:t>
            </a:r>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prstClr val="white"/>
              </a:solidFill>
            </a:endParaRPr>
          </a:p>
        </p:txBody>
      </p:sp>
    </p:spTree>
    <p:extLst>
      <p:ext uri="{BB962C8B-B14F-4D97-AF65-F5344CB8AC3E}">
        <p14:creationId xmlns:p14="http://schemas.microsoft.com/office/powerpoint/2010/main" val="47485887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Правила внутреннего распорядка БМК</a:t>
            </a:r>
          </a:p>
        </p:txBody>
      </p:sp>
      <p:sp>
        <p:nvSpPr>
          <p:cNvPr id="3" name="Объект 2"/>
          <p:cNvSpPr>
            <a:spLocks noGrp="1"/>
          </p:cNvSpPr>
          <p:nvPr>
            <p:ph idx="1"/>
          </p:nvPr>
        </p:nvSpPr>
        <p:spPr/>
        <p:txBody>
          <a:bodyPr>
            <a:normAutofit/>
          </a:bodyPr>
          <a:lstStyle/>
          <a:p>
            <a:pPr marL="0" indent="0">
              <a:buNone/>
            </a:pPr>
            <a:r>
              <a:rPr lang="ru-RU" dirty="0"/>
              <a:t>4.3. Обучающихся обязаны</a:t>
            </a:r>
            <a:r>
              <a:rPr lang="ru-RU" dirty="0" smtClean="0"/>
              <a:t>:</a:t>
            </a:r>
          </a:p>
          <a:p>
            <a:pPr marL="0" indent="0">
              <a:buNone/>
            </a:pPr>
            <a:r>
              <a:rPr lang="ru-RU" dirty="0"/>
              <a:t>10) не пользоваться мобильными телефонами на занятиях;</a:t>
            </a:r>
          </a:p>
        </p:txBody>
      </p:sp>
      <p:sp>
        <p:nvSpPr>
          <p:cNvPr id="4" name="Прямоугольник 3">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prstClr val="black"/>
                </a:solidFill>
                <a:hlinkClick r:id="rId2" action="ppaction://hlinksldjump"/>
              </a:rPr>
              <a:t>Назад</a:t>
            </a:r>
            <a:endParaRPr lang="ru-RU" dirty="0">
              <a:solidFill>
                <a:prstClr val="black"/>
              </a:solidFill>
            </a:endParaRPr>
          </a:p>
        </p:txBody>
      </p:sp>
    </p:spTree>
    <p:extLst>
      <p:ext uri="{BB962C8B-B14F-4D97-AF65-F5344CB8AC3E}">
        <p14:creationId xmlns:p14="http://schemas.microsoft.com/office/powerpoint/2010/main" val="224249913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lgn="ctr">
              <a:buNone/>
            </a:pPr>
            <a:endParaRPr lang="ru-RU" b="1" dirty="0" smtClean="0">
              <a:solidFill>
                <a:srgbClr val="C00000"/>
              </a:solidFill>
              <a:latin typeface="Monotype Corsiva" panose="03010101010201010101" pitchFamily="66" charset="0"/>
            </a:endParaRPr>
          </a:p>
          <a:p>
            <a:pPr marL="0" indent="0" algn="ctr">
              <a:buNone/>
            </a:pPr>
            <a:endParaRPr lang="ru-RU" b="1" dirty="0">
              <a:solidFill>
                <a:srgbClr val="C00000"/>
              </a:solidFill>
              <a:latin typeface="Monotype Corsiva" panose="03010101010201010101" pitchFamily="66" charset="0"/>
            </a:endParaRPr>
          </a:p>
          <a:p>
            <a:pPr marL="0" indent="0" algn="ctr">
              <a:buNone/>
            </a:pPr>
            <a:r>
              <a:rPr lang="ru-RU" b="1" dirty="0" smtClean="0">
                <a:solidFill>
                  <a:srgbClr val="C00000"/>
                </a:solidFill>
                <a:latin typeface="Monotype Corsiva" panose="03010101010201010101" pitchFamily="66" charset="0"/>
              </a:rPr>
              <a:t>25</a:t>
            </a:r>
            <a:r>
              <a:rPr lang="ru-RU" b="1" dirty="0">
                <a:solidFill>
                  <a:srgbClr val="C00000"/>
                </a:solidFill>
                <a:latin typeface="Monotype Corsiva" panose="03010101010201010101" pitchFamily="66" charset="0"/>
              </a:rPr>
              <a:t>)	</a:t>
            </a:r>
            <a:r>
              <a:rPr lang="ru-RU" b="1" dirty="0" smtClean="0">
                <a:solidFill>
                  <a:srgbClr val="C00000"/>
                </a:solidFill>
                <a:latin typeface="Monotype Corsiva" panose="03010101010201010101" pitchFamily="66" charset="0"/>
              </a:rPr>
              <a:t>Каким </a:t>
            </a:r>
            <a:r>
              <a:rPr lang="ru-RU" b="1" dirty="0">
                <a:solidFill>
                  <a:srgbClr val="C00000"/>
                </a:solidFill>
                <a:latin typeface="Monotype Corsiva" panose="03010101010201010101" pitchFamily="66" charset="0"/>
              </a:rPr>
              <a:t>должен быть внешний вид студента колледжа согласно уставу?</a:t>
            </a:r>
            <a:endParaRPr lang="ru-RU" dirty="0"/>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prstClr val="white"/>
              </a:solidFill>
            </a:endParaRPr>
          </a:p>
        </p:txBody>
      </p:sp>
    </p:spTree>
    <p:extLst>
      <p:ext uri="{BB962C8B-B14F-4D97-AF65-F5344CB8AC3E}">
        <p14:creationId xmlns:p14="http://schemas.microsoft.com/office/powerpoint/2010/main" val="375037860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Правила внутреннего распорядка БМК</a:t>
            </a:r>
          </a:p>
        </p:txBody>
      </p:sp>
      <p:sp>
        <p:nvSpPr>
          <p:cNvPr id="3" name="Объект 2"/>
          <p:cNvSpPr>
            <a:spLocks noGrp="1"/>
          </p:cNvSpPr>
          <p:nvPr>
            <p:ph idx="1"/>
          </p:nvPr>
        </p:nvSpPr>
        <p:spPr/>
        <p:txBody>
          <a:bodyPr>
            <a:normAutofit lnSpcReduction="10000"/>
          </a:bodyPr>
          <a:lstStyle/>
          <a:p>
            <a:pPr marL="0" indent="0">
              <a:buNone/>
            </a:pPr>
            <a:r>
              <a:rPr lang="ru-RU" dirty="0"/>
              <a:t>5.8. </a:t>
            </a:r>
            <a:r>
              <a:rPr lang="ru-RU" dirty="0" smtClean="0"/>
              <a:t>Единые </a:t>
            </a:r>
            <a:r>
              <a:rPr lang="ru-RU" dirty="0"/>
              <a:t>требования к студентам</a:t>
            </a:r>
            <a:r>
              <a:rPr lang="ru-RU" dirty="0" smtClean="0"/>
              <a:t>:</a:t>
            </a:r>
          </a:p>
          <a:p>
            <a:pPr marL="0" indent="0">
              <a:buNone/>
            </a:pPr>
            <a:r>
              <a:rPr lang="ru-RU" dirty="0" smtClean="0"/>
              <a:t>На </a:t>
            </a:r>
            <a:r>
              <a:rPr lang="ru-RU" dirty="0"/>
              <a:t>теоретических занятиях студент должен быть в белом медицинском халате и сменной обуви. На практических – в белом медицинском халате или хирургическом костюме, сменной обуви, колпаке, иметь маску, резиновые перчатки. Халат должен быть чистым, глаженным, длиной до колена или ниже, с длинными рукавами.</a:t>
            </a:r>
          </a:p>
        </p:txBody>
      </p:sp>
      <p:sp>
        <p:nvSpPr>
          <p:cNvPr id="4" name="Прямоугольник 3">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prstClr val="black"/>
                </a:solidFill>
                <a:hlinkClick r:id="rId2" action="ppaction://hlinksldjump"/>
              </a:rPr>
              <a:t>Назад</a:t>
            </a:r>
            <a:endParaRPr lang="ru-RU" dirty="0">
              <a:solidFill>
                <a:prstClr val="black"/>
              </a:solidFill>
            </a:endParaRPr>
          </a:p>
        </p:txBody>
      </p:sp>
    </p:spTree>
    <p:extLst>
      <p:ext uri="{BB962C8B-B14F-4D97-AF65-F5344CB8AC3E}">
        <p14:creationId xmlns:p14="http://schemas.microsoft.com/office/powerpoint/2010/main" val="41943544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p:txBody>
          <a:bodyPr/>
          <a:lstStyle/>
          <a:p>
            <a:pPr marL="0" indent="0" algn="ctr">
              <a:buNone/>
            </a:pPr>
            <a:endParaRPr lang="ru-RU" b="1" dirty="0">
              <a:solidFill>
                <a:srgbClr val="C00000"/>
              </a:solidFill>
              <a:latin typeface="Monotype Corsiva" panose="03010101010201010101" pitchFamily="66" charset="0"/>
            </a:endParaRPr>
          </a:p>
          <a:p>
            <a:pPr marL="0" indent="0" algn="ctr">
              <a:buNone/>
            </a:pPr>
            <a:endParaRPr lang="ru-RU" b="1" dirty="0" smtClean="0">
              <a:solidFill>
                <a:srgbClr val="C00000"/>
              </a:solidFill>
              <a:latin typeface="Monotype Corsiva" panose="03010101010201010101" pitchFamily="66" charset="0"/>
            </a:endParaRPr>
          </a:p>
          <a:p>
            <a:pPr marL="0" indent="0" algn="ctr">
              <a:buNone/>
            </a:pPr>
            <a:r>
              <a:rPr lang="ru-RU" b="1" dirty="0" smtClean="0">
                <a:solidFill>
                  <a:srgbClr val="C00000"/>
                </a:solidFill>
                <a:latin typeface="Monotype Corsiva" panose="03010101010201010101" pitchFamily="66" charset="0"/>
              </a:rPr>
              <a:t>26</a:t>
            </a:r>
            <a:r>
              <a:rPr lang="ru-RU" b="1" dirty="0">
                <a:solidFill>
                  <a:srgbClr val="C00000"/>
                </a:solidFill>
                <a:latin typeface="Monotype Corsiva" panose="03010101010201010101" pitchFamily="66" charset="0"/>
              </a:rPr>
              <a:t>)	</a:t>
            </a:r>
            <a:r>
              <a:rPr lang="ru-RU" b="1" dirty="0" smtClean="0">
                <a:solidFill>
                  <a:srgbClr val="C00000"/>
                </a:solidFill>
                <a:latin typeface="Monotype Corsiva" panose="03010101010201010101" pitchFamily="66" charset="0"/>
              </a:rPr>
              <a:t>Назовите обязанности </a:t>
            </a:r>
            <a:r>
              <a:rPr lang="ru-RU" b="1" dirty="0">
                <a:solidFill>
                  <a:srgbClr val="C00000"/>
                </a:solidFill>
                <a:latin typeface="Monotype Corsiva" panose="03010101010201010101" pitchFamily="66" charset="0"/>
              </a:rPr>
              <a:t>обучающихся в БМК.</a:t>
            </a:r>
            <a:endParaRPr lang="ru-RU" dirty="0"/>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prstClr val="white"/>
              </a:solidFill>
            </a:endParaRPr>
          </a:p>
        </p:txBody>
      </p:sp>
    </p:spTree>
    <p:extLst>
      <p:ext uri="{BB962C8B-B14F-4D97-AF65-F5344CB8AC3E}">
        <p14:creationId xmlns:p14="http://schemas.microsoft.com/office/powerpoint/2010/main" val="423828714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Правила внутреннего распорядка БМК</a:t>
            </a:r>
          </a:p>
        </p:txBody>
      </p:sp>
      <p:sp>
        <p:nvSpPr>
          <p:cNvPr id="3" name="Объект 2"/>
          <p:cNvSpPr>
            <a:spLocks noGrp="1"/>
          </p:cNvSpPr>
          <p:nvPr>
            <p:ph idx="1"/>
          </p:nvPr>
        </p:nvSpPr>
        <p:spPr>
          <a:xfrm>
            <a:off x="457200" y="1484784"/>
            <a:ext cx="8229600" cy="5040560"/>
          </a:xfrm>
        </p:spPr>
        <p:txBody>
          <a:bodyPr>
            <a:normAutofit fontScale="62500" lnSpcReduction="20000"/>
          </a:bodyPr>
          <a:lstStyle/>
          <a:p>
            <a:pPr marL="0" indent="0">
              <a:buNone/>
            </a:pPr>
            <a:r>
              <a:rPr lang="ru-RU" dirty="0" smtClean="0"/>
              <a:t>	</a:t>
            </a:r>
            <a:r>
              <a:rPr lang="ru-RU" dirty="0"/>
              <a:t>1) Знать и выполнять положения Устава Колледжа, настоящие Правила внутреннего распорядка, санитарные правила РФ, Федеральный закон «О санитарно-эпидемиологическом благополучии населения» в частях их касающихся.</a:t>
            </a:r>
          </a:p>
          <a:p>
            <a:pPr marL="0" indent="0">
              <a:buNone/>
            </a:pPr>
            <a:r>
              <a:rPr lang="ru-RU" dirty="0"/>
              <a:t>2) посещать все учебные занятия, предусмотренные расписанием, учебными планами;</a:t>
            </a:r>
          </a:p>
          <a:p>
            <a:pPr marL="0" indent="0">
              <a:buNone/>
            </a:pPr>
            <a:r>
              <a:rPr lang="ru-RU" dirty="0"/>
              <a:t>3) систематически и в полном объеме овладеть теоретическими знаниями, профессиональными знаниями и практическими навыками по избранной специальности;</a:t>
            </a:r>
          </a:p>
          <a:p>
            <a:pPr marL="0" indent="0">
              <a:buNone/>
            </a:pPr>
            <a:r>
              <a:rPr lang="ru-RU" dirty="0"/>
              <a:t>4) строго соблюдать учебную и производственную дисциплину, не допускать пропусков занятий без уважительных причин, своевременно и в установленные сроки выполнять все виды заданий, предусмотренные учебным планом;</a:t>
            </a:r>
          </a:p>
          <a:p>
            <a:pPr marL="0" indent="0">
              <a:buNone/>
            </a:pPr>
            <a:r>
              <a:rPr lang="ru-RU" dirty="0"/>
              <a:t>5) уважать честь и достоинство других обучающихся и работников;</a:t>
            </a:r>
          </a:p>
          <a:p>
            <a:pPr marL="0" indent="0">
              <a:buNone/>
            </a:pPr>
            <a:r>
              <a:rPr lang="ru-RU" dirty="0"/>
              <a:t>4) выполнять в установленные сроки все виды заданий, предусмотренных программами и учебными планами;</a:t>
            </a:r>
          </a:p>
          <a:p>
            <a:pPr marL="0" indent="0">
              <a:buNone/>
            </a:pPr>
            <a:r>
              <a:rPr lang="ru-RU" dirty="0"/>
              <a:t>5) постоянно стремиться к повышению общей культуры, нравственному и физическому </a:t>
            </a:r>
            <a:r>
              <a:rPr lang="ru-RU" dirty="0" smtClean="0"/>
              <a:t>совершенствованию и др.</a:t>
            </a:r>
            <a:endParaRPr lang="ru-RU" dirty="0"/>
          </a:p>
        </p:txBody>
      </p:sp>
      <p:sp>
        <p:nvSpPr>
          <p:cNvPr id="4" name="Прямоугольник 3">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prstClr val="black"/>
                </a:solidFill>
                <a:hlinkClick r:id="rId2" action="ppaction://hlinksldjump"/>
              </a:rPr>
              <a:t>Назад</a:t>
            </a:r>
            <a:endParaRPr lang="ru-RU" dirty="0">
              <a:solidFill>
                <a:prstClr val="black"/>
              </a:solidFill>
            </a:endParaRPr>
          </a:p>
        </p:txBody>
      </p:sp>
    </p:spTree>
    <p:extLst>
      <p:ext uri="{BB962C8B-B14F-4D97-AF65-F5344CB8AC3E}">
        <p14:creationId xmlns:p14="http://schemas.microsoft.com/office/powerpoint/2010/main" val="410930920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p:txBody>
          <a:bodyPr/>
          <a:lstStyle/>
          <a:p>
            <a:pPr marL="0" indent="0" algn="ctr">
              <a:buNone/>
            </a:pPr>
            <a:endParaRPr lang="ru-RU" b="1" dirty="0" smtClean="0">
              <a:solidFill>
                <a:srgbClr val="C00000"/>
              </a:solidFill>
              <a:latin typeface="Monotype Corsiva" panose="03010101010201010101" pitchFamily="66" charset="0"/>
            </a:endParaRPr>
          </a:p>
          <a:p>
            <a:pPr marL="0" indent="0" algn="ctr">
              <a:buNone/>
            </a:pPr>
            <a:endParaRPr lang="ru-RU" b="1" dirty="0">
              <a:solidFill>
                <a:srgbClr val="C00000"/>
              </a:solidFill>
              <a:latin typeface="Monotype Corsiva" panose="03010101010201010101" pitchFamily="66" charset="0"/>
            </a:endParaRPr>
          </a:p>
          <a:p>
            <a:pPr marL="0" indent="0" algn="ctr">
              <a:buNone/>
            </a:pPr>
            <a:r>
              <a:rPr lang="ru-RU" b="1" dirty="0" smtClean="0">
                <a:solidFill>
                  <a:srgbClr val="C00000"/>
                </a:solidFill>
                <a:latin typeface="Monotype Corsiva" panose="03010101010201010101" pitchFamily="66" charset="0"/>
              </a:rPr>
              <a:t>27</a:t>
            </a:r>
            <a:r>
              <a:rPr lang="ru-RU" b="1" dirty="0">
                <a:solidFill>
                  <a:srgbClr val="C00000"/>
                </a:solidFill>
                <a:latin typeface="Monotype Corsiva" panose="03010101010201010101" pitchFamily="66" charset="0"/>
              </a:rPr>
              <a:t>)	</a:t>
            </a:r>
            <a:r>
              <a:rPr lang="ru-RU" b="1" dirty="0" smtClean="0">
                <a:solidFill>
                  <a:srgbClr val="C00000"/>
                </a:solidFill>
                <a:latin typeface="Monotype Corsiva" panose="03010101010201010101" pitchFamily="66" charset="0"/>
              </a:rPr>
              <a:t>Могут </a:t>
            </a:r>
            <a:r>
              <a:rPr lang="ru-RU" b="1" dirty="0">
                <a:solidFill>
                  <a:srgbClr val="C00000"/>
                </a:solidFill>
                <a:latin typeface="Monotype Corsiva" panose="03010101010201010101" pitchFamily="66" charset="0"/>
              </a:rPr>
              <a:t>быть ли быть допущены на урок систематически опаздывающие студенты?</a:t>
            </a:r>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prstClr val="white"/>
              </a:solidFill>
            </a:endParaRPr>
          </a:p>
        </p:txBody>
      </p:sp>
    </p:spTree>
    <p:extLst>
      <p:ext uri="{BB962C8B-B14F-4D97-AF65-F5344CB8AC3E}">
        <p14:creationId xmlns:p14="http://schemas.microsoft.com/office/powerpoint/2010/main" val="215080398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800" dirty="0"/>
              <a:t>Правила внутреннего распорядка БМК</a:t>
            </a:r>
          </a:p>
        </p:txBody>
      </p:sp>
      <p:sp>
        <p:nvSpPr>
          <p:cNvPr id="3" name="Объект 2"/>
          <p:cNvSpPr>
            <a:spLocks noGrp="1"/>
          </p:cNvSpPr>
          <p:nvPr>
            <p:ph idx="1"/>
          </p:nvPr>
        </p:nvSpPr>
        <p:spPr/>
        <p:txBody>
          <a:bodyPr>
            <a:normAutofit/>
          </a:bodyPr>
          <a:lstStyle/>
          <a:p>
            <a:pPr marL="0" indent="0">
              <a:buNone/>
            </a:pPr>
            <a:endParaRPr lang="ru-RU" dirty="0" smtClean="0"/>
          </a:p>
          <a:p>
            <a:pPr marL="0" indent="0">
              <a:buNone/>
            </a:pPr>
            <a:endParaRPr lang="ru-RU" dirty="0"/>
          </a:p>
          <a:p>
            <a:pPr marL="0" indent="0">
              <a:buNone/>
            </a:pPr>
            <a:r>
              <a:rPr lang="ru-RU" dirty="0" smtClean="0"/>
              <a:t>	5.8.3</a:t>
            </a:r>
            <a:r>
              <a:rPr lang="ru-RU" dirty="0"/>
              <a:t>. Систематически опаздывающие студенты могут быть допущены на урок лишь с письменного разрешения заведующего отделением.</a:t>
            </a:r>
          </a:p>
        </p:txBody>
      </p:sp>
      <p:sp>
        <p:nvSpPr>
          <p:cNvPr id="4" name="Прямоугольник 3">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prstClr val="black"/>
                </a:solidFill>
                <a:hlinkClick r:id="rId2" action="ppaction://hlinksldjump"/>
              </a:rPr>
              <a:t>Назад</a:t>
            </a:r>
            <a:endParaRPr lang="ru-RU" dirty="0">
              <a:solidFill>
                <a:prstClr val="black"/>
              </a:solidFill>
            </a:endParaRPr>
          </a:p>
        </p:txBody>
      </p:sp>
    </p:spTree>
    <p:extLst>
      <p:ext uri="{BB962C8B-B14F-4D97-AF65-F5344CB8AC3E}">
        <p14:creationId xmlns:p14="http://schemas.microsoft.com/office/powerpoint/2010/main" val="5100483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pPr marL="0" indent="0" algn="ctr">
              <a:buNone/>
            </a:pPr>
            <a:endParaRPr lang="ru-RU" dirty="0" smtClean="0">
              <a:solidFill>
                <a:srgbClr val="C00000"/>
              </a:solidFill>
              <a:latin typeface="Monotype Corsiva" panose="03010101010201010101" pitchFamily="66" charset="0"/>
            </a:endParaRPr>
          </a:p>
          <a:p>
            <a:pPr marL="514350" indent="-514350" algn="ctr">
              <a:buAutoNum type="arabicParenR"/>
            </a:pPr>
            <a:r>
              <a:rPr lang="ru-RU" b="1" dirty="0" smtClean="0">
                <a:solidFill>
                  <a:srgbClr val="C00000"/>
                </a:solidFill>
                <a:latin typeface="Monotype Corsiva" panose="03010101010201010101" pitchFamily="66" charset="0"/>
              </a:rPr>
              <a:t>Кто </a:t>
            </a:r>
            <a:r>
              <a:rPr lang="ru-RU" b="1" dirty="0">
                <a:solidFill>
                  <a:srgbClr val="C00000"/>
                </a:solidFill>
                <a:latin typeface="Monotype Corsiva" panose="03010101010201010101" pitchFamily="66" charset="0"/>
              </a:rPr>
              <a:t>такой ребёнок?</a:t>
            </a:r>
          </a:p>
        </p:txBody>
      </p:sp>
      <p:sp>
        <p:nvSpPr>
          <p:cNvPr id="2" name="Управляющая кнопка: далее 1">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prstClr val="white"/>
              </a:solidFill>
            </a:endParaRPr>
          </a:p>
        </p:txBody>
      </p:sp>
    </p:spTree>
    <p:extLst>
      <p:ext uri="{BB962C8B-B14F-4D97-AF65-F5344CB8AC3E}">
        <p14:creationId xmlns:p14="http://schemas.microsoft.com/office/powerpoint/2010/main" val="151601042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lgn="ctr">
              <a:buNone/>
            </a:pPr>
            <a:endParaRPr lang="ru-RU" b="1" dirty="0" smtClean="0">
              <a:solidFill>
                <a:srgbClr val="C00000"/>
              </a:solidFill>
              <a:latin typeface="Monotype Corsiva" panose="03010101010201010101" pitchFamily="66" charset="0"/>
            </a:endParaRPr>
          </a:p>
          <a:p>
            <a:pPr marL="0" indent="0" algn="ctr">
              <a:buNone/>
            </a:pPr>
            <a:endParaRPr lang="ru-RU" b="1" dirty="0" smtClean="0">
              <a:solidFill>
                <a:srgbClr val="C00000"/>
              </a:solidFill>
              <a:latin typeface="Monotype Corsiva" panose="03010101010201010101" pitchFamily="66" charset="0"/>
            </a:endParaRPr>
          </a:p>
          <a:p>
            <a:pPr marL="0" indent="0" algn="ctr">
              <a:buNone/>
            </a:pPr>
            <a:r>
              <a:rPr lang="ru-RU" b="1" dirty="0" smtClean="0">
                <a:solidFill>
                  <a:srgbClr val="C00000"/>
                </a:solidFill>
                <a:latin typeface="Monotype Corsiva" panose="03010101010201010101" pitchFamily="66" charset="0"/>
              </a:rPr>
              <a:t>28)  Допускается </a:t>
            </a:r>
            <a:r>
              <a:rPr lang="ru-RU" b="1" dirty="0">
                <a:solidFill>
                  <a:srgbClr val="C00000"/>
                </a:solidFill>
                <a:latin typeface="Monotype Corsiva" panose="03010101010201010101" pitchFamily="66" charset="0"/>
              </a:rPr>
              <a:t>ли студентам входить и выходить во время занятия?</a:t>
            </a:r>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prstClr val="white"/>
              </a:solidFill>
            </a:endParaRPr>
          </a:p>
        </p:txBody>
      </p:sp>
    </p:spTree>
    <p:extLst>
      <p:ext uri="{BB962C8B-B14F-4D97-AF65-F5344CB8AC3E}">
        <p14:creationId xmlns:p14="http://schemas.microsoft.com/office/powerpoint/2010/main" val="343657797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9302" y="188640"/>
            <a:ext cx="8229600" cy="1143000"/>
          </a:xfrm>
        </p:spPr>
        <p:txBody>
          <a:bodyPr>
            <a:normAutofit/>
          </a:bodyPr>
          <a:lstStyle/>
          <a:p>
            <a:r>
              <a:rPr lang="ru-RU" sz="3100" dirty="0" smtClean="0"/>
              <a:t/>
            </a:r>
            <a:br>
              <a:rPr lang="ru-RU" sz="3100" dirty="0" smtClean="0"/>
            </a:br>
            <a:r>
              <a:rPr lang="ru-RU" sz="3100" dirty="0"/>
              <a:t>Правила внутреннего распорядка БМК</a:t>
            </a:r>
            <a:endParaRPr lang="ru-RU" dirty="0"/>
          </a:p>
        </p:txBody>
      </p:sp>
      <p:sp>
        <p:nvSpPr>
          <p:cNvPr id="3" name="Объект 2"/>
          <p:cNvSpPr>
            <a:spLocks noGrp="1"/>
          </p:cNvSpPr>
          <p:nvPr>
            <p:ph idx="1"/>
          </p:nvPr>
        </p:nvSpPr>
        <p:spPr>
          <a:xfrm>
            <a:off x="251520" y="1556792"/>
            <a:ext cx="8805664" cy="4525963"/>
          </a:xfrm>
        </p:spPr>
        <p:txBody>
          <a:bodyPr>
            <a:noAutofit/>
          </a:bodyPr>
          <a:lstStyle/>
          <a:p>
            <a:pPr marL="0" indent="0">
              <a:buNone/>
            </a:pPr>
            <a:endParaRPr lang="ru-RU" sz="2400" dirty="0" smtClean="0"/>
          </a:p>
          <a:p>
            <a:pPr marL="0" indent="0">
              <a:buNone/>
            </a:pPr>
            <a:endParaRPr lang="ru-RU" sz="2400" dirty="0"/>
          </a:p>
          <a:p>
            <a:pPr marL="0" indent="0">
              <a:buNone/>
            </a:pPr>
            <a:r>
              <a:rPr lang="ru-RU" sz="2400" dirty="0" smtClean="0"/>
              <a:t>	5.8.5</a:t>
            </a:r>
            <a:r>
              <a:rPr lang="ru-RU" sz="2400" dirty="0"/>
              <a:t>. Входить и выходить во время занятия только с разрешения преподавателя.</a:t>
            </a:r>
          </a:p>
        </p:txBody>
      </p:sp>
      <p:sp>
        <p:nvSpPr>
          <p:cNvPr id="4" name="Прямоугольник 3">
            <a:hlinkClick r:id="rId2" action="ppaction://hlinksldjump"/>
          </p:cNvPr>
          <p:cNvSpPr/>
          <p:nvPr/>
        </p:nvSpPr>
        <p:spPr>
          <a:xfrm>
            <a:off x="7092280" y="6309320"/>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prstClr val="black"/>
                </a:solidFill>
                <a:hlinkClick r:id="rId2" action="ppaction://hlinksldjump"/>
              </a:rPr>
              <a:t>Назад</a:t>
            </a:r>
            <a:endParaRPr lang="ru-RU" dirty="0">
              <a:solidFill>
                <a:prstClr val="black"/>
              </a:solidFill>
            </a:endParaRPr>
          </a:p>
        </p:txBody>
      </p:sp>
    </p:spTree>
    <p:extLst>
      <p:ext uri="{BB962C8B-B14F-4D97-AF65-F5344CB8AC3E}">
        <p14:creationId xmlns:p14="http://schemas.microsoft.com/office/powerpoint/2010/main" val="205061861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lgn="ctr">
              <a:buNone/>
            </a:pPr>
            <a:endParaRPr lang="ru-RU" b="1" dirty="0" smtClean="0">
              <a:solidFill>
                <a:srgbClr val="C00000"/>
              </a:solidFill>
              <a:latin typeface="Monotype Corsiva" panose="03010101010201010101" pitchFamily="66" charset="0"/>
            </a:endParaRPr>
          </a:p>
          <a:p>
            <a:pPr marL="0" indent="0" algn="ctr">
              <a:buNone/>
            </a:pPr>
            <a:endParaRPr lang="ru-RU" b="1" dirty="0">
              <a:solidFill>
                <a:srgbClr val="C00000"/>
              </a:solidFill>
              <a:latin typeface="Monotype Corsiva" panose="03010101010201010101" pitchFamily="66" charset="0"/>
            </a:endParaRPr>
          </a:p>
          <a:p>
            <a:pPr marL="0" indent="0" algn="ctr">
              <a:buNone/>
            </a:pPr>
            <a:r>
              <a:rPr lang="ru-RU" b="1" dirty="0">
                <a:solidFill>
                  <a:srgbClr val="C00000"/>
                </a:solidFill>
                <a:latin typeface="Monotype Corsiva" panose="03010101010201010101" pitchFamily="66" charset="0"/>
              </a:rPr>
              <a:t>29)	Какие дисциплинарные взыскания могут быть применены за нарушение учебной дисциплины, правил внутреннего распорядка к обучающимся  в БМК?</a:t>
            </a:r>
            <a:endParaRPr lang="ru-RU" dirty="0"/>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prstClr val="white"/>
              </a:solidFill>
            </a:endParaRPr>
          </a:p>
        </p:txBody>
      </p:sp>
    </p:spTree>
    <p:extLst>
      <p:ext uri="{BB962C8B-B14F-4D97-AF65-F5344CB8AC3E}">
        <p14:creationId xmlns:p14="http://schemas.microsoft.com/office/powerpoint/2010/main" val="189974555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a:t> </a:t>
            </a:r>
            <a:r>
              <a:rPr lang="ru-RU" sz="2700" dirty="0"/>
              <a:t>Правила внутреннего распорядка БМК</a:t>
            </a:r>
          </a:p>
        </p:txBody>
      </p:sp>
      <p:sp>
        <p:nvSpPr>
          <p:cNvPr id="3" name="Объект 2"/>
          <p:cNvSpPr>
            <a:spLocks noGrp="1"/>
          </p:cNvSpPr>
          <p:nvPr>
            <p:ph idx="1"/>
          </p:nvPr>
        </p:nvSpPr>
        <p:spPr/>
        <p:txBody>
          <a:bodyPr>
            <a:normAutofit/>
          </a:bodyPr>
          <a:lstStyle/>
          <a:p>
            <a:pPr marL="0" indent="0">
              <a:buNone/>
            </a:pPr>
            <a:endParaRPr lang="ru-RU" sz="2400" dirty="0" smtClean="0"/>
          </a:p>
          <a:p>
            <a:pPr marL="0" indent="0">
              <a:buNone/>
            </a:pPr>
            <a:endParaRPr lang="ru-RU" sz="2400" dirty="0"/>
          </a:p>
          <a:p>
            <a:pPr marL="0" indent="0">
              <a:buNone/>
            </a:pPr>
            <a:r>
              <a:rPr lang="ru-RU" sz="2400" dirty="0"/>
              <a:t>7.1. За нарушение учебной дисциплины, правил внутреннего распорядка к обучающимся могут быть применены следующие дисциплинарные взыскания</a:t>
            </a:r>
            <a:r>
              <a:rPr lang="ru-RU" sz="2400" dirty="0" smtClean="0"/>
              <a:t>:</a:t>
            </a:r>
          </a:p>
          <a:p>
            <a:pPr marL="0" indent="0">
              <a:buNone/>
            </a:pPr>
            <a:r>
              <a:rPr lang="ru-RU" sz="2400" dirty="0" smtClean="0"/>
              <a:t> </a:t>
            </a:r>
            <a:r>
              <a:rPr lang="ru-RU" sz="2400" dirty="0"/>
              <a:t>- замечание (делается преподавателем, классным руководителем, администрацией колледжа); </a:t>
            </a:r>
            <a:endParaRPr lang="ru-RU" sz="2400" dirty="0" smtClean="0"/>
          </a:p>
          <a:p>
            <a:pPr>
              <a:buFontTx/>
              <a:buChar char="-"/>
            </a:pPr>
            <a:r>
              <a:rPr lang="ru-RU" sz="2400" dirty="0" smtClean="0"/>
              <a:t>выговор</a:t>
            </a:r>
            <a:r>
              <a:rPr lang="ru-RU" sz="2400" dirty="0"/>
              <a:t>; (делается письменно) </a:t>
            </a:r>
            <a:endParaRPr lang="ru-RU" sz="2400" dirty="0" smtClean="0"/>
          </a:p>
          <a:p>
            <a:pPr>
              <a:buFontTx/>
              <a:buChar char="-"/>
            </a:pPr>
            <a:r>
              <a:rPr lang="ru-RU" sz="2400" dirty="0" smtClean="0"/>
              <a:t>- </a:t>
            </a:r>
            <a:r>
              <a:rPr lang="ru-RU" sz="2400" dirty="0"/>
              <a:t>отчисление из колледжа.</a:t>
            </a:r>
          </a:p>
        </p:txBody>
      </p:sp>
      <p:sp>
        <p:nvSpPr>
          <p:cNvPr id="4" name="Прямоугольник 3">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prstClr val="black"/>
                </a:solidFill>
                <a:hlinkClick r:id="rId2" action="ppaction://hlinksldjump"/>
              </a:rPr>
              <a:t>Назад</a:t>
            </a:r>
            <a:endParaRPr lang="ru-RU" dirty="0">
              <a:solidFill>
                <a:prstClr val="black"/>
              </a:solidFill>
            </a:endParaRPr>
          </a:p>
        </p:txBody>
      </p:sp>
    </p:spTree>
    <p:extLst>
      <p:ext uri="{BB962C8B-B14F-4D97-AF65-F5344CB8AC3E}">
        <p14:creationId xmlns:p14="http://schemas.microsoft.com/office/powerpoint/2010/main" val="3268648544"/>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lgn="ctr">
              <a:buNone/>
            </a:pPr>
            <a:endParaRPr lang="ru-RU" b="1" dirty="0" smtClean="0">
              <a:solidFill>
                <a:srgbClr val="C00000"/>
              </a:solidFill>
              <a:latin typeface="Monotype Corsiva" panose="03010101010201010101" pitchFamily="66" charset="0"/>
            </a:endParaRPr>
          </a:p>
          <a:p>
            <a:pPr marL="0" indent="0" algn="ctr">
              <a:buNone/>
            </a:pPr>
            <a:endParaRPr lang="ru-RU" b="1" dirty="0">
              <a:solidFill>
                <a:srgbClr val="C00000"/>
              </a:solidFill>
              <a:latin typeface="Monotype Corsiva" panose="03010101010201010101" pitchFamily="66" charset="0"/>
            </a:endParaRPr>
          </a:p>
          <a:p>
            <a:pPr marL="0" indent="0" algn="ctr">
              <a:buNone/>
            </a:pPr>
            <a:r>
              <a:rPr lang="ru-RU" b="1" dirty="0" smtClean="0">
                <a:solidFill>
                  <a:srgbClr val="C00000"/>
                </a:solidFill>
                <a:latin typeface="Monotype Corsiva" panose="03010101010201010101" pitchFamily="66" charset="0"/>
              </a:rPr>
              <a:t>30</a:t>
            </a:r>
            <a:r>
              <a:rPr lang="ru-RU" b="1" dirty="0">
                <a:solidFill>
                  <a:srgbClr val="C00000"/>
                </a:solidFill>
                <a:latin typeface="Monotype Corsiva" panose="03010101010201010101" pitchFamily="66" charset="0"/>
              </a:rPr>
              <a:t>)	</a:t>
            </a:r>
            <a:r>
              <a:rPr lang="ru-RU" b="1" dirty="0" smtClean="0">
                <a:solidFill>
                  <a:srgbClr val="C00000"/>
                </a:solidFill>
                <a:latin typeface="Monotype Corsiva" panose="03010101010201010101" pitchFamily="66" charset="0"/>
              </a:rPr>
              <a:t>Что </a:t>
            </a:r>
            <a:r>
              <a:rPr lang="ru-RU" b="1" dirty="0">
                <a:solidFill>
                  <a:srgbClr val="C00000"/>
                </a:solidFill>
                <a:latin typeface="Monotype Corsiva" panose="03010101010201010101" pitchFamily="66" charset="0"/>
              </a:rPr>
              <a:t>ЗАПРЕЩАЕТСЯ обучающимся  БМК в здании и на территории колледжа?</a:t>
            </a:r>
          </a:p>
          <a:p>
            <a:pPr algn="ctr"/>
            <a:endParaRPr lang="ru-RU" b="1" dirty="0">
              <a:solidFill>
                <a:srgbClr val="C00000"/>
              </a:solidFill>
              <a:latin typeface="Monotype Corsiva" panose="03010101010201010101" pitchFamily="66" charset="0"/>
            </a:endParaRPr>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prstClr val="white"/>
              </a:solidFill>
            </a:endParaRPr>
          </a:p>
        </p:txBody>
      </p:sp>
    </p:spTree>
    <p:extLst>
      <p:ext uri="{BB962C8B-B14F-4D97-AF65-F5344CB8AC3E}">
        <p14:creationId xmlns:p14="http://schemas.microsoft.com/office/powerpoint/2010/main" val="289978853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a:t>Правила внутреннего распорядка БМК</a:t>
            </a:r>
          </a:p>
        </p:txBody>
      </p:sp>
      <p:sp>
        <p:nvSpPr>
          <p:cNvPr id="3" name="Объект 2"/>
          <p:cNvSpPr>
            <a:spLocks noGrp="1"/>
          </p:cNvSpPr>
          <p:nvPr>
            <p:ph idx="1"/>
          </p:nvPr>
        </p:nvSpPr>
        <p:spPr>
          <a:xfrm>
            <a:off x="467544" y="1268760"/>
            <a:ext cx="8229600" cy="4886003"/>
          </a:xfrm>
        </p:spPr>
        <p:txBody>
          <a:bodyPr>
            <a:noAutofit/>
          </a:bodyPr>
          <a:lstStyle/>
          <a:p>
            <a:pPr marL="0" indent="0">
              <a:buNone/>
            </a:pPr>
            <a:r>
              <a:rPr lang="ru-RU" sz="1800" dirty="0" smtClean="0"/>
              <a:t>7.11</a:t>
            </a:r>
          </a:p>
          <a:p>
            <a:pPr marL="0" indent="0">
              <a:buNone/>
            </a:pPr>
            <a:r>
              <a:rPr lang="ru-RU" sz="1800" dirty="0" smtClean="0"/>
              <a:t>1</a:t>
            </a:r>
            <a:r>
              <a:rPr lang="ru-RU" sz="1800" dirty="0"/>
              <a:t>. Пропускать учебные и практические занятия, плановые учебные и другие мероприятия, проводимые администрацией, без уважительных причин, уведомления классного руководителя или старосты группы.</a:t>
            </a:r>
          </a:p>
          <a:p>
            <a:pPr marL="0" indent="0">
              <a:buNone/>
            </a:pPr>
            <a:r>
              <a:rPr lang="ru-RU" sz="1800" dirty="0"/>
              <a:t>2. Мешать проведению занятий и учебных мероприятий (входить в аудиторию и выходить из нее после начала занятий без разрешения преподавателя, громко разговаривать, шуметь, использовать аудиотехнику, отвлекать других обучающихся, пользоваться мобильными телефонами, играть в карты и другие азартные игры).</a:t>
            </a:r>
          </a:p>
          <a:p>
            <a:pPr marL="0" indent="0">
              <a:buNone/>
            </a:pPr>
            <a:r>
              <a:rPr lang="ru-RU" sz="1800" dirty="0"/>
              <a:t>3. Писать, вырезать на столах, стенах, дверях и т. д</a:t>
            </a:r>
          </a:p>
          <a:p>
            <a:pPr marL="0" indent="0">
              <a:buNone/>
            </a:pPr>
            <a:r>
              <a:rPr lang="ru-RU" sz="1800" dirty="0"/>
              <a:t>4. Прибывать в колледж и на базы практики в состоянии алкогольного и наркотического опьянения, приносить и употреблять спиртные напитки, наркотические вещества и склонять к этому других обучающихся;</a:t>
            </a:r>
          </a:p>
          <a:p>
            <a:pPr marL="0" indent="0">
              <a:buNone/>
            </a:pPr>
            <a:r>
              <a:rPr lang="ru-RU" sz="1800" dirty="0"/>
              <a:t>5. Курить около входа на территорию колледжа, на территории и в аудиториях, других служебных помещениях на территории Колледжа</a:t>
            </a:r>
            <a:r>
              <a:rPr lang="ru-RU" sz="1800" dirty="0" smtClean="0"/>
              <a:t>.</a:t>
            </a:r>
          </a:p>
          <a:p>
            <a:pPr marL="0" indent="0">
              <a:buNone/>
            </a:pPr>
            <a:r>
              <a:rPr lang="ru-RU" sz="1800" dirty="0"/>
              <a:t>6. Приводить в Колледж посторонних лиц.</a:t>
            </a:r>
          </a:p>
          <a:p>
            <a:pPr marL="0" indent="0">
              <a:buNone/>
            </a:pPr>
            <a:r>
              <a:rPr lang="ru-RU" sz="1800" dirty="0"/>
              <a:t>7. Выходить на улицу, не зависимо от причины, в медицинской одежде и без сменной </a:t>
            </a:r>
            <a:r>
              <a:rPr lang="ru-RU" sz="1800" dirty="0" smtClean="0"/>
              <a:t>обуви</a:t>
            </a:r>
            <a:r>
              <a:rPr lang="ru-RU" sz="1800" dirty="0"/>
              <a:t> </a:t>
            </a:r>
            <a:r>
              <a:rPr lang="ru-RU" sz="1800" dirty="0" smtClean="0"/>
              <a:t>и др.</a:t>
            </a:r>
            <a:endParaRPr lang="ru-RU" sz="1800" dirty="0"/>
          </a:p>
        </p:txBody>
      </p:sp>
      <p:sp>
        <p:nvSpPr>
          <p:cNvPr id="4" name="Прямоугольник 3">
            <a:hlinkClick r:id="rId2" action="ppaction://hlinksldjump"/>
          </p:cNvPr>
          <p:cNvSpPr/>
          <p:nvPr/>
        </p:nvSpPr>
        <p:spPr>
          <a:xfrm>
            <a:off x="7380312" y="6381328"/>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prstClr val="black"/>
                </a:solidFill>
                <a:hlinkClick r:id="rId2" action="ppaction://hlinksldjump"/>
              </a:rPr>
              <a:t>Назад</a:t>
            </a:r>
            <a:endParaRPr lang="ru-RU" dirty="0">
              <a:solidFill>
                <a:prstClr val="black"/>
              </a:solidFill>
            </a:endParaRPr>
          </a:p>
        </p:txBody>
      </p:sp>
    </p:spTree>
    <p:extLst>
      <p:ext uri="{BB962C8B-B14F-4D97-AF65-F5344CB8AC3E}">
        <p14:creationId xmlns:p14="http://schemas.microsoft.com/office/powerpoint/2010/main" val="237237632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algn="ctr">
              <a:buNone/>
            </a:pPr>
            <a:endParaRPr lang="ru-RU" dirty="0" smtClean="0"/>
          </a:p>
          <a:p>
            <a:pPr algn="ctr">
              <a:buNone/>
            </a:pPr>
            <a:endParaRPr lang="ru-RU" dirty="0" smtClean="0"/>
          </a:p>
          <a:p>
            <a:pPr algn="ctr">
              <a:buNone/>
            </a:pPr>
            <a:r>
              <a:rPr lang="ru-RU" sz="5400" b="1" dirty="0" smtClean="0">
                <a:solidFill>
                  <a:srgbClr val="FF0000"/>
                </a:solidFill>
                <a:latin typeface="Monotype Corsiva" pitchFamily="66" charset="0"/>
              </a:rPr>
              <a:t>Спасибо за внимание!</a:t>
            </a:r>
            <a:endParaRPr lang="ru-RU" sz="5400" b="1" dirty="0">
              <a:solidFill>
                <a:srgbClr val="FF0000"/>
              </a:solidFill>
              <a:latin typeface="Monotype Corsiva" pitchFamily="66" charset="0"/>
            </a:endParaRPr>
          </a:p>
        </p:txBody>
      </p:sp>
    </p:spTree>
    <p:extLst>
      <p:ext uri="{BB962C8B-B14F-4D97-AF65-F5344CB8AC3E}">
        <p14:creationId xmlns:p14="http://schemas.microsoft.com/office/powerpoint/2010/main" val="27489181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endParaRPr lang="ru-RU" dirty="0"/>
          </a:p>
        </p:txBody>
      </p:sp>
      <p:sp>
        <p:nvSpPr>
          <p:cNvPr id="3" name="Объект 2"/>
          <p:cNvSpPr>
            <a:spLocks noGrp="1"/>
          </p:cNvSpPr>
          <p:nvPr>
            <p:ph idx="1"/>
          </p:nvPr>
        </p:nvSpPr>
        <p:spPr/>
        <p:txBody>
          <a:bodyPr>
            <a:normAutofit/>
          </a:bodyPr>
          <a:lstStyle/>
          <a:p>
            <a:pPr marL="0" indent="0" algn="ctr">
              <a:buNone/>
            </a:pPr>
            <a:endParaRPr lang="ru-RU" dirty="0" smtClean="0"/>
          </a:p>
          <a:p>
            <a:pPr marL="0" indent="0" algn="ctr">
              <a:buNone/>
            </a:pPr>
            <a:endParaRPr lang="ru-RU" dirty="0"/>
          </a:p>
          <a:p>
            <a:pPr marL="0" indent="0" algn="ctr">
              <a:buNone/>
            </a:pPr>
            <a:r>
              <a:rPr lang="ru-RU" dirty="0" smtClean="0"/>
              <a:t>Ребёнком </a:t>
            </a:r>
            <a:r>
              <a:rPr lang="ru-RU" dirty="0"/>
              <a:t>признается всякое человеческое существо, не достигшее 18-летнего возраста (совершеннолетия).</a:t>
            </a:r>
          </a:p>
        </p:txBody>
      </p:sp>
      <p:sp>
        <p:nvSpPr>
          <p:cNvPr id="4" name="Прямоугольник 3">
            <a:hlinkClick r:id="rId2" action="ppaction://hlinksldjump"/>
          </p:cNvPr>
          <p:cNvSpPr/>
          <p:nvPr/>
        </p:nvSpPr>
        <p:spPr>
          <a:xfrm>
            <a:off x="6948264" y="5918901"/>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prstClr val="black"/>
                </a:solidFill>
                <a:hlinkClick r:id="rId2" action="ppaction://hlinksldjump"/>
              </a:rPr>
              <a:t>назад</a:t>
            </a:r>
            <a:endParaRPr lang="ru-RU" dirty="0">
              <a:solidFill>
                <a:prstClr val="black"/>
              </a:solidFill>
            </a:endParaRPr>
          </a:p>
        </p:txBody>
      </p:sp>
    </p:spTree>
    <p:extLst>
      <p:ext uri="{BB962C8B-B14F-4D97-AF65-F5344CB8AC3E}">
        <p14:creationId xmlns:p14="http://schemas.microsoft.com/office/powerpoint/2010/main" val="36307525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395536" y="1531329"/>
            <a:ext cx="8229600" cy="4525963"/>
          </a:xfrm>
        </p:spPr>
        <p:txBody>
          <a:bodyPr/>
          <a:lstStyle/>
          <a:p>
            <a:pPr marL="0" indent="0" algn="ctr">
              <a:buNone/>
            </a:pPr>
            <a:endParaRPr lang="ru-RU" dirty="0" smtClean="0">
              <a:solidFill>
                <a:srgbClr val="C00000"/>
              </a:solidFill>
              <a:latin typeface="Monotype Corsiva" panose="03010101010201010101" pitchFamily="66" charset="0"/>
            </a:endParaRPr>
          </a:p>
          <a:p>
            <a:pPr marL="0" indent="0" algn="ctr">
              <a:buNone/>
            </a:pPr>
            <a:endParaRPr lang="ru-RU" dirty="0">
              <a:solidFill>
                <a:srgbClr val="C00000"/>
              </a:solidFill>
              <a:latin typeface="Monotype Corsiva" panose="03010101010201010101" pitchFamily="66" charset="0"/>
            </a:endParaRPr>
          </a:p>
          <a:p>
            <a:pPr marL="0" indent="0" algn="ctr">
              <a:buNone/>
            </a:pPr>
            <a:r>
              <a:rPr lang="ru-RU" b="1" dirty="0" smtClean="0">
                <a:solidFill>
                  <a:srgbClr val="C00000"/>
                </a:solidFill>
                <a:latin typeface="Monotype Corsiva" panose="03010101010201010101" pitchFamily="66" charset="0"/>
              </a:rPr>
              <a:t> </a:t>
            </a:r>
            <a:r>
              <a:rPr lang="ru-RU" b="1" dirty="0">
                <a:solidFill>
                  <a:srgbClr val="C00000"/>
                </a:solidFill>
                <a:latin typeface="Monotype Corsiva" panose="03010101010201010101" pitchFamily="66" charset="0"/>
              </a:rPr>
              <a:t>2)Кто защищает права ребенка?</a:t>
            </a:r>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prstClr val="white"/>
              </a:solidFill>
            </a:endParaRPr>
          </a:p>
        </p:txBody>
      </p:sp>
    </p:spTree>
    <p:extLst>
      <p:ext uri="{BB962C8B-B14F-4D97-AF65-F5344CB8AC3E}">
        <p14:creationId xmlns:p14="http://schemas.microsoft.com/office/powerpoint/2010/main" val="18355423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1052736"/>
            <a:ext cx="8229600" cy="5073427"/>
          </a:xfrm>
        </p:spPr>
        <p:txBody>
          <a:bodyPr>
            <a:normAutofit fontScale="77500" lnSpcReduction="20000"/>
          </a:bodyPr>
          <a:lstStyle/>
          <a:p>
            <a:pPr marL="0" indent="0">
              <a:buNone/>
            </a:pPr>
            <a:endParaRPr lang="ru-RU" dirty="0" smtClean="0"/>
          </a:p>
          <a:p>
            <a:pPr marL="0" indent="0">
              <a:buNone/>
            </a:pPr>
            <a:endParaRPr lang="ru-RU" dirty="0" smtClean="0"/>
          </a:p>
          <a:p>
            <a:pPr marL="0" indent="0">
              <a:buNone/>
            </a:pPr>
            <a:r>
              <a:rPr lang="ru-RU" dirty="0"/>
              <a:t>1. Органы государственной власти РФ, органы местного самоуправления (приме­чание редакционной комиссии).</a:t>
            </a:r>
          </a:p>
          <a:p>
            <a:pPr marL="514350" indent="-514350">
              <a:buAutoNum type="arabicParenR"/>
            </a:pPr>
            <a:endParaRPr lang="ru-RU" dirty="0"/>
          </a:p>
          <a:p>
            <a:pPr marL="0" indent="0">
              <a:buNone/>
            </a:pPr>
            <a:r>
              <a:rPr lang="ru-RU" dirty="0"/>
              <a:t>2. Родители ребенка, лица, их заменяющие.</a:t>
            </a:r>
          </a:p>
          <a:p>
            <a:pPr marL="514350" indent="-514350">
              <a:buAutoNum type="arabicParenR"/>
            </a:pPr>
            <a:endParaRPr lang="ru-RU" dirty="0"/>
          </a:p>
          <a:p>
            <a:pPr marL="0" indent="0">
              <a:buNone/>
            </a:pPr>
            <a:r>
              <a:rPr lang="ru-RU" dirty="0"/>
              <a:t>3. Педагогические, медицинские, социальные работники, психологи и др. специа­листы, которые несут ответственность за воспитание, образование, охрану здоро­вья, социальную защиту и социальное обслуживание.</a:t>
            </a:r>
          </a:p>
          <a:p>
            <a:pPr marL="514350" indent="-514350">
              <a:buAutoNum type="arabicParenR"/>
            </a:pPr>
            <a:endParaRPr lang="ru-RU" dirty="0"/>
          </a:p>
          <a:p>
            <a:pPr marL="0" indent="0">
              <a:buNone/>
            </a:pPr>
            <a:r>
              <a:rPr lang="ru-RU" dirty="0"/>
              <a:t>4. Общественные организации.</a:t>
            </a:r>
          </a:p>
          <a:p>
            <a:pPr marL="514350" indent="-514350">
              <a:buAutoNum type="arabicParenR"/>
            </a:pPr>
            <a:endParaRPr lang="ru-RU" dirty="0"/>
          </a:p>
        </p:txBody>
      </p:sp>
      <p:sp>
        <p:nvSpPr>
          <p:cNvPr id="4" name="Прямоугольник 3">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prstClr val="black"/>
                </a:solidFill>
                <a:hlinkClick r:id="rId2" action="ppaction://hlinksldjump"/>
              </a:rPr>
              <a:t>Назад</a:t>
            </a:r>
            <a:endParaRPr lang="ru-RU" dirty="0">
              <a:solidFill>
                <a:prstClr val="black"/>
              </a:solidFill>
            </a:endParaRPr>
          </a:p>
        </p:txBody>
      </p:sp>
    </p:spTree>
    <p:extLst>
      <p:ext uri="{BB962C8B-B14F-4D97-AF65-F5344CB8AC3E}">
        <p14:creationId xmlns:p14="http://schemas.microsoft.com/office/powerpoint/2010/main" val="86776376"/>
      </p:ext>
    </p:extLst>
  </p:cSld>
  <p:clrMapOvr>
    <a:masterClrMapping/>
  </p:clrMapOvr>
  <p:timing>
    <p:tnLst>
      <p:par>
        <p:cTn id="1" dur="indefinite" restart="never" nodeType="tmRoot"/>
      </p:par>
    </p:tnLst>
  </p:timing>
</p:sld>
</file>

<file path=ppt/theme/theme1.xml><?xml version="1.0" encoding="utf-8"?>
<a:theme xmlns:a="http://schemas.openxmlformats.org/drawingml/2006/main" name="1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102</TotalTime>
  <Words>1590</Words>
  <Application>Microsoft Office PowerPoint</Application>
  <PresentationFormat>Экран (4:3)</PresentationFormat>
  <Paragraphs>368</Paragraphs>
  <Slides>66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66</vt:i4>
      </vt:variant>
    </vt:vector>
  </HeadingPairs>
  <TitlesOfParts>
    <vt:vector size="67" baseType="lpstr">
      <vt:lpstr>1_Тема Office</vt:lpstr>
      <vt:lpstr>Презентация PowerPoint</vt:lpstr>
      <vt:lpstr>    </vt:lpstr>
      <vt:lpstr>Цели:  </vt:lpstr>
      <vt:lpstr> Этапы игры</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Правила внутреннего распорядка БМК</vt:lpstr>
      <vt:lpstr>Презентация PowerPoint</vt:lpstr>
      <vt:lpstr>Правила внутреннего распорядка БМК</vt:lpstr>
      <vt:lpstr>Презентация PowerPoint</vt:lpstr>
      <vt:lpstr>Правила внутреннего распорядка БМК</vt:lpstr>
      <vt:lpstr>Презентация PowerPoint</vt:lpstr>
      <vt:lpstr>Правила внутреннего распорядка БМК</vt:lpstr>
      <vt:lpstr>Презентация PowerPoint</vt:lpstr>
      <vt:lpstr>Правила внутреннего распорядка БМК</vt:lpstr>
      <vt:lpstr>Презентация PowerPoint</vt:lpstr>
      <vt:lpstr>Правила внутреннего распорядка БМК</vt:lpstr>
      <vt:lpstr>Презентация PowerPoint</vt:lpstr>
      <vt:lpstr>Правила внутреннего распорядка БМК</vt:lpstr>
      <vt:lpstr>Презентация PowerPoint</vt:lpstr>
      <vt:lpstr>Правила внутреннего распорядка БМК</vt:lpstr>
      <vt:lpstr>Презентация PowerPoint</vt:lpstr>
      <vt:lpstr>Правила внутреннего распорядка БМК</vt:lpstr>
      <vt:lpstr>Презентация PowerPoint</vt:lpstr>
      <vt:lpstr>Правила внутреннего распорядка БМК</vt:lpstr>
      <vt:lpstr>Презентация PowerPoint</vt:lpstr>
      <vt:lpstr>Правила внутреннего распорядка БМК</vt:lpstr>
      <vt:lpstr>Презентация PowerPoint</vt:lpstr>
      <vt:lpstr> Правила внутреннего распорядка БМК</vt:lpstr>
      <vt:lpstr>Презентация PowerPoint</vt:lpstr>
      <vt:lpstr> Правила внутреннего распорядка БМК</vt:lpstr>
      <vt:lpstr>Презентация PowerPoint</vt:lpstr>
      <vt:lpstr>Правила внутреннего распорядка БМК</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Права несовершеннолетних   в РФ</dc:title>
  <dc:creator>Ekaterina</dc:creator>
  <cp:lastModifiedBy>Ekaterina</cp:lastModifiedBy>
  <cp:revision>13</cp:revision>
  <dcterms:created xsi:type="dcterms:W3CDTF">2018-12-16T15:44:58Z</dcterms:created>
  <dcterms:modified xsi:type="dcterms:W3CDTF">2018-12-20T16:51:56Z</dcterms:modified>
</cp:coreProperties>
</file>