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28"/>
  </p:notesMasterIdLst>
  <p:sldIdLst>
    <p:sldId id="322" r:id="rId2"/>
    <p:sldId id="379" r:id="rId3"/>
    <p:sldId id="380" r:id="rId4"/>
    <p:sldId id="256" r:id="rId5"/>
    <p:sldId id="258" r:id="rId6"/>
    <p:sldId id="257" r:id="rId7"/>
    <p:sldId id="259" r:id="rId8"/>
    <p:sldId id="260" r:id="rId9"/>
    <p:sldId id="261" r:id="rId10"/>
    <p:sldId id="262" r:id="rId11"/>
    <p:sldId id="263" r:id="rId12"/>
    <p:sldId id="266" r:id="rId13"/>
    <p:sldId id="323" r:id="rId14"/>
    <p:sldId id="267" r:id="rId15"/>
    <p:sldId id="324" r:id="rId16"/>
    <p:sldId id="268" r:id="rId17"/>
    <p:sldId id="325" r:id="rId18"/>
    <p:sldId id="269" r:id="rId19"/>
    <p:sldId id="326" r:id="rId20"/>
    <p:sldId id="270" r:id="rId21"/>
    <p:sldId id="327" r:id="rId22"/>
    <p:sldId id="271" r:id="rId23"/>
    <p:sldId id="328" r:id="rId24"/>
    <p:sldId id="272" r:id="rId25"/>
    <p:sldId id="329" r:id="rId26"/>
    <p:sldId id="273" r:id="rId27"/>
    <p:sldId id="330" r:id="rId28"/>
    <p:sldId id="274" r:id="rId29"/>
    <p:sldId id="331" r:id="rId30"/>
    <p:sldId id="275" r:id="rId31"/>
    <p:sldId id="332" r:id="rId32"/>
    <p:sldId id="276" r:id="rId33"/>
    <p:sldId id="333" r:id="rId34"/>
    <p:sldId id="277" r:id="rId35"/>
    <p:sldId id="334" r:id="rId36"/>
    <p:sldId id="278" r:id="rId37"/>
    <p:sldId id="335" r:id="rId38"/>
    <p:sldId id="279" r:id="rId39"/>
    <p:sldId id="336" r:id="rId40"/>
    <p:sldId id="280" r:id="rId41"/>
    <p:sldId id="337" r:id="rId42"/>
    <p:sldId id="281" r:id="rId43"/>
    <p:sldId id="338" r:id="rId44"/>
    <p:sldId id="282" r:id="rId45"/>
    <p:sldId id="339" r:id="rId46"/>
    <p:sldId id="283" r:id="rId47"/>
    <p:sldId id="340" r:id="rId48"/>
    <p:sldId id="284" r:id="rId49"/>
    <p:sldId id="341" r:id="rId50"/>
    <p:sldId id="285" r:id="rId51"/>
    <p:sldId id="342" r:id="rId52"/>
    <p:sldId id="286" r:id="rId53"/>
    <p:sldId id="343" r:id="rId54"/>
    <p:sldId id="287" r:id="rId55"/>
    <p:sldId id="344" r:id="rId56"/>
    <p:sldId id="288" r:id="rId57"/>
    <p:sldId id="345" r:id="rId58"/>
    <p:sldId id="289" r:id="rId59"/>
    <p:sldId id="346" r:id="rId60"/>
    <p:sldId id="290" r:id="rId61"/>
    <p:sldId id="347" r:id="rId62"/>
    <p:sldId id="291" r:id="rId63"/>
    <p:sldId id="348" r:id="rId64"/>
    <p:sldId id="292" r:id="rId65"/>
    <p:sldId id="349" r:id="rId66"/>
    <p:sldId id="293" r:id="rId67"/>
    <p:sldId id="350" r:id="rId68"/>
    <p:sldId id="294" r:id="rId69"/>
    <p:sldId id="351" r:id="rId70"/>
    <p:sldId id="295" r:id="rId71"/>
    <p:sldId id="352" r:id="rId72"/>
    <p:sldId id="296" r:id="rId73"/>
    <p:sldId id="353" r:id="rId74"/>
    <p:sldId id="297" r:id="rId75"/>
    <p:sldId id="354" r:id="rId76"/>
    <p:sldId id="298" r:id="rId77"/>
    <p:sldId id="355" r:id="rId78"/>
    <p:sldId id="299" r:id="rId79"/>
    <p:sldId id="356" r:id="rId80"/>
    <p:sldId id="300" r:id="rId81"/>
    <p:sldId id="357" r:id="rId82"/>
    <p:sldId id="301" r:id="rId83"/>
    <p:sldId id="358" r:id="rId84"/>
    <p:sldId id="302" r:id="rId85"/>
    <p:sldId id="359" r:id="rId86"/>
    <p:sldId id="303" r:id="rId87"/>
    <p:sldId id="360" r:id="rId88"/>
    <p:sldId id="304" r:id="rId89"/>
    <p:sldId id="361" r:id="rId90"/>
    <p:sldId id="305" r:id="rId91"/>
    <p:sldId id="362" r:id="rId92"/>
    <p:sldId id="306" r:id="rId93"/>
    <p:sldId id="363" r:id="rId94"/>
    <p:sldId id="307" r:id="rId95"/>
    <p:sldId id="364" r:id="rId96"/>
    <p:sldId id="308" r:id="rId97"/>
    <p:sldId id="365" r:id="rId98"/>
    <p:sldId id="309" r:id="rId99"/>
    <p:sldId id="366" r:id="rId100"/>
    <p:sldId id="310" r:id="rId101"/>
    <p:sldId id="367" r:id="rId102"/>
    <p:sldId id="311" r:id="rId103"/>
    <p:sldId id="368" r:id="rId104"/>
    <p:sldId id="312" r:id="rId105"/>
    <p:sldId id="369" r:id="rId106"/>
    <p:sldId id="313" r:id="rId107"/>
    <p:sldId id="370" r:id="rId108"/>
    <p:sldId id="314" r:id="rId109"/>
    <p:sldId id="371" r:id="rId110"/>
    <p:sldId id="315" r:id="rId111"/>
    <p:sldId id="372" r:id="rId112"/>
    <p:sldId id="316" r:id="rId113"/>
    <p:sldId id="373" r:id="rId114"/>
    <p:sldId id="317" r:id="rId115"/>
    <p:sldId id="374" r:id="rId116"/>
    <p:sldId id="318" r:id="rId117"/>
    <p:sldId id="375" r:id="rId118"/>
    <p:sldId id="319" r:id="rId119"/>
    <p:sldId id="376" r:id="rId120"/>
    <p:sldId id="320" r:id="rId121"/>
    <p:sldId id="377" r:id="rId122"/>
    <p:sldId id="321" r:id="rId123"/>
    <p:sldId id="378" r:id="rId124"/>
    <p:sldId id="381" r:id="rId125"/>
    <p:sldId id="382" r:id="rId126"/>
    <p:sldId id="383" r:id="rId1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9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1" autoAdjust="0"/>
    <p:restoredTop sz="94660"/>
  </p:normalViewPr>
  <p:slideViewPr>
    <p:cSldViewPr>
      <p:cViewPr varScale="1">
        <p:scale>
          <a:sx n="110" d="100"/>
          <a:sy n="110" d="100"/>
        </p:scale>
        <p:origin x="-16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55F685-AE3A-4DCD-A401-50EA171CFAFF}" type="datetimeFigureOut">
              <a:rPr lang="ru-RU" smtClean="0"/>
              <a:pPr/>
              <a:t>27.03.2017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A72D79-0F2C-4BC4-8DD5-5147575A0236}" type="slidenum">
              <a:rPr lang="ru-RU" smtClean="0"/>
              <a:pPr/>
              <a:t>‹#›</a:t>
            </a:fld>
            <a:endParaRPr lang="ru-RU"/>
          </a:p>
        </p:txBody>
      </p:sp>
    </p:spTree>
    <p:extLst>
      <p:ext uri="{BB962C8B-B14F-4D97-AF65-F5344CB8AC3E}">
        <p14:creationId xmlns:p14="http://schemas.microsoft.com/office/powerpoint/2010/main" xmlns="" val="411906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B719C73-33C1-4227-93E7-450021F0486A}" type="datetimeFigureOut">
              <a:rPr lang="ru-RU" smtClean="0"/>
              <a:pPr/>
              <a:t>27.03.2017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719C73-33C1-4227-93E7-450021F0486A}" type="datetimeFigureOut">
              <a:rPr lang="ru-RU" smtClean="0"/>
              <a:pPr/>
              <a:t>27.03.2017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719C73-33C1-4227-93E7-450021F0486A}" type="datetimeFigureOut">
              <a:rPr lang="ru-RU" smtClean="0"/>
              <a:pPr/>
              <a:t>27.03.2017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719C73-33C1-4227-93E7-450021F0486A}" type="datetimeFigureOut">
              <a:rPr lang="ru-RU" smtClean="0"/>
              <a:pPr/>
              <a:t>27.03.2017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B719C73-33C1-4227-93E7-450021F0486A}" type="datetimeFigureOut">
              <a:rPr lang="ru-RU" smtClean="0"/>
              <a:pPr/>
              <a:t>27.03.2017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B719C73-33C1-4227-93E7-450021F0486A}" type="datetimeFigureOut">
              <a:rPr lang="ru-RU" smtClean="0"/>
              <a:pPr/>
              <a:t>27.03.2017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B719C73-33C1-4227-93E7-450021F0486A}" type="datetimeFigureOut">
              <a:rPr lang="ru-RU" smtClean="0"/>
              <a:pPr/>
              <a:t>27.03.2017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B719C73-33C1-4227-93E7-450021F0486A}" type="datetimeFigureOut">
              <a:rPr lang="ru-RU" smtClean="0"/>
              <a:pPr/>
              <a:t>27.03.2017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B719C73-33C1-4227-93E7-450021F0486A}" type="datetimeFigureOut">
              <a:rPr lang="ru-RU" smtClean="0"/>
              <a:pPr/>
              <a:t>27.03.2017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719C73-33C1-4227-93E7-450021F0486A}" type="datetimeFigureOut">
              <a:rPr lang="ru-RU" smtClean="0"/>
              <a:pPr/>
              <a:t>27.03.2017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719C73-33C1-4227-93E7-450021F0486A}" type="datetimeFigureOut">
              <a:rPr lang="ru-RU" smtClean="0"/>
              <a:pPr/>
              <a:t>27.03.2017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6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719C73-33C1-4227-93E7-450021F0486A}" type="datetimeFigureOut">
              <a:rPr lang="ru-RU" smtClean="0"/>
              <a:pPr/>
              <a:t>27.03.2017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4814D5-3014-490A-9700-4EECF57A955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98.xml"/><Relationship Id="rId13" Type="http://schemas.openxmlformats.org/officeDocument/2006/relationships/slide" Target="slide103.xml"/><Relationship Id="rId18" Type="http://schemas.openxmlformats.org/officeDocument/2006/relationships/slide" Target="slide4.xml"/><Relationship Id="rId3" Type="http://schemas.openxmlformats.org/officeDocument/2006/relationships/slide" Target="slide93.xml"/><Relationship Id="rId7" Type="http://schemas.openxmlformats.org/officeDocument/2006/relationships/slide" Target="slide97.xml"/><Relationship Id="rId12" Type="http://schemas.openxmlformats.org/officeDocument/2006/relationships/slide" Target="slide102.xml"/><Relationship Id="rId17" Type="http://schemas.openxmlformats.org/officeDocument/2006/relationships/slide" Target="slide107.xml"/><Relationship Id="rId2" Type="http://schemas.openxmlformats.org/officeDocument/2006/relationships/slide" Target="slide92.xml"/><Relationship Id="rId16" Type="http://schemas.openxmlformats.org/officeDocument/2006/relationships/slide" Target="slide106.xml"/><Relationship Id="rId1" Type="http://schemas.openxmlformats.org/officeDocument/2006/relationships/slideLayout" Target="../slideLayouts/slideLayout2.xml"/><Relationship Id="rId6" Type="http://schemas.openxmlformats.org/officeDocument/2006/relationships/slide" Target="slide96.xml"/><Relationship Id="rId11" Type="http://schemas.openxmlformats.org/officeDocument/2006/relationships/slide" Target="slide101.xml"/><Relationship Id="rId5" Type="http://schemas.openxmlformats.org/officeDocument/2006/relationships/slide" Target="slide95.xml"/><Relationship Id="rId15" Type="http://schemas.openxmlformats.org/officeDocument/2006/relationships/slide" Target="slide105.xml"/><Relationship Id="rId10" Type="http://schemas.openxmlformats.org/officeDocument/2006/relationships/slide" Target="slide100.xml"/><Relationship Id="rId4" Type="http://schemas.openxmlformats.org/officeDocument/2006/relationships/slide" Target="slide94.xml"/><Relationship Id="rId9" Type="http://schemas.openxmlformats.org/officeDocument/2006/relationships/slide" Target="slide99.xml"/><Relationship Id="rId14" Type="http://schemas.openxmlformats.org/officeDocument/2006/relationships/slide" Target="slide104.xml"/></Relationships>
</file>

<file path=ppt/slides/_rels/slide100.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slide" Target="slide114.xml"/><Relationship Id="rId13" Type="http://schemas.openxmlformats.org/officeDocument/2006/relationships/slide" Target="slide119.xml"/><Relationship Id="rId18" Type="http://schemas.openxmlformats.org/officeDocument/2006/relationships/slide" Target="slide4.xml"/><Relationship Id="rId3" Type="http://schemas.openxmlformats.org/officeDocument/2006/relationships/slide" Target="slide109.xml"/><Relationship Id="rId7" Type="http://schemas.openxmlformats.org/officeDocument/2006/relationships/slide" Target="slide113.xml"/><Relationship Id="rId12" Type="http://schemas.openxmlformats.org/officeDocument/2006/relationships/slide" Target="slide118.xml"/><Relationship Id="rId17" Type="http://schemas.openxmlformats.org/officeDocument/2006/relationships/slide" Target="slide123.xml"/><Relationship Id="rId2" Type="http://schemas.openxmlformats.org/officeDocument/2006/relationships/slide" Target="slide108.xml"/><Relationship Id="rId16" Type="http://schemas.openxmlformats.org/officeDocument/2006/relationships/slide" Target="slide122.xml"/><Relationship Id="rId1" Type="http://schemas.openxmlformats.org/officeDocument/2006/relationships/slideLayout" Target="../slideLayouts/slideLayout2.xml"/><Relationship Id="rId6" Type="http://schemas.openxmlformats.org/officeDocument/2006/relationships/slide" Target="slide112.xml"/><Relationship Id="rId11" Type="http://schemas.openxmlformats.org/officeDocument/2006/relationships/slide" Target="slide117.xml"/><Relationship Id="rId5" Type="http://schemas.openxmlformats.org/officeDocument/2006/relationships/slide" Target="slide111.xml"/><Relationship Id="rId15" Type="http://schemas.openxmlformats.org/officeDocument/2006/relationships/slide" Target="slide121.xml"/><Relationship Id="rId10" Type="http://schemas.openxmlformats.org/officeDocument/2006/relationships/slide" Target="slide116.xml"/><Relationship Id="rId4" Type="http://schemas.openxmlformats.org/officeDocument/2006/relationships/slide" Target="slide110.xml"/><Relationship Id="rId9" Type="http://schemas.openxmlformats.org/officeDocument/2006/relationships/slide" Target="slide115.xml"/><Relationship Id="rId14" Type="http://schemas.openxmlformats.org/officeDocument/2006/relationships/slide" Target="slide120.xml"/></Relationships>
</file>

<file path=ppt/slides/_rels/slide110.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base.garant.ru/10106035/1/" TargetMode="Externa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consultant.ru/document/cons_doc_LAW_34683/3a3bad3e8cac339021393236fd85d5a46a357735/" TargetMode="External"/><Relationship Id="rId2" Type="http://schemas.openxmlformats.org/officeDocument/2006/relationships/hyperlink" Target="http://www.consultant.ru/document/cons_doc_LAW_47257/4d381142232237f3c81facc00c3358370c97b3d8/"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1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130508/f45bb481d7e1332e7a6b92b57d77bbe39418d2e7/"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 Id="rId4" Type="http://schemas.openxmlformats.org/officeDocument/2006/relationships/hyperlink" Target="http://www.consultant.ru/document/cons_doc_LAW_34661/7ff50b874c8cbce814266fd45eb5fff8b30449b6/" TargetMode="External"/></Relationships>
</file>

<file path=ppt/slides/_rels/slide18.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34683/ff0b989d9cec242f2b01d05ca65a7b382f99ff10/"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47257/4d381142232237f3c81facc00c3358370c97b3d8/"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199630/a1fe82ed6c210bfa3dea87594fb38935767de6d8/"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34661/7ff50b874c8cbce814266fd45eb5fff8b30449b6/"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121895/0b1cadf39ebeb0f1fed2ef0b8ebab5973197d7f1/"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consultant.ru/document/cons_doc_LAW_107289/90bb5f4d280b26ade35de1f7d0f8584996e90157/" TargetMode="External"/><Relationship Id="rId2" Type="http://schemas.openxmlformats.org/officeDocument/2006/relationships/hyperlink" Target="http://www.consultant.ru/document/cons_doc_LAW_141711/9239bf600915be9dd13b739da533f6ccb7250734/"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34.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consultant.ru/document/cons_doc_LAW_130221/94b1316b09ca2e499b06757db56fcc53d2a530fc/" TargetMode="External"/><Relationship Id="rId2" Type="http://schemas.openxmlformats.org/officeDocument/2006/relationships/hyperlink" Target="http://www.consultant.ru/document/cons_doc_LAW_141711/9239bf600915be9dd13b739da533f6ccb7250734/"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36.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docs.cntd.ru/document/901729631"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6.xml"/><Relationship Id="rId7" Type="http://schemas.openxmlformats.org/officeDocument/2006/relationships/slide" Target="slide9.xml"/><Relationship Id="rId2" Type="http://schemas.openxmlformats.org/officeDocument/2006/relationships/slide" Target="slide5.xml"/><Relationship Id="rId1" Type="http://schemas.openxmlformats.org/officeDocument/2006/relationships/slideLayout" Target="../slideLayouts/slideLayout1.xml"/><Relationship Id="rId6" Type="http://schemas.openxmlformats.org/officeDocument/2006/relationships/slide" Target="slide8.xml"/><Relationship Id="rId5" Type="http://schemas.openxmlformats.org/officeDocument/2006/relationships/slide" Target="slide10.xml"/><Relationship Id="rId4" Type="http://schemas.openxmlformats.org/officeDocument/2006/relationships/slide" Target="slide7.xml"/></Relationships>
</file>

<file path=ppt/slides/_rels/slide40.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consultant.ru/document/cons_doc_LAW_107289/90bb5f4d280b26ade35de1f7d0f8584996e90157/" TargetMode="External"/><Relationship Id="rId2" Type="http://schemas.openxmlformats.org/officeDocument/2006/relationships/hyperlink" Target="http://www.consultant.ru/document/cons_doc_LAW_141711/9239bf600915be9dd13b739da533f6ccb7250734/"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46.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107289/90bb5f4d280b26ade35de1f7d0f8584996e90157/"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8.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 Id="rId4" Type="http://schemas.openxmlformats.org/officeDocument/2006/relationships/hyperlink" Target="http://www.consultant.ru/document/cons_doc_LAW_28165/1dc84364c4c2eefe422024c63a80288dc01cc14d/" TargetMode="External"/></Relationships>
</file>

<file path=ppt/slides/_rels/slide5.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23.xml"/><Relationship Id="rId18" Type="http://schemas.openxmlformats.org/officeDocument/2006/relationships/slide" Target="slide4.xml"/><Relationship Id="rId3" Type="http://schemas.openxmlformats.org/officeDocument/2006/relationships/slide" Target="slide13.xml"/><Relationship Id="rId7" Type="http://schemas.openxmlformats.org/officeDocument/2006/relationships/slide" Target="slide17.xml"/><Relationship Id="rId12" Type="http://schemas.openxmlformats.org/officeDocument/2006/relationships/slide" Target="slide22.xml"/><Relationship Id="rId17" Type="http://schemas.openxmlformats.org/officeDocument/2006/relationships/slide" Target="slide27.xml"/><Relationship Id="rId2" Type="http://schemas.openxmlformats.org/officeDocument/2006/relationships/slide" Target="slide12.xml"/><Relationship Id="rId16" Type="http://schemas.openxmlformats.org/officeDocument/2006/relationships/slide" Target="slide26.xml"/><Relationship Id="rId1" Type="http://schemas.openxmlformats.org/officeDocument/2006/relationships/slideLayout" Target="../slideLayouts/slideLayout2.xml"/><Relationship Id="rId6" Type="http://schemas.openxmlformats.org/officeDocument/2006/relationships/slide" Target="slide16.xml"/><Relationship Id="rId11" Type="http://schemas.openxmlformats.org/officeDocument/2006/relationships/slide" Target="slide21.xml"/><Relationship Id="rId5" Type="http://schemas.openxmlformats.org/officeDocument/2006/relationships/slide" Target="slide15.xml"/><Relationship Id="rId15" Type="http://schemas.openxmlformats.org/officeDocument/2006/relationships/slide" Target="slide25.xml"/><Relationship Id="rId10" Type="http://schemas.openxmlformats.org/officeDocument/2006/relationships/slide" Target="slide20.xml"/><Relationship Id="rId4" Type="http://schemas.openxmlformats.org/officeDocument/2006/relationships/slide" Target="slide14.xml"/><Relationship Id="rId9" Type="http://schemas.openxmlformats.org/officeDocument/2006/relationships/slide" Target="slide19.xml"/><Relationship Id="rId14" Type="http://schemas.openxmlformats.org/officeDocument/2006/relationships/slide" Target="slide24.xml"/></Relationships>
</file>

<file path=ppt/slides/_rels/slide50.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141711/9239bf600915be9dd13b739da533f6ccb7250734/"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2.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ww.consultant.ru/document/cons_doc_LAW_107289/90bb5f4d280b26ade35de1f7d0f8584996e90157/" TargetMode="External"/><Relationship Id="rId2" Type="http://schemas.openxmlformats.org/officeDocument/2006/relationships/hyperlink" Target="http://www.consultant.ru/document/cons_doc_LAW_141711/9239bf600915be9dd13b739da533f6ccb7250734/"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54.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www.consultant.ru/document/cons_doc_LAW_107289/90bb5f4d280b26ade35de1f7d0f8584996e90157/" TargetMode="External"/><Relationship Id="rId2" Type="http://schemas.openxmlformats.org/officeDocument/2006/relationships/hyperlink" Target="http://www.consultant.ru/document/cons_doc_LAW_141711/9239bf600915be9dd13b739da533f6ccb7250734/"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56.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consultant.ru/document/cons_doc_LAW_107289/90bb5f4d280b26ade35de1f7d0f8584996e90157/" TargetMode="External"/><Relationship Id="rId2" Type="http://schemas.openxmlformats.org/officeDocument/2006/relationships/hyperlink" Target="http://www.consultant.ru/document/cons_doc_LAW_141711/9239bf600915be9dd13b739da533f6ccb7250734/"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58.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www.consultant.ru/document/cons_doc_LAW_107289/90bb5f4d280b26ade35de1f7d0f8584996e90157/" TargetMode="External"/><Relationship Id="rId2" Type="http://schemas.openxmlformats.org/officeDocument/2006/relationships/hyperlink" Target="http://www.consultant.ru/document/cons_doc_LAW_141711/9239bf600915be9dd13b739da533f6ccb7250734/"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39.xml"/><Relationship Id="rId18" Type="http://schemas.openxmlformats.org/officeDocument/2006/relationships/slide" Target="slide4.xml"/><Relationship Id="rId3" Type="http://schemas.openxmlformats.org/officeDocument/2006/relationships/slide" Target="slide29.xml"/><Relationship Id="rId7" Type="http://schemas.openxmlformats.org/officeDocument/2006/relationships/slide" Target="slide33.xml"/><Relationship Id="rId12" Type="http://schemas.openxmlformats.org/officeDocument/2006/relationships/slide" Target="slide38.xml"/><Relationship Id="rId17" Type="http://schemas.openxmlformats.org/officeDocument/2006/relationships/slide" Target="slide43.xml"/><Relationship Id="rId2" Type="http://schemas.openxmlformats.org/officeDocument/2006/relationships/slide" Target="slide28.xml"/><Relationship Id="rId16" Type="http://schemas.openxmlformats.org/officeDocument/2006/relationships/slide" Target="slide42.xml"/><Relationship Id="rId1" Type="http://schemas.openxmlformats.org/officeDocument/2006/relationships/slideLayout" Target="../slideLayouts/slideLayout2.xml"/><Relationship Id="rId6" Type="http://schemas.openxmlformats.org/officeDocument/2006/relationships/slide" Target="slide32.xml"/><Relationship Id="rId11" Type="http://schemas.openxmlformats.org/officeDocument/2006/relationships/slide" Target="slide37.xml"/><Relationship Id="rId5" Type="http://schemas.openxmlformats.org/officeDocument/2006/relationships/slide" Target="slide31.xml"/><Relationship Id="rId15" Type="http://schemas.openxmlformats.org/officeDocument/2006/relationships/slide" Target="slide41.xml"/><Relationship Id="rId10" Type="http://schemas.openxmlformats.org/officeDocument/2006/relationships/slide" Target="slide36.xml"/><Relationship Id="rId4" Type="http://schemas.openxmlformats.org/officeDocument/2006/relationships/slide" Target="slide30.xml"/><Relationship Id="rId9" Type="http://schemas.openxmlformats.org/officeDocument/2006/relationships/slide" Target="slide35.xml"/><Relationship Id="rId14" Type="http://schemas.openxmlformats.org/officeDocument/2006/relationships/slide" Target="slide40.xml"/></Relationships>
</file>

<file path=ppt/slides/_rels/slide60.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142304/"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2.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121895/0b1cadf39ebeb0f1fed2ef0b8ebab5973197d7f1/"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8.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www.consultant.ru/document/cons_doc_LAW_34683/10a5dcaf674745f3d774120abddc3c4d2c558784/" TargetMode="External"/><Relationship Id="rId2" Type="http://schemas.openxmlformats.org/officeDocument/2006/relationships/hyperlink" Target="http://www.consultant.ru/document/cons_doc_LAW_34683/fc86187524a5b293111ca8ab7e668a2acc114b75/"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7.xml.rels><?xml version="1.0" encoding="UTF-8" standalone="yes"?>
<Relationships xmlns="http://schemas.openxmlformats.org/package/2006/relationships"><Relationship Id="rId8" Type="http://schemas.openxmlformats.org/officeDocument/2006/relationships/slide" Target="slide50.xml"/><Relationship Id="rId13" Type="http://schemas.openxmlformats.org/officeDocument/2006/relationships/slide" Target="slide55.xml"/><Relationship Id="rId18" Type="http://schemas.openxmlformats.org/officeDocument/2006/relationships/slide" Target="slide4.xml"/><Relationship Id="rId3" Type="http://schemas.openxmlformats.org/officeDocument/2006/relationships/slide" Target="slide45.xml"/><Relationship Id="rId7" Type="http://schemas.openxmlformats.org/officeDocument/2006/relationships/slide" Target="slide49.xml"/><Relationship Id="rId12" Type="http://schemas.openxmlformats.org/officeDocument/2006/relationships/slide" Target="slide54.xml"/><Relationship Id="rId17" Type="http://schemas.openxmlformats.org/officeDocument/2006/relationships/slide" Target="slide59.xml"/><Relationship Id="rId2" Type="http://schemas.openxmlformats.org/officeDocument/2006/relationships/slide" Target="slide44.xml"/><Relationship Id="rId16" Type="http://schemas.openxmlformats.org/officeDocument/2006/relationships/slide" Target="slide58.xml"/><Relationship Id="rId1" Type="http://schemas.openxmlformats.org/officeDocument/2006/relationships/slideLayout" Target="../slideLayouts/slideLayout2.xml"/><Relationship Id="rId6" Type="http://schemas.openxmlformats.org/officeDocument/2006/relationships/slide" Target="slide48.xml"/><Relationship Id="rId11" Type="http://schemas.openxmlformats.org/officeDocument/2006/relationships/slide" Target="slide53.xml"/><Relationship Id="rId5" Type="http://schemas.openxmlformats.org/officeDocument/2006/relationships/slide" Target="slide47.xml"/><Relationship Id="rId15" Type="http://schemas.openxmlformats.org/officeDocument/2006/relationships/slide" Target="slide57.xml"/><Relationship Id="rId10" Type="http://schemas.openxmlformats.org/officeDocument/2006/relationships/slide" Target="slide52.xml"/><Relationship Id="rId4" Type="http://schemas.openxmlformats.org/officeDocument/2006/relationships/slide" Target="slide46.xml"/><Relationship Id="rId9" Type="http://schemas.openxmlformats.org/officeDocument/2006/relationships/slide" Target="slide51.xml"/><Relationship Id="rId14" Type="http://schemas.openxmlformats.org/officeDocument/2006/relationships/slide" Target="slide56.xml"/></Relationships>
</file>

<file path=ppt/slides/_rels/slide70.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www.consultant.ru/document/cons_doc_LAW_34683/10a5dcaf674745f3d774120abddc3c4d2c558784/" TargetMode="External"/><Relationship Id="rId2" Type="http://schemas.openxmlformats.org/officeDocument/2006/relationships/hyperlink" Target="http://www.consultant.ru/document/cons_doc_LAW_34683/fc86187524a5b293111ca8ab7e668a2acc114b75/"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72.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34683/fc86187524a5b293111ca8ab7e668a2acc114b75/"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4.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slide" Target="slide66.xml"/><Relationship Id="rId13" Type="http://schemas.openxmlformats.org/officeDocument/2006/relationships/slide" Target="slide71.xml"/><Relationship Id="rId18" Type="http://schemas.openxmlformats.org/officeDocument/2006/relationships/slide" Target="slide4.xml"/><Relationship Id="rId3" Type="http://schemas.openxmlformats.org/officeDocument/2006/relationships/slide" Target="slide61.xml"/><Relationship Id="rId7" Type="http://schemas.openxmlformats.org/officeDocument/2006/relationships/slide" Target="slide65.xml"/><Relationship Id="rId12" Type="http://schemas.openxmlformats.org/officeDocument/2006/relationships/slide" Target="slide70.xml"/><Relationship Id="rId17" Type="http://schemas.openxmlformats.org/officeDocument/2006/relationships/slide" Target="slide75.xml"/><Relationship Id="rId2" Type="http://schemas.openxmlformats.org/officeDocument/2006/relationships/slide" Target="slide60.xml"/><Relationship Id="rId16" Type="http://schemas.openxmlformats.org/officeDocument/2006/relationships/slide" Target="slide74.xml"/><Relationship Id="rId1" Type="http://schemas.openxmlformats.org/officeDocument/2006/relationships/slideLayout" Target="../slideLayouts/slideLayout2.xml"/><Relationship Id="rId6" Type="http://schemas.openxmlformats.org/officeDocument/2006/relationships/slide" Target="slide64.xml"/><Relationship Id="rId11" Type="http://schemas.openxmlformats.org/officeDocument/2006/relationships/slide" Target="slide69.xml"/><Relationship Id="rId5" Type="http://schemas.openxmlformats.org/officeDocument/2006/relationships/slide" Target="slide63.xml"/><Relationship Id="rId15" Type="http://schemas.openxmlformats.org/officeDocument/2006/relationships/slide" Target="slide73.xml"/><Relationship Id="rId10" Type="http://schemas.openxmlformats.org/officeDocument/2006/relationships/slide" Target="slide68.xml"/><Relationship Id="rId4" Type="http://schemas.openxmlformats.org/officeDocument/2006/relationships/slide" Target="slide62.xml"/><Relationship Id="rId9" Type="http://schemas.openxmlformats.org/officeDocument/2006/relationships/slide" Target="slide67.xml"/><Relationship Id="rId14" Type="http://schemas.openxmlformats.org/officeDocument/2006/relationships/slide" Target="slide72.xml"/></Relationships>
</file>

<file path=ppt/slides/_rels/slide8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4692/c8d17bef90c71d9028b8fbadd17e4dc94a4f9b8d/"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2.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179596/"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8.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hyperlink" Target="http://www.consultant.ru/document/cons_doc_LAW_144927/38fb087e7de24295cf0a475f97fbb9de1a3dc89d/" TargetMode="External"/><Relationship Id="rId2" Type="http://schemas.openxmlformats.org/officeDocument/2006/relationships/hyperlink" Target="http://www.consultant.ru/document/cons_doc_LAW_197667/50736e0f75a1c75082aed71b660fcf176eabf656/"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slide" Target="slide4.xml"/></Relationships>
</file>

<file path=ppt/slides/_rels/slide9.xml.rels><?xml version="1.0" encoding="UTF-8" standalone="yes"?>
<Relationships xmlns="http://schemas.openxmlformats.org/package/2006/relationships"><Relationship Id="rId8" Type="http://schemas.openxmlformats.org/officeDocument/2006/relationships/slide" Target="slide82.xml"/><Relationship Id="rId13" Type="http://schemas.openxmlformats.org/officeDocument/2006/relationships/slide" Target="slide87.xml"/><Relationship Id="rId18" Type="http://schemas.openxmlformats.org/officeDocument/2006/relationships/slide" Target="slide4.xml"/><Relationship Id="rId3" Type="http://schemas.openxmlformats.org/officeDocument/2006/relationships/slide" Target="slide77.xml"/><Relationship Id="rId7" Type="http://schemas.openxmlformats.org/officeDocument/2006/relationships/slide" Target="slide81.xml"/><Relationship Id="rId12" Type="http://schemas.openxmlformats.org/officeDocument/2006/relationships/slide" Target="slide86.xml"/><Relationship Id="rId17" Type="http://schemas.openxmlformats.org/officeDocument/2006/relationships/slide" Target="slide91.xml"/><Relationship Id="rId2" Type="http://schemas.openxmlformats.org/officeDocument/2006/relationships/slide" Target="slide76.xml"/><Relationship Id="rId16" Type="http://schemas.openxmlformats.org/officeDocument/2006/relationships/slide" Target="slide90.xml"/><Relationship Id="rId1" Type="http://schemas.openxmlformats.org/officeDocument/2006/relationships/slideLayout" Target="../slideLayouts/slideLayout2.xml"/><Relationship Id="rId6" Type="http://schemas.openxmlformats.org/officeDocument/2006/relationships/slide" Target="slide80.xml"/><Relationship Id="rId11" Type="http://schemas.openxmlformats.org/officeDocument/2006/relationships/slide" Target="slide85.xml"/><Relationship Id="rId5" Type="http://schemas.openxmlformats.org/officeDocument/2006/relationships/slide" Target="slide79.xml"/><Relationship Id="rId15" Type="http://schemas.openxmlformats.org/officeDocument/2006/relationships/slide" Target="slide89.xml"/><Relationship Id="rId10" Type="http://schemas.openxmlformats.org/officeDocument/2006/relationships/slide" Target="slide84.xml"/><Relationship Id="rId4" Type="http://schemas.openxmlformats.org/officeDocument/2006/relationships/slide" Target="slide78.xml"/><Relationship Id="rId9" Type="http://schemas.openxmlformats.org/officeDocument/2006/relationships/slide" Target="slide83.xml"/><Relationship Id="rId14" Type="http://schemas.openxmlformats.org/officeDocument/2006/relationships/slide" Target="slide88.xml"/></Relationships>
</file>

<file path=ppt/slides/_rels/slide9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 Id="rId4" Type="http://schemas.openxmlformats.org/officeDocument/2006/relationships/hyperlink" Target="http://www.consultant.ru/document/cons_doc_LAW_197667/50736e0f75a1c75082aed71b660fcf176eabf656/" TargetMode="External"/></Relationships>
</file>

<file path=ppt/slides/_rels/slide92.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4.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4.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www.consultant.ru/document/cons_doc_LAW_70563/530b4c27bbc4674851b091ee1ad714751e4fdc00/" TargetMode="External"/><Relationship Id="rId1" Type="http://schemas.openxmlformats.org/officeDocument/2006/relationships/slideLayout" Target="../slideLayouts/slideLayout2.xml"/><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16633"/>
            <a:ext cx="7772400" cy="2448272"/>
          </a:xfrm>
        </p:spPr>
        <p:txBody>
          <a:bodyPr>
            <a:normAutofit/>
          </a:bodyPr>
          <a:lstStyle/>
          <a:p>
            <a:r>
              <a:rPr lang="ru-RU" sz="8000" b="1" dirty="0" smtClean="0">
                <a:solidFill>
                  <a:srgbClr val="FF0000"/>
                </a:solidFill>
                <a:latin typeface="Monotype Corsiva" pitchFamily="66" charset="0"/>
              </a:rPr>
              <a:t>Медицина и закон</a:t>
            </a:r>
            <a:endParaRPr lang="ru-RU" sz="8000" b="1" dirty="0">
              <a:solidFill>
                <a:srgbClr val="FF0000"/>
              </a:solidFill>
              <a:latin typeface="Monotype Corsiva" pitchFamily="66" charset="0"/>
            </a:endParaRPr>
          </a:p>
        </p:txBody>
      </p:sp>
      <p:pic>
        <p:nvPicPr>
          <p:cNvPr id="123906" name="Picture 2" descr="Картинки по запросу КАРТИНКИ МЕДИЦИНА И ЗАКОН"/>
          <p:cNvPicPr>
            <a:picLocks noChangeAspect="1" noChangeArrowheads="1"/>
          </p:cNvPicPr>
          <p:nvPr/>
        </p:nvPicPr>
        <p:blipFill>
          <a:blip r:embed="rId2" cstate="print"/>
          <a:srcRect/>
          <a:stretch>
            <a:fillRect/>
          </a:stretch>
        </p:blipFill>
        <p:spPr bwMode="auto">
          <a:xfrm>
            <a:off x="1331640" y="2204864"/>
            <a:ext cx="6480720" cy="419601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0801" y="260648"/>
            <a:ext cx="8229600" cy="1143000"/>
          </a:xfrm>
        </p:spPr>
        <p:txBody>
          <a:bodyPr>
            <a:normAutofit fontScale="90000"/>
          </a:bodyPr>
          <a:lstStyle/>
          <a:p>
            <a:r>
              <a:rPr lang="ru-RU" b="1" dirty="0" smtClean="0">
                <a:solidFill>
                  <a:srgbClr val="C00000"/>
                </a:solidFill>
                <a:latin typeface="Monotype Corsiva" pitchFamily="66" charset="0"/>
              </a:rPr>
              <a:t>Уголовная ответственность медицинских работников</a:t>
            </a:r>
            <a:endParaRPr lang="ru-RU" b="1" dirty="0">
              <a:solidFill>
                <a:srgbClr val="C00000"/>
              </a:solidFill>
              <a:latin typeface="Monotype Corsiva" pitchFamily="66" charset="0"/>
            </a:endParaRPr>
          </a:p>
        </p:txBody>
      </p:sp>
      <p:sp>
        <p:nvSpPr>
          <p:cNvPr id="3" name="Содержимое 2"/>
          <p:cNvSpPr>
            <a:spLocks noGrp="1"/>
          </p:cNvSpPr>
          <p:nvPr>
            <p:ph idx="1"/>
          </p:nvPr>
        </p:nvSpPr>
        <p:spPr/>
        <p:txBody>
          <a:bodyPr>
            <a:normAutofit lnSpcReduction="10000"/>
          </a:bodyPr>
          <a:lstStyle/>
          <a:p>
            <a:r>
              <a:rPr lang="ru-RU" dirty="0" smtClean="0">
                <a:latin typeface="Monotype Corsiva" pitchFamily="66" charset="0"/>
                <a:hlinkClick r:id="rId2" action="ppaction://hlinksldjump"/>
              </a:rPr>
              <a:t>1 Вопрос</a:t>
            </a:r>
            <a:r>
              <a:rPr lang="ru-RU" dirty="0" smtClean="0">
                <a:latin typeface="Monotype Corsiva" pitchFamily="66" charset="0"/>
              </a:rPr>
              <a:t>				</a:t>
            </a:r>
            <a:r>
              <a:rPr lang="ru-RU" dirty="0" smtClean="0">
                <a:latin typeface="Monotype Corsiva" pitchFamily="66" charset="0"/>
                <a:hlinkClick r:id="rId3" action="ppaction://hlinksldjump"/>
              </a:rPr>
              <a:t>1. Ответ</a:t>
            </a:r>
            <a:endParaRPr lang="ru-RU" dirty="0" smtClean="0">
              <a:latin typeface="Monotype Corsiva" pitchFamily="66" charset="0"/>
            </a:endParaRPr>
          </a:p>
          <a:p>
            <a:r>
              <a:rPr lang="ru-RU" dirty="0" smtClean="0">
                <a:latin typeface="Monotype Corsiva" pitchFamily="66" charset="0"/>
                <a:hlinkClick r:id="rId4" action="ppaction://hlinksldjump"/>
              </a:rPr>
              <a:t>2 Вопрос</a:t>
            </a:r>
            <a:r>
              <a:rPr lang="ru-RU" dirty="0" smtClean="0">
                <a:latin typeface="Monotype Corsiva" pitchFamily="66" charset="0"/>
              </a:rPr>
              <a:t>				</a:t>
            </a:r>
            <a:r>
              <a:rPr lang="ru-RU" dirty="0" smtClean="0">
                <a:latin typeface="Monotype Corsiva" pitchFamily="66" charset="0"/>
                <a:hlinkClick r:id="rId5" action="ppaction://hlinksldjump"/>
              </a:rPr>
              <a:t>2. Ответ</a:t>
            </a:r>
            <a:endParaRPr lang="ru-RU" dirty="0" smtClean="0">
              <a:latin typeface="Monotype Corsiva" pitchFamily="66" charset="0"/>
            </a:endParaRPr>
          </a:p>
          <a:p>
            <a:r>
              <a:rPr lang="ru-RU" dirty="0" smtClean="0">
                <a:latin typeface="Monotype Corsiva" pitchFamily="66" charset="0"/>
                <a:hlinkClick r:id="rId6" action="ppaction://hlinksldjump"/>
              </a:rPr>
              <a:t>3 Вопрос</a:t>
            </a:r>
            <a:r>
              <a:rPr lang="ru-RU" dirty="0" smtClean="0">
                <a:latin typeface="Monotype Corsiva" pitchFamily="66" charset="0"/>
              </a:rPr>
              <a:t>				</a:t>
            </a:r>
            <a:r>
              <a:rPr lang="ru-RU" dirty="0" smtClean="0">
                <a:latin typeface="Monotype Corsiva" pitchFamily="66" charset="0"/>
                <a:hlinkClick r:id="rId7" action="ppaction://hlinksldjump"/>
              </a:rPr>
              <a:t>3. Ответ</a:t>
            </a:r>
            <a:endParaRPr lang="ru-RU" dirty="0" smtClean="0">
              <a:latin typeface="Monotype Corsiva" pitchFamily="66" charset="0"/>
            </a:endParaRPr>
          </a:p>
          <a:p>
            <a:r>
              <a:rPr lang="ru-RU" dirty="0" smtClean="0">
                <a:latin typeface="Monotype Corsiva" pitchFamily="66" charset="0"/>
                <a:hlinkClick r:id="rId8" action="ppaction://hlinksldjump"/>
              </a:rPr>
              <a:t>4 Вопрос</a:t>
            </a:r>
            <a:r>
              <a:rPr lang="ru-RU" dirty="0" smtClean="0">
                <a:latin typeface="Monotype Corsiva" pitchFamily="66" charset="0"/>
              </a:rPr>
              <a:t>				</a:t>
            </a:r>
            <a:r>
              <a:rPr lang="ru-RU" dirty="0" smtClean="0">
                <a:latin typeface="Monotype Corsiva" pitchFamily="66" charset="0"/>
                <a:hlinkClick r:id="rId9" action="ppaction://hlinksldjump"/>
              </a:rPr>
              <a:t>4. Ответ</a:t>
            </a:r>
            <a:endParaRPr lang="ru-RU" dirty="0" smtClean="0">
              <a:latin typeface="Monotype Corsiva" pitchFamily="66" charset="0"/>
            </a:endParaRPr>
          </a:p>
          <a:p>
            <a:r>
              <a:rPr lang="ru-RU" dirty="0" smtClean="0">
                <a:latin typeface="Monotype Corsiva" pitchFamily="66" charset="0"/>
                <a:hlinkClick r:id="rId10" action="ppaction://hlinksldjump"/>
              </a:rPr>
              <a:t>5 Вопрос</a:t>
            </a:r>
            <a:r>
              <a:rPr lang="ru-RU" dirty="0" smtClean="0">
                <a:latin typeface="Monotype Corsiva" pitchFamily="66" charset="0"/>
              </a:rPr>
              <a:t>				</a:t>
            </a:r>
            <a:r>
              <a:rPr lang="ru-RU" dirty="0" smtClean="0">
                <a:latin typeface="Monotype Corsiva" pitchFamily="66" charset="0"/>
                <a:hlinkClick r:id="rId11" action="ppaction://hlinksldjump"/>
              </a:rPr>
              <a:t>5. Ответ</a:t>
            </a:r>
            <a:endParaRPr lang="ru-RU" dirty="0" smtClean="0">
              <a:latin typeface="Monotype Corsiva" pitchFamily="66" charset="0"/>
            </a:endParaRPr>
          </a:p>
          <a:p>
            <a:r>
              <a:rPr lang="ru-RU" dirty="0" smtClean="0">
                <a:latin typeface="Monotype Corsiva" pitchFamily="66" charset="0"/>
                <a:hlinkClick r:id="rId12" action="ppaction://hlinksldjump"/>
              </a:rPr>
              <a:t>6 Вопрос</a:t>
            </a:r>
            <a:r>
              <a:rPr lang="ru-RU" dirty="0" smtClean="0">
                <a:latin typeface="Monotype Corsiva" pitchFamily="66" charset="0"/>
              </a:rPr>
              <a:t>				</a:t>
            </a:r>
            <a:r>
              <a:rPr lang="ru-RU" dirty="0" smtClean="0">
                <a:latin typeface="Monotype Corsiva" pitchFamily="66" charset="0"/>
                <a:hlinkClick r:id="rId13" action="ppaction://hlinksldjump"/>
              </a:rPr>
              <a:t>6. Ответ</a:t>
            </a:r>
            <a:endParaRPr lang="ru-RU" dirty="0" smtClean="0">
              <a:latin typeface="Monotype Corsiva" pitchFamily="66" charset="0"/>
            </a:endParaRPr>
          </a:p>
          <a:p>
            <a:r>
              <a:rPr lang="ru-RU" dirty="0" smtClean="0">
                <a:latin typeface="Monotype Corsiva" pitchFamily="66" charset="0"/>
                <a:hlinkClick r:id="rId14" action="ppaction://hlinksldjump"/>
              </a:rPr>
              <a:t>7 Вопрос</a:t>
            </a:r>
            <a:r>
              <a:rPr lang="ru-RU" dirty="0" smtClean="0">
                <a:latin typeface="Monotype Corsiva" pitchFamily="66" charset="0"/>
              </a:rPr>
              <a:t>				</a:t>
            </a:r>
            <a:r>
              <a:rPr lang="ru-RU" dirty="0" smtClean="0">
                <a:latin typeface="Monotype Corsiva" pitchFamily="66" charset="0"/>
                <a:hlinkClick r:id="rId15" action="ppaction://hlinksldjump"/>
              </a:rPr>
              <a:t>7. Ответ</a:t>
            </a:r>
            <a:endParaRPr lang="ru-RU" dirty="0" smtClean="0">
              <a:latin typeface="Monotype Corsiva" pitchFamily="66" charset="0"/>
            </a:endParaRPr>
          </a:p>
          <a:p>
            <a:r>
              <a:rPr lang="ru-RU" dirty="0" smtClean="0">
                <a:latin typeface="Monotype Corsiva" pitchFamily="66" charset="0"/>
                <a:hlinkClick r:id="rId16" action="ppaction://hlinksldjump"/>
              </a:rPr>
              <a:t>8 Вопрос</a:t>
            </a:r>
            <a:r>
              <a:rPr lang="ru-RU" dirty="0" smtClean="0">
                <a:latin typeface="Monotype Corsiva" pitchFamily="66" charset="0"/>
              </a:rPr>
              <a:t>				</a:t>
            </a:r>
            <a:r>
              <a:rPr lang="ru-RU" dirty="0" smtClean="0">
                <a:latin typeface="Monotype Corsiva" pitchFamily="66" charset="0"/>
                <a:hlinkClick r:id="rId17" action="ppaction://hlinksldjump"/>
              </a:rPr>
              <a:t>8. Ответ</a:t>
            </a:r>
            <a:endParaRPr lang="ru-RU" dirty="0">
              <a:latin typeface="Monotype Corsiva" pitchFamily="66" charset="0"/>
            </a:endParaRPr>
          </a:p>
        </p:txBody>
      </p:sp>
      <p:sp>
        <p:nvSpPr>
          <p:cNvPr id="4" name="Прямоугольник 3"/>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18"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Уголовная ответственность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№5</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00808"/>
            <a:ext cx="8229600" cy="4425355"/>
          </a:xfrm>
        </p:spPr>
        <p:txBody>
          <a:bodyPr/>
          <a:lstStyle/>
          <a:p>
            <a:pPr marL="0" indent="0" algn="just">
              <a:buNone/>
            </a:pPr>
            <a:r>
              <a:rPr lang="ru-RU" dirty="0" smtClean="0"/>
              <a:t>	</a:t>
            </a:r>
          </a:p>
          <a:p>
            <a:pPr marL="0" indent="0" algn="just">
              <a:buNone/>
            </a:pPr>
            <a:r>
              <a:rPr lang="ru-RU" sz="2800" dirty="0" smtClean="0"/>
              <a:t>	Гражданин </a:t>
            </a:r>
            <a:r>
              <a:rPr lang="ru-RU" sz="2800" dirty="0"/>
              <a:t>С. Обратился в поликлинику по поводу острой боли в области живота, осложнившейся разлитым перитонитом и шоком но осмотревшие его терапевт и хирург отправили больного домой, мотивируя отказ в госпитализации отсутствием свободных мест в больнице.</a:t>
            </a:r>
          </a:p>
          <a:p>
            <a:pPr marL="0" indent="0" algn="just">
              <a:buNone/>
            </a:pPr>
            <a:r>
              <a:rPr lang="ru-RU" sz="2800" dirty="0" smtClean="0"/>
              <a:t>	Квалифицируйте </a:t>
            </a:r>
            <a:r>
              <a:rPr lang="ru-RU" sz="2800" dirty="0"/>
              <a:t>действия врачей.</a:t>
            </a:r>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5</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normAutofit/>
          </a:bodyPr>
          <a:lstStyle/>
          <a:p>
            <a:pPr>
              <a:buNone/>
            </a:pPr>
            <a:r>
              <a:rPr lang="ru-RU" sz="1800" dirty="0" smtClean="0"/>
              <a:t>		Да, подлежит уголовной ответственности согласно </a:t>
            </a:r>
            <a:r>
              <a:rPr lang="ru-RU" sz="1800" b="1" dirty="0" smtClean="0"/>
              <a:t>УК РФ, Ст. 124. Неоказание помощи больному</a:t>
            </a:r>
          </a:p>
          <a:p>
            <a:pPr>
              <a:buNone/>
            </a:pPr>
            <a:endParaRPr lang="ru-RU" sz="1800" b="1" dirty="0" smtClean="0"/>
          </a:p>
          <a:p>
            <a:pPr>
              <a:buNone/>
            </a:pPr>
            <a:r>
              <a:rPr lang="ru-RU" sz="1800" b="1" dirty="0" smtClean="0"/>
              <a:t>Субъекты преступления – </a:t>
            </a:r>
            <a:r>
              <a:rPr lang="ru-RU" sz="1800" dirty="0" smtClean="0"/>
              <a:t>терапевт и хирург ;</a:t>
            </a:r>
          </a:p>
          <a:p>
            <a:pPr>
              <a:buNone/>
            </a:pPr>
            <a:r>
              <a:rPr lang="ru-RU" sz="1800" b="1" dirty="0" smtClean="0"/>
              <a:t>Объект преступления </a:t>
            </a:r>
            <a:r>
              <a:rPr lang="ru-RU" sz="1800" dirty="0" smtClean="0"/>
              <a:t>– здоровье;</a:t>
            </a:r>
          </a:p>
          <a:p>
            <a:pPr>
              <a:buNone/>
            </a:pPr>
            <a:r>
              <a:rPr lang="ru-RU" sz="1800" b="1" dirty="0" smtClean="0"/>
              <a:t>Субъективная сторона преступления </a:t>
            </a:r>
            <a:r>
              <a:rPr lang="ru-RU" sz="1800" dirty="0" smtClean="0"/>
              <a:t>– косвенный умысел (по неосторожности)</a:t>
            </a:r>
          </a:p>
          <a:p>
            <a:pPr>
              <a:buNone/>
            </a:pPr>
            <a:endParaRPr lang="ru-RU" sz="1800" dirty="0"/>
          </a:p>
        </p:txBody>
      </p:sp>
      <p:sp>
        <p:nvSpPr>
          <p:cNvPr id="4" name="Прямоугольник 3">
            <a:hlinkClick r:id="rId2"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3"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91385787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solidFill>
                  <a:srgbClr val="C00000"/>
                </a:solidFill>
                <a:latin typeface="Monotype Corsiva" pitchFamily="66" charset="0"/>
              </a:rPr>
              <a:t>Уголовная ответственность медицинских работников </a:t>
            </a:r>
            <a:r>
              <a:rPr lang="ru-RU" sz="3200" dirty="0" smtClean="0">
                <a:solidFill>
                  <a:prstClr val="black"/>
                </a:solidFill>
              </a:rPr>
              <a:t/>
            </a:r>
            <a:br>
              <a:rPr lang="ru-RU" sz="3200" dirty="0" smtClean="0">
                <a:solidFill>
                  <a:prstClr val="black"/>
                </a:solidFill>
              </a:rPr>
            </a:br>
            <a:r>
              <a:rPr lang="ru-RU" sz="3200" u="sng" dirty="0" smtClean="0">
                <a:solidFill>
                  <a:srgbClr val="0070C0"/>
                </a:solidFill>
                <a:latin typeface="Monotype Corsiva" pitchFamily="66" charset="0"/>
              </a:rPr>
              <a:t>Вопрос №6</a:t>
            </a:r>
            <a:endParaRPr lang="ru-RU" sz="3200" u="sng" dirty="0">
              <a:solidFill>
                <a:srgbClr val="0070C0"/>
              </a:solidFill>
              <a:latin typeface="Monotype Corsiva" pitchFamily="66" charset="0"/>
            </a:endParaRPr>
          </a:p>
        </p:txBody>
      </p:sp>
      <p:sp>
        <p:nvSpPr>
          <p:cNvPr id="3" name="Содержимое 2"/>
          <p:cNvSpPr>
            <a:spLocks noGrp="1"/>
          </p:cNvSpPr>
          <p:nvPr>
            <p:ph idx="1"/>
          </p:nvPr>
        </p:nvSpPr>
        <p:spPr/>
        <p:txBody>
          <a:bodyPr>
            <a:normAutofit fontScale="85000" lnSpcReduction="10000"/>
          </a:bodyPr>
          <a:lstStyle/>
          <a:p>
            <a:pPr marL="0" indent="0" algn="just">
              <a:buNone/>
            </a:pPr>
            <a:r>
              <a:rPr lang="ru-RU" dirty="0" smtClean="0"/>
              <a:t>	</a:t>
            </a:r>
            <a:r>
              <a:rPr lang="ru-RU" sz="3300" dirty="0" smtClean="0"/>
              <a:t>1 </a:t>
            </a:r>
            <a:r>
              <a:rPr lang="ru-RU" sz="3300" dirty="0"/>
              <a:t>февраля на прием к врачу пришла больная с жалобой на сильную боль в большом пальце левой руки. Не осмотрев места повреждения и не приняв никаких мер, врач посоветовал ей идти домой и парить палец. </a:t>
            </a:r>
            <a:r>
              <a:rPr lang="ru-RU" sz="3300" dirty="0" smtClean="0"/>
              <a:t>5 </a:t>
            </a:r>
            <a:r>
              <a:rPr lang="ru-RU" sz="3300" dirty="0"/>
              <a:t>февраля больная снова обратилась к этому же врачу, и он амбулаторно вскрыл  панариций. На следующий день машиной «скорой помощи» с диагнозом «сепсис» она была доставлена в хирургическое отделение больницы, где 20 марта скончалась.</a:t>
            </a:r>
          </a:p>
          <a:p>
            <a:pPr marL="0" indent="0" algn="just">
              <a:buNone/>
            </a:pPr>
            <a:r>
              <a:rPr lang="ru-RU" sz="3300" dirty="0" smtClean="0"/>
              <a:t>	Квалифицируйте </a:t>
            </a:r>
            <a:r>
              <a:rPr lang="ru-RU" sz="3300" dirty="0"/>
              <a:t>действия врача.</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6</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lstStyle/>
          <a:p>
            <a:pPr>
              <a:buNone/>
            </a:pPr>
            <a:r>
              <a:rPr lang="ru-RU" sz="1800" dirty="0" smtClean="0"/>
              <a:t>Да, подлежит уголовной ответственности согласно </a:t>
            </a:r>
            <a:r>
              <a:rPr lang="ru-RU" sz="1800" b="1" dirty="0" smtClean="0"/>
              <a:t>УК РФ, Ст. 124. Неоказание помощи больному</a:t>
            </a:r>
          </a:p>
          <a:p>
            <a:pPr>
              <a:buNone/>
            </a:pPr>
            <a:endParaRPr lang="ru-RU" sz="1800" b="1" dirty="0" smtClean="0"/>
          </a:p>
          <a:p>
            <a:pPr>
              <a:buNone/>
            </a:pPr>
            <a:r>
              <a:rPr lang="ru-RU" sz="1800" b="1" dirty="0" smtClean="0"/>
              <a:t>Субъекты преступления – </a:t>
            </a:r>
            <a:r>
              <a:rPr lang="ru-RU" sz="1800" dirty="0" smtClean="0"/>
              <a:t>врач;</a:t>
            </a:r>
          </a:p>
          <a:p>
            <a:pPr>
              <a:buNone/>
            </a:pPr>
            <a:r>
              <a:rPr lang="ru-RU" sz="1800" b="1" dirty="0" smtClean="0"/>
              <a:t>Объект преступления </a:t>
            </a:r>
            <a:r>
              <a:rPr lang="ru-RU" sz="1800" dirty="0" smtClean="0"/>
              <a:t>– здоровье;</a:t>
            </a:r>
          </a:p>
          <a:p>
            <a:pPr>
              <a:buNone/>
            </a:pPr>
            <a:r>
              <a:rPr lang="ru-RU" sz="1800" b="1" dirty="0" smtClean="0"/>
              <a:t>Субъективная сторона преступления </a:t>
            </a:r>
            <a:r>
              <a:rPr lang="ru-RU" sz="1800" dirty="0" smtClean="0"/>
              <a:t>– косвенный умысел (по неосторожности)</a:t>
            </a:r>
          </a:p>
          <a:p>
            <a:endParaRPr lang="ru-RU" dirty="0"/>
          </a:p>
        </p:txBody>
      </p:sp>
      <p:sp>
        <p:nvSpPr>
          <p:cNvPr id="4" name="Прямоугольник 3">
            <a:hlinkClick r:id="rId2"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3"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332259111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normAutofit fontScale="90000"/>
          </a:bodyPr>
          <a:lstStyle/>
          <a:p>
            <a:r>
              <a:rPr lang="ru-RU" sz="3600" dirty="0" smtClean="0">
                <a:solidFill>
                  <a:srgbClr val="C00000"/>
                </a:solidFill>
                <a:latin typeface="Monotype Corsiva" pitchFamily="66" charset="0"/>
              </a:rPr>
              <a:t>Уголовная ответственность медицинских работников </a:t>
            </a:r>
            <a:r>
              <a:rPr lang="ru-RU" sz="3600" dirty="0" smtClean="0"/>
              <a:t/>
            </a:r>
            <a:br>
              <a:rPr lang="ru-RU" sz="3600" dirty="0" smtClean="0"/>
            </a:br>
            <a:r>
              <a:rPr lang="ru-RU" u="sng" dirty="0" smtClean="0">
                <a:solidFill>
                  <a:srgbClr val="0070C0"/>
                </a:solidFill>
                <a:latin typeface="Monotype Corsiva" pitchFamily="66" charset="0"/>
              </a:rPr>
              <a:t>Вопрос №7</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844824"/>
            <a:ext cx="8229600" cy="4281339"/>
          </a:xfrm>
        </p:spPr>
        <p:txBody>
          <a:bodyPr>
            <a:normAutofit fontScale="62500" lnSpcReduction="20000"/>
          </a:bodyPr>
          <a:lstStyle/>
          <a:p>
            <a:pPr marL="0" indent="0" algn="just">
              <a:buNone/>
            </a:pPr>
            <a:r>
              <a:rPr lang="ru-RU" dirty="0" smtClean="0"/>
              <a:t>	Дежурный </a:t>
            </a:r>
            <a:r>
              <a:rPr lang="ru-RU" dirty="0"/>
              <a:t>врач-хирург в вечернее время в приемном отделении произвел аборт своей знакомой - женщине 32 лет при сроке беременности 11 </a:t>
            </a:r>
            <a:r>
              <a:rPr lang="ru-RU" dirty="0" err="1"/>
              <a:t>нед</a:t>
            </a:r>
            <a:r>
              <a:rPr lang="ru-RU" dirty="0"/>
              <a:t>. Обследование женщины и оформление медицинских документов не проводились. Спустя 2 ч женщина уехала домой. Через 6 ч после операции «скорой помощью» в тяжелом состоянии она была доставлена в больницу. Несмотря на лечебные мероприятия, наступила смерть больной от острой кровопотери.</a:t>
            </a:r>
          </a:p>
          <a:p>
            <a:pPr marL="0" indent="0" algn="just">
              <a:buNone/>
            </a:pPr>
            <a:r>
              <a:rPr lang="ru-RU" dirty="0" smtClean="0"/>
              <a:t>	1</a:t>
            </a:r>
            <a:r>
              <a:rPr lang="ru-RU" dirty="0"/>
              <a:t>. Нарушен ли порядок проведения операции по прерыванию беременности?</a:t>
            </a:r>
          </a:p>
          <a:p>
            <a:pPr marL="0" indent="0" algn="just">
              <a:buNone/>
            </a:pPr>
            <a:r>
              <a:rPr lang="ru-RU" dirty="0" smtClean="0"/>
              <a:t>	2</a:t>
            </a:r>
            <a:r>
              <a:rPr lang="ru-RU" dirty="0"/>
              <a:t>. В какой статье УК РФ предусмотрен состав описанного деяния?</a:t>
            </a:r>
          </a:p>
          <a:p>
            <a:pPr marL="0" indent="0" algn="just">
              <a:buNone/>
            </a:pPr>
            <a:r>
              <a:rPr lang="ru-RU" dirty="0" smtClean="0"/>
              <a:t>	3</a:t>
            </a:r>
            <a:r>
              <a:rPr lang="ru-RU" dirty="0"/>
              <a:t>. Есть ли основания для привлечения к уголовной ответственности врача-хирурга, проводивший аборт?</a:t>
            </a:r>
          </a:p>
          <a:p>
            <a:pPr marL="0" indent="0" algn="just">
              <a:buNone/>
            </a:pPr>
            <a:r>
              <a:rPr lang="ru-RU" dirty="0" smtClean="0"/>
              <a:t>	4</a:t>
            </a:r>
            <a:r>
              <a:rPr lang="ru-RU" dirty="0"/>
              <a:t>. Изменилось бы основание для привлечения к уголовной ответственности в случае, если смерть больной не наступила?</a:t>
            </a:r>
          </a:p>
          <a:p>
            <a:pPr marL="0" indent="0" algn="just">
              <a:buNone/>
            </a:pPr>
            <a:r>
              <a:rPr lang="ru-RU" b="1" dirty="0"/>
              <a:t> </a:t>
            </a:r>
            <a:endParaRPr lang="ru-RU" dirty="0"/>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7</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normAutofit/>
          </a:bodyPr>
          <a:lstStyle/>
          <a:p>
            <a:pPr>
              <a:spcBef>
                <a:spcPts val="0"/>
              </a:spcBef>
              <a:buNone/>
            </a:pPr>
            <a:r>
              <a:rPr lang="ru-RU" sz="1800" b="1" dirty="0" smtClean="0"/>
              <a:t>1) Да, нарушен. Согласно ФЗ РФ </a:t>
            </a:r>
            <a:r>
              <a:rPr lang="ru-RU" sz="1800" b="1" dirty="0" err="1" smtClean="0"/>
              <a:t>Ст</a:t>
            </a:r>
            <a:r>
              <a:rPr lang="ru-RU" sz="1800" b="1" dirty="0" smtClean="0"/>
              <a:t> 20. Информированное добровольное согласие на медицинское вмешательство и на отказ от медицинского вмешательства</a:t>
            </a:r>
          </a:p>
          <a:p>
            <a:pPr>
              <a:spcBef>
                <a:spcPts val="0"/>
              </a:spcBef>
              <a:buNone/>
            </a:pPr>
            <a:r>
              <a:rPr lang="ru-RU" sz="1600" dirty="0" smtClean="0"/>
              <a:t>Ч.1. Необходимым предварительным условием медицинского вмешательства является дача информированного добровольного согласия гражданина или его законного представителя на медицинское вмешательство на основании предоставленной медицинским работником в доступной форме полной информации о целях, методах оказания медицинской помощи, связанном с ними риске, возможных вариантах медицинского вмешательства, о его последствиях, а также о предполагаемых результатах оказания медицинской помощи.</a:t>
            </a:r>
          </a:p>
          <a:p>
            <a:pPr marL="514350" indent="-514350">
              <a:spcBef>
                <a:spcPts val="0"/>
              </a:spcBef>
              <a:buNone/>
            </a:pPr>
            <a:r>
              <a:rPr lang="ru-RU" sz="1800" b="1" dirty="0" smtClean="0"/>
              <a:t>2) УК РФ, Статья 123. Незаконное проведение искусственного прерывания беременности ч.</a:t>
            </a:r>
            <a:r>
              <a:rPr lang="ru-RU" sz="1800" dirty="0" smtClean="0"/>
              <a:t>1. Проведение искусственного прерывания беременности лицом, не имеющим высшего медицинского образования соответствующего профиля.</a:t>
            </a:r>
          </a:p>
          <a:p>
            <a:pPr marL="514350" indent="-514350">
              <a:spcBef>
                <a:spcPts val="0"/>
              </a:spcBef>
              <a:buNone/>
            </a:pPr>
            <a:r>
              <a:rPr lang="ru-RU" sz="1800" b="1" dirty="0" smtClean="0"/>
              <a:t>3) врач-хирург будет привлечен к уголовной ответственности</a:t>
            </a:r>
          </a:p>
          <a:p>
            <a:pPr marL="514350" indent="-514350">
              <a:spcBef>
                <a:spcPts val="0"/>
              </a:spcBef>
              <a:buNone/>
            </a:pPr>
            <a:endParaRPr lang="ru-RU" sz="1800" dirty="0"/>
          </a:p>
        </p:txBody>
      </p:sp>
      <p:sp>
        <p:nvSpPr>
          <p:cNvPr id="4" name="Прямоугольник 3">
            <a:hlinkClick r:id="rId2"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3"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36584765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Уголовная ответственность медицинских работников </a:t>
            </a:r>
            <a:r>
              <a:rPr lang="ru-RU" sz="3600" dirty="0" smtClean="0"/>
              <a:t/>
            </a:r>
            <a:br>
              <a:rPr lang="ru-RU" sz="3600" dirty="0" smtClean="0"/>
            </a:br>
            <a:r>
              <a:rPr lang="ru-RU" u="sng" dirty="0" smtClean="0">
                <a:solidFill>
                  <a:srgbClr val="0070C0"/>
                </a:solidFill>
                <a:latin typeface="Monotype Corsiva" pitchFamily="66" charset="0"/>
              </a:rPr>
              <a:t>Вопрос №8</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060848"/>
            <a:ext cx="8229600" cy="4065315"/>
          </a:xfrm>
        </p:spPr>
        <p:txBody>
          <a:bodyPr>
            <a:normAutofit fontScale="47500" lnSpcReduction="20000"/>
          </a:bodyPr>
          <a:lstStyle/>
          <a:p>
            <a:pPr marL="0" indent="0" algn="just">
              <a:buNone/>
            </a:pPr>
            <a:r>
              <a:rPr lang="ru-RU" dirty="0" smtClean="0"/>
              <a:t>	</a:t>
            </a:r>
            <a:r>
              <a:rPr lang="ru-RU" sz="3800" dirty="0" smtClean="0"/>
              <a:t>В </a:t>
            </a:r>
            <a:r>
              <a:rPr lang="ru-RU" sz="3800" dirty="0"/>
              <a:t>приемный покой городской больницы попутным транспортом доставлен пострадавший молодой человек, 24 лет, в состоянии травматического шока II степени. При осмотре установлен диагноз: двусторонний множественный перелом ребер. Дежурный врач назначил противошоковую терапию и передал назначение сестре В. для срочного выполнения. Медицинская сестра, не выполнив назначение, вышла в соседнее отделение, где находилась в течение 15 мин, а больной был один. По возвращении медсестра обнаружила больного мертвым.</a:t>
            </a:r>
          </a:p>
          <a:p>
            <a:pPr marL="0" indent="0" algn="just">
              <a:buNone/>
            </a:pPr>
            <a:r>
              <a:rPr lang="ru-RU" sz="3800" dirty="0" smtClean="0"/>
              <a:t>	1</a:t>
            </a:r>
            <a:r>
              <a:rPr lang="ru-RU" sz="3800" dirty="0"/>
              <a:t>. К какому виду ответственности будет привлечена медицинская сестра?</a:t>
            </a:r>
          </a:p>
          <a:p>
            <a:pPr marL="0" indent="0" algn="just">
              <a:buNone/>
            </a:pPr>
            <a:r>
              <a:rPr lang="ru-RU" sz="3800" dirty="0" smtClean="0"/>
              <a:t>	2</a:t>
            </a:r>
            <a:r>
              <a:rPr lang="ru-RU" sz="3800" dirty="0"/>
              <a:t>. По какой статье УК РФ следует квалифицировать действия медицинской сестры?</a:t>
            </a:r>
          </a:p>
          <a:p>
            <a:pPr marL="0" indent="0" algn="just">
              <a:buNone/>
            </a:pPr>
            <a:r>
              <a:rPr lang="ru-RU" sz="3800" dirty="0" smtClean="0"/>
              <a:t>	3</a:t>
            </a:r>
            <a:r>
              <a:rPr lang="ru-RU" sz="3800" dirty="0"/>
              <a:t>. Какой формой вины характеризуется субъективная сторона преступления, совершенного медицинской сестрой?</a:t>
            </a:r>
          </a:p>
          <a:p>
            <a:pPr marL="0" indent="0" algn="just">
              <a:buNone/>
            </a:pPr>
            <a:r>
              <a:rPr lang="ru-RU" sz="3800" b="1" dirty="0"/>
              <a:t> </a:t>
            </a:r>
            <a:endParaRPr lang="ru-RU" sz="3800" dirty="0"/>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8</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normAutofit/>
          </a:bodyPr>
          <a:lstStyle/>
          <a:p>
            <a:pPr>
              <a:buNone/>
            </a:pPr>
            <a:endParaRPr lang="ru-RU" sz="1900" dirty="0" smtClean="0"/>
          </a:p>
          <a:p>
            <a:pPr>
              <a:buNone/>
            </a:pPr>
            <a:r>
              <a:rPr lang="ru-RU" sz="1900" dirty="0" smtClean="0"/>
              <a:t>1. Уголовная ответственность, неоказание медицинской помощи</a:t>
            </a:r>
          </a:p>
          <a:p>
            <a:pPr>
              <a:buNone/>
            </a:pPr>
            <a:r>
              <a:rPr lang="ru-RU" sz="1900" dirty="0" smtClean="0"/>
              <a:t>2. </a:t>
            </a:r>
            <a:r>
              <a:rPr lang="ru-RU" sz="2000" b="1" dirty="0" smtClean="0"/>
              <a:t>УК РФ, Ст. 124. Неоказание помощи больному</a:t>
            </a:r>
            <a:endParaRPr lang="ru-RU" sz="1900" dirty="0" smtClean="0"/>
          </a:p>
          <a:p>
            <a:pPr>
              <a:buNone/>
            </a:pPr>
            <a:r>
              <a:rPr lang="ru-RU" sz="1900" dirty="0" smtClean="0"/>
              <a:t>3. Форма вины - неосторожность- если лицо осознавало общественную опасность своих действий (бездействия), предвидело возможность наступления общественно опасных последствий, не желало, но сознательно допускало эти последствия либо относилось к ним безразлично ( ст. 25 УК РФ).</a:t>
            </a:r>
          </a:p>
          <a:p>
            <a:endParaRPr lang="ru-RU" dirty="0"/>
          </a:p>
        </p:txBody>
      </p:sp>
      <p:sp>
        <p:nvSpPr>
          <p:cNvPr id="4" name="Прямоугольник 3">
            <a:hlinkClick r:id="rId2"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3"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82829329"/>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normAutofit fontScale="90000"/>
          </a:bodyPr>
          <a:lstStyle/>
          <a:p>
            <a:r>
              <a:rPr lang="ru-RU" sz="3600" dirty="0" smtClean="0">
                <a:solidFill>
                  <a:srgbClr val="C00000"/>
                </a:solidFill>
                <a:latin typeface="Monotype Corsiva" pitchFamily="66" charset="0"/>
              </a:rPr>
              <a:t>Гражданско-правовая ответственность медицинских </a:t>
            </a:r>
            <a:r>
              <a:rPr lang="ru-RU" sz="3600" dirty="0">
                <a:solidFill>
                  <a:srgbClr val="C00000"/>
                </a:solidFill>
                <a:latin typeface="Monotype Corsiva" pitchFamily="66" charset="0"/>
              </a:rPr>
              <a:t>работников </a:t>
            </a:r>
            <a:r>
              <a:rPr lang="ru-RU" sz="3100" dirty="0" smtClean="0">
                <a:solidFill>
                  <a:prstClr val="black"/>
                </a:solidFill>
                <a:latin typeface="Monotype Corsiva" pitchFamily="66" charset="0"/>
              </a:rPr>
              <a:t/>
            </a:r>
            <a:br>
              <a:rPr lang="ru-RU" sz="3100" dirty="0" smtClean="0">
                <a:solidFill>
                  <a:prstClr val="black"/>
                </a:solidFill>
                <a:latin typeface="Monotype Corsiva" pitchFamily="66" charset="0"/>
              </a:rPr>
            </a:br>
            <a:r>
              <a:rPr lang="ru-RU" u="sng" dirty="0" smtClean="0">
                <a:solidFill>
                  <a:srgbClr val="0070C0"/>
                </a:solidFill>
                <a:latin typeface="Monotype Corsiva" pitchFamily="66" charset="0"/>
              </a:rPr>
              <a:t>Вопрос №1</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72816"/>
            <a:ext cx="8229600" cy="4752528"/>
          </a:xfrm>
        </p:spPr>
        <p:txBody>
          <a:bodyPr>
            <a:normAutofit fontScale="25000" lnSpcReduction="20000"/>
          </a:bodyPr>
          <a:lstStyle/>
          <a:p>
            <a:pPr marL="0" indent="0" algn="just">
              <a:buNone/>
            </a:pPr>
            <a:r>
              <a:rPr lang="ru-RU" dirty="0" smtClean="0"/>
              <a:t>	</a:t>
            </a:r>
            <a:r>
              <a:rPr lang="ru-RU" sz="8000" dirty="0" smtClean="0"/>
              <a:t>Гражданин </a:t>
            </a:r>
            <a:r>
              <a:rPr lang="ru-RU" sz="8000" dirty="0"/>
              <a:t>М. доставлен в травматологическое отделение после ножевого ранения в живот. Больному была проведена срочная операция. Операция прошла удачно, однако через несколько часов больной умер. При вскрытии выяснилось, что не были выявлены переломы ребер, так как не пальпировалась грудная клетка и не производилась рентгенография. Поэтому лечение не оказывалось в полном </a:t>
            </a:r>
            <a:r>
              <a:rPr lang="ru-RU" sz="8000" dirty="0" smtClean="0"/>
              <a:t>объеме. Все </a:t>
            </a:r>
            <a:r>
              <a:rPr lang="ru-RU" sz="8000" dirty="0"/>
              <a:t>это усугубило тяжелое состояние больного и, по мнению родственников, способствовало наступлению смерти. На иждивении больного находились 3 детей школьного возраста, жена и родители пенсионного возраста.</a:t>
            </a:r>
          </a:p>
          <a:p>
            <a:pPr marL="0" indent="0" algn="just">
              <a:buNone/>
            </a:pPr>
            <a:r>
              <a:rPr lang="ru-RU" sz="8000" dirty="0" smtClean="0"/>
              <a:t>	1</a:t>
            </a:r>
            <a:r>
              <a:rPr lang="ru-RU" sz="8000" dirty="0"/>
              <a:t>. Есть ли основания для предъявления иска о возмещении вреда, причиненного жизни пациента, и к кому должен быть предъявлен иск?</a:t>
            </a:r>
          </a:p>
          <a:p>
            <a:pPr marL="0" indent="0" algn="just">
              <a:buNone/>
            </a:pPr>
            <a:r>
              <a:rPr lang="ru-RU" sz="8000" dirty="0" smtClean="0"/>
              <a:t>	2</a:t>
            </a:r>
            <a:r>
              <a:rPr lang="ru-RU" sz="8000" dirty="0"/>
              <a:t>. Кто имеет право на подачу иска о возмещении вреда, причиненного потерей кормильца?</a:t>
            </a:r>
          </a:p>
          <a:p>
            <a:pPr marL="0" indent="0" algn="just">
              <a:buNone/>
            </a:pPr>
            <a:r>
              <a:rPr lang="ru-RU" sz="8000" dirty="0" smtClean="0"/>
              <a:t>	3</a:t>
            </a:r>
            <a:r>
              <a:rPr lang="ru-RU" sz="8000" dirty="0"/>
              <a:t>. Могут ли родственники умершего пациента потребовать компенсации морального вреда в судебном порядке?</a:t>
            </a:r>
          </a:p>
          <a:p>
            <a:pPr>
              <a:buNone/>
            </a:pPr>
            <a:r>
              <a:rPr lang="ru-RU" sz="8000" b="1" dirty="0"/>
              <a:t> </a:t>
            </a:r>
            <a:endParaRPr lang="ru-RU" sz="8000" dirty="0"/>
          </a:p>
          <a:p>
            <a:endParaRPr lang="ru-RU" sz="5000"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1</a:t>
            </a:r>
            <a:endParaRPr lang="ru-RU" dirty="0">
              <a:solidFill>
                <a:srgbClr val="FF0000"/>
              </a:solidFill>
              <a:latin typeface="Monotype Corsiva" pitchFamily="66" charset="0"/>
            </a:endParaRPr>
          </a:p>
        </p:txBody>
      </p:sp>
      <p:sp>
        <p:nvSpPr>
          <p:cNvPr id="3" name="Объект 2"/>
          <p:cNvSpPr>
            <a:spLocks noGrp="1"/>
          </p:cNvSpPr>
          <p:nvPr>
            <p:ph idx="1"/>
          </p:nvPr>
        </p:nvSpPr>
        <p:spPr>
          <a:xfrm>
            <a:off x="467544" y="1628800"/>
            <a:ext cx="8229600" cy="4525963"/>
          </a:xfrm>
        </p:spPr>
        <p:txBody>
          <a:bodyPr>
            <a:normAutofit/>
          </a:bodyPr>
          <a:lstStyle/>
          <a:p>
            <a:pPr>
              <a:buNone/>
            </a:pPr>
            <a:endParaRPr lang="ru-RU" sz="1800" dirty="0" smtClean="0"/>
          </a:p>
          <a:p>
            <a:r>
              <a:rPr lang="ru-RU" sz="1800" dirty="0" smtClean="0"/>
              <a:t>1. Да, безусловно, </a:t>
            </a:r>
            <a:r>
              <a:rPr lang="ru-RU" sz="1800" b="1" dirty="0" smtClean="0"/>
              <a:t>ГК РФ Статья 1084. Возмещение вреда, причиненного жизни или здоровью гражданина при исполнении договорных либо иных обязательств</a:t>
            </a:r>
          </a:p>
          <a:p>
            <a:pPr>
              <a:buNone/>
            </a:pPr>
            <a:r>
              <a:rPr lang="ru-RU" sz="1800" dirty="0" smtClean="0"/>
              <a:t>есть основания для предъявления иска о возмещении вреда, причиненного жизни Гражданина М. Таким образом, при данной ситуации, иск может быть предъявлен как к лечащему врачу или иному лицу, непосредственно причинившему вред, так и к медицинскому учреждению в целом.</a:t>
            </a:r>
          </a:p>
          <a:p>
            <a:pPr>
              <a:buNone/>
            </a:pPr>
            <a:endParaRPr lang="ru-RU" sz="1800" dirty="0" smtClean="0"/>
          </a:p>
          <a:p>
            <a:pPr>
              <a:buNone/>
            </a:pPr>
            <a:r>
              <a:rPr lang="ru-RU" sz="1800" dirty="0" smtClean="0"/>
              <a:t>2. На подачу иска имеют право близкие родственники погибшего и, прежде всего жена. Кто следователем будет признан по делу потерпевшим, тот и должен подать заявить иск.</a:t>
            </a:r>
          </a:p>
          <a:p>
            <a:pPr>
              <a:buNone/>
            </a:pPr>
            <a:endParaRPr lang="ru-RU" sz="1800" dirty="0" smtClean="0"/>
          </a:p>
          <a:p>
            <a:pPr>
              <a:buNone/>
            </a:pPr>
            <a:r>
              <a:rPr lang="ru-RU" sz="1800" dirty="0" smtClean="0"/>
              <a:t>3. Да, могут, т.к. они испытывают нравственные страдания (переживания).</a:t>
            </a:r>
          </a:p>
          <a:p>
            <a:pPr>
              <a:buNone/>
            </a:pPr>
            <a:endParaRPr lang="ru-RU" sz="1800" dirty="0"/>
          </a:p>
        </p:txBody>
      </p:sp>
      <p:sp>
        <p:nvSpPr>
          <p:cNvPr id="4" name="Прямоугольник 3">
            <a:hlinkClick r:id="rId2" action="ppaction://hlinksldjump"/>
          </p:cNvPr>
          <p:cNvSpPr/>
          <p:nvPr/>
        </p:nvSpPr>
        <p:spPr>
          <a:xfrm>
            <a:off x="7279330" y="6154386"/>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9736763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latin typeface="Monotype Corsiva" pitchFamily="66" charset="0"/>
              </a:rPr>
              <a:t>Гражданско-правовая ответственность медицинских работников</a:t>
            </a:r>
            <a:endParaRPr lang="ru-RU" b="1" dirty="0">
              <a:solidFill>
                <a:srgbClr val="C00000"/>
              </a:solidFill>
              <a:latin typeface="Monotype Corsiva" pitchFamily="66" charset="0"/>
            </a:endParaRPr>
          </a:p>
        </p:txBody>
      </p:sp>
      <p:sp>
        <p:nvSpPr>
          <p:cNvPr id="3" name="Содержимое 2"/>
          <p:cNvSpPr>
            <a:spLocks noGrp="1"/>
          </p:cNvSpPr>
          <p:nvPr>
            <p:ph idx="1"/>
          </p:nvPr>
        </p:nvSpPr>
        <p:spPr/>
        <p:txBody>
          <a:bodyPr>
            <a:normAutofit lnSpcReduction="10000"/>
          </a:bodyPr>
          <a:lstStyle/>
          <a:p>
            <a:r>
              <a:rPr lang="ru-RU" dirty="0" smtClean="0">
                <a:latin typeface="Monotype Corsiva" pitchFamily="66" charset="0"/>
                <a:hlinkClick r:id="rId2" action="ppaction://hlinksldjump"/>
              </a:rPr>
              <a:t>1 Вопрос</a:t>
            </a:r>
            <a:r>
              <a:rPr lang="ru-RU" dirty="0" smtClean="0">
                <a:latin typeface="Monotype Corsiva" pitchFamily="66" charset="0"/>
              </a:rPr>
              <a:t>				</a:t>
            </a:r>
            <a:r>
              <a:rPr lang="ru-RU" dirty="0" smtClean="0">
                <a:latin typeface="Monotype Corsiva" pitchFamily="66" charset="0"/>
                <a:hlinkClick r:id="rId3" action="ppaction://hlinksldjump"/>
              </a:rPr>
              <a:t>1. Ответ</a:t>
            </a:r>
            <a:endParaRPr lang="ru-RU" dirty="0" smtClean="0">
              <a:latin typeface="Monotype Corsiva" pitchFamily="66" charset="0"/>
            </a:endParaRPr>
          </a:p>
          <a:p>
            <a:r>
              <a:rPr lang="ru-RU" dirty="0" smtClean="0">
                <a:latin typeface="Monotype Corsiva" pitchFamily="66" charset="0"/>
                <a:hlinkClick r:id="rId4" action="ppaction://hlinksldjump"/>
              </a:rPr>
              <a:t>2 Вопрос</a:t>
            </a:r>
            <a:r>
              <a:rPr lang="ru-RU" dirty="0" smtClean="0">
                <a:latin typeface="Monotype Corsiva" pitchFamily="66" charset="0"/>
              </a:rPr>
              <a:t>				</a:t>
            </a:r>
            <a:r>
              <a:rPr lang="ru-RU" dirty="0" smtClean="0">
                <a:latin typeface="Monotype Corsiva" pitchFamily="66" charset="0"/>
                <a:hlinkClick r:id="rId5" action="ppaction://hlinksldjump"/>
              </a:rPr>
              <a:t>2. Ответ</a:t>
            </a:r>
            <a:endParaRPr lang="ru-RU" dirty="0" smtClean="0">
              <a:latin typeface="Monotype Corsiva" pitchFamily="66" charset="0"/>
            </a:endParaRPr>
          </a:p>
          <a:p>
            <a:r>
              <a:rPr lang="ru-RU" dirty="0" smtClean="0">
                <a:latin typeface="Monotype Corsiva" pitchFamily="66" charset="0"/>
                <a:hlinkClick r:id="rId6" action="ppaction://hlinksldjump"/>
              </a:rPr>
              <a:t>3 Вопрос</a:t>
            </a:r>
            <a:r>
              <a:rPr lang="ru-RU" dirty="0" smtClean="0">
                <a:latin typeface="Monotype Corsiva" pitchFamily="66" charset="0"/>
              </a:rPr>
              <a:t>				</a:t>
            </a:r>
            <a:r>
              <a:rPr lang="ru-RU" dirty="0" smtClean="0">
                <a:latin typeface="Monotype Corsiva" pitchFamily="66" charset="0"/>
                <a:hlinkClick r:id="rId7" action="ppaction://hlinksldjump"/>
              </a:rPr>
              <a:t>3. Ответ</a:t>
            </a:r>
            <a:endParaRPr lang="ru-RU" dirty="0" smtClean="0">
              <a:latin typeface="Monotype Corsiva" pitchFamily="66" charset="0"/>
            </a:endParaRPr>
          </a:p>
          <a:p>
            <a:r>
              <a:rPr lang="ru-RU" dirty="0" smtClean="0">
                <a:latin typeface="Monotype Corsiva" pitchFamily="66" charset="0"/>
                <a:hlinkClick r:id="rId8" action="ppaction://hlinksldjump"/>
              </a:rPr>
              <a:t>4 Вопрос</a:t>
            </a:r>
            <a:r>
              <a:rPr lang="ru-RU" dirty="0" smtClean="0">
                <a:latin typeface="Monotype Corsiva" pitchFamily="66" charset="0"/>
              </a:rPr>
              <a:t>				</a:t>
            </a:r>
            <a:r>
              <a:rPr lang="ru-RU" dirty="0" smtClean="0">
                <a:latin typeface="Monotype Corsiva" pitchFamily="66" charset="0"/>
                <a:hlinkClick r:id="rId9" action="ppaction://hlinksldjump"/>
              </a:rPr>
              <a:t>4. Ответ</a:t>
            </a:r>
            <a:endParaRPr lang="ru-RU" dirty="0" smtClean="0">
              <a:latin typeface="Monotype Corsiva" pitchFamily="66" charset="0"/>
            </a:endParaRPr>
          </a:p>
          <a:p>
            <a:r>
              <a:rPr lang="ru-RU" dirty="0" smtClean="0">
                <a:latin typeface="Monotype Corsiva" pitchFamily="66" charset="0"/>
                <a:hlinkClick r:id="rId10" action="ppaction://hlinksldjump"/>
              </a:rPr>
              <a:t>5 Вопрос</a:t>
            </a:r>
            <a:r>
              <a:rPr lang="ru-RU" dirty="0" smtClean="0">
                <a:latin typeface="Monotype Corsiva" pitchFamily="66" charset="0"/>
              </a:rPr>
              <a:t>				</a:t>
            </a:r>
            <a:r>
              <a:rPr lang="ru-RU" dirty="0" smtClean="0">
                <a:latin typeface="Monotype Corsiva" pitchFamily="66" charset="0"/>
                <a:hlinkClick r:id="rId11" action="ppaction://hlinksldjump"/>
              </a:rPr>
              <a:t>5. Ответ</a:t>
            </a:r>
            <a:endParaRPr lang="ru-RU" dirty="0" smtClean="0">
              <a:latin typeface="Monotype Corsiva" pitchFamily="66" charset="0"/>
            </a:endParaRPr>
          </a:p>
          <a:p>
            <a:r>
              <a:rPr lang="ru-RU" dirty="0" smtClean="0">
                <a:latin typeface="Monotype Corsiva" pitchFamily="66" charset="0"/>
                <a:hlinkClick r:id="rId12" action="ppaction://hlinksldjump"/>
              </a:rPr>
              <a:t>6 Вопрос</a:t>
            </a:r>
            <a:r>
              <a:rPr lang="ru-RU" dirty="0" smtClean="0">
                <a:latin typeface="Monotype Corsiva" pitchFamily="66" charset="0"/>
              </a:rPr>
              <a:t>				</a:t>
            </a:r>
            <a:r>
              <a:rPr lang="ru-RU" dirty="0" smtClean="0">
                <a:latin typeface="Monotype Corsiva" pitchFamily="66" charset="0"/>
                <a:hlinkClick r:id="rId13" action="ppaction://hlinksldjump"/>
              </a:rPr>
              <a:t>6. Ответ</a:t>
            </a:r>
            <a:endParaRPr lang="ru-RU" dirty="0" smtClean="0">
              <a:latin typeface="Monotype Corsiva" pitchFamily="66" charset="0"/>
            </a:endParaRPr>
          </a:p>
          <a:p>
            <a:r>
              <a:rPr lang="ru-RU" dirty="0" smtClean="0">
                <a:latin typeface="Monotype Corsiva" pitchFamily="66" charset="0"/>
                <a:hlinkClick r:id="rId14" action="ppaction://hlinksldjump"/>
              </a:rPr>
              <a:t>7 Вопрос</a:t>
            </a:r>
            <a:r>
              <a:rPr lang="ru-RU" dirty="0" smtClean="0">
                <a:latin typeface="Monotype Corsiva" pitchFamily="66" charset="0"/>
              </a:rPr>
              <a:t>				</a:t>
            </a:r>
            <a:r>
              <a:rPr lang="ru-RU" dirty="0" smtClean="0">
                <a:latin typeface="Monotype Corsiva" pitchFamily="66" charset="0"/>
                <a:hlinkClick r:id="rId15" action="ppaction://hlinksldjump"/>
              </a:rPr>
              <a:t>7. Ответ</a:t>
            </a:r>
            <a:endParaRPr lang="ru-RU" dirty="0" smtClean="0">
              <a:latin typeface="Monotype Corsiva" pitchFamily="66" charset="0"/>
            </a:endParaRPr>
          </a:p>
          <a:p>
            <a:r>
              <a:rPr lang="ru-RU" dirty="0" smtClean="0">
                <a:latin typeface="Monotype Corsiva" pitchFamily="66" charset="0"/>
                <a:hlinkClick r:id="rId16" action="ppaction://hlinksldjump"/>
              </a:rPr>
              <a:t>8 Вопрос</a:t>
            </a:r>
            <a:r>
              <a:rPr lang="ru-RU" dirty="0" smtClean="0">
                <a:latin typeface="Monotype Corsiva" pitchFamily="66" charset="0"/>
              </a:rPr>
              <a:t>				</a:t>
            </a:r>
            <a:r>
              <a:rPr lang="ru-RU" dirty="0" smtClean="0">
                <a:latin typeface="Monotype Corsiva" pitchFamily="66" charset="0"/>
                <a:hlinkClick r:id="rId17" action="ppaction://hlinksldjump"/>
              </a:rPr>
              <a:t>8. Ответ</a:t>
            </a:r>
            <a:endParaRPr lang="ru-RU" dirty="0">
              <a:latin typeface="Monotype Corsiva" pitchFamily="66" charset="0"/>
            </a:endParaRPr>
          </a:p>
        </p:txBody>
      </p:sp>
      <p:sp>
        <p:nvSpPr>
          <p:cNvPr id="4" name="Прямоугольник 3"/>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18"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143000"/>
          </a:xfrm>
        </p:spPr>
        <p:txBody>
          <a:bodyPr>
            <a:normAutofit fontScale="90000"/>
          </a:bodyPr>
          <a:lstStyle/>
          <a:p>
            <a:r>
              <a:rPr lang="ru-RU" sz="3600" dirty="0" smtClean="0">
                <a:solidFill>
                  <a:srgbClr val="C00000"/>
                </a:solidFill>
                <a:latin typeface="Monotype Corsiva" pitchFamily="66" charset="0"/>
              </a:rPr>
              <a:t>Гражданско-правовая ответственность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№2</a:t>
            </a:r>
            <a:endParaRPr lang="ru-RU" u="sng" dirty="0">
              <a:solidFill>
                <a:srgbClr val="0070C0"/>
              </a:solidFill>
              <a:latin typeface="Monotype Corsiva" pitchFamily="66" charset="0"/>
            </a:endParaRPr>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
        <p:nvSpPr>
          <p:cNvPr id="21" name="Rectangle 7"/>
          <p:cNvSpPr>
            <a:spLocks noChangeArrowheads="1"/>
          </p:cNvSpPr>
          <p:nvPr/>
        </p:nvSpPr>
        <p:spPr bwMode="auto">
          <a:xfrm>
            <a:off x="539552" y="1686305"/>
            <a:ext cx="8147249" cy="42473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chemeClr val="tx1"/>
                </a:solidFill>
                <a:effectLst/>
                <a:ea typeface="Times New Roman" panose="02020603050405020304" pitchFamily="18" charset="0"/>
                <a:cs typeface="Times New Roman" panose="02020603050405020304" pitchFamily="18" charset="0"/>
              </a:rPr>
              <a:t>К частному стоматологу обратился гражданин для протезирования 2 зубов. После проведенной процедуры у пациента образовались нагноения и свищи. При обследовании выяснилось, что данные последствия возникли из-за ненадлежащего выполнения стоматологом своей работы. В частности, по данным </a:t>
            </a:r>
            <a:r>
              <a:rPr kumimoji="0" lang="ru-RU" altLang="ru-RU" b="0" i="0" u="none" strike="noStrike" cap="none" normalizeH="0" baseline="0" dirty="0" err="1" smtClean="0">
                <a:ln>
                  <a:noFill/>
                </a:ln>
                <a:solidFill>
                  <a:schemeClr val="tx1"/>
                </a:solidFill>
                <a:effectLst/>
                <a:ea typeface="Times New Roman" panose="02020603050405020304" pitchFamily="18" charset="0"/>
                <a:cs typeface="Times New Roman" panose="02020603050405020304" pitchFamily="18" charset="0"/>
              </a:rPr>
              <a:t>ортопантограммы</a:t>
            </a:r>
            <a:r>
              <a:rPr kumimoji="0" lang="ru-RU" altLang="ru-RU" b="0" i="0" u="none" strike="noStrike" cap="none" normalizeH="0" baseline="0" dirty="0" smtClean="0">
                <a:ln>
                  <a:noFill/>
                </a:ln>
                <a:solidFill>
                  <a:schemeClr val="tx1"/>
                </a:solidFill>
                <a:effectLst/>
                <a:ea typeface="Times New Roman" panose="02020603050405020304" pitchFamily="18" charset="0"/>
                <a:cs typeface="Times New Roman" panose="02020603050405020304" pitchFamily="18" charset="0"/>
              </a:rPr>
              <a:t>, каналы зубов были запломбированы не на всем протяжении, и во время лечения зуба пломбировочное вещество было выведено за пределы корня, в результате чего у пациента образовались свищевые отверстия. Воспаление слизистой оболочки произошло вследствие постоянной ее </a:t>
            </a:r>
            <a:r>
              <a:rPr kumimoji="0" lang="ru-RU" altLang="ru-RU" b="0" i="0" u="none" strike="noStrike" cap="none" normalizeH="0" baseline="0" dirty="0" err="1" smtClean="0">
                <a:ln>
                  <a:noFill/>
                </a:ln>
                <a:solidFill>
                  <a:schemeClr val="tx1"/>
                </a:solidFill>
                <a:effectLst/>
                <a:ea typeface="Times New Roman" panose="02020603050405020304" pitchFamily="18" charset="0"/>
                <a:cs typeface="Times New Roman" panose="02020603050405020304" pitchFamily="18" charset="0"/>
              </a:rPr>
              <a:t>травматизации</a:t>
            </a:r>
            <a:r>
              <a:rPr kumimoji="0" lang="ru-RU" altLang="ru-RU" b="0" i="0" u="none" strike="noStrike" cap="none" normalizeH="0" baseline="0" dirty="0" smtClean="0">
                <a:ln>
                  <a:noFill/>
                </a:ln>
                <a:solidFill>
                  <a:schemeClr val="tx1"/>
                </a:solidFill>
                <a:effectLst/>
                <a:ea typeface="Times New Roman" panose="02020603050405020304" pitchFamily="18" charset="0"/>
                <a:cs typeface="Times New Roman" panose="02020603050405020304" pitchFamily="18" charset="0"/>
              </a:rPr>
              <a:t> из-за глубоко посаженной коронки. В настоящее время пациент нуждается в серьезном длительном лечении и повторном протезировании.</a:t>
            </a:r>
            <a:endParaRPr kumimoji="0" lang="ru-RU" altLang="ru-RU" b="0" i="0" u="none" strike="noStrike" cap="none" normalizeH="0" baseline="0" dirty="0" smtClean="0">
              <a:ln>
                <a:noFill/>
              </a:ln>
              <a:solidFill>
                <a:schemeClr val="tx1"/>
              </a:solidFill>
              <a:effectLs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chemeClr val="tx1"/>
                </a:solidFill>
                <a:effectLst/>
                <a:ea typeface="Times New Roman" panose="02020603050405020304" pitchFamily="18" charset="0"/>
                <a:cs typeface="Times New Roman" panose="02020603050405020304" pitchFamily="18" charset="0"/>
              </a:rPr>
              <a:t>1. Есть ли основания для привлечения врача-стоматолога к гражданско-правовой ответственности?</a:t>
            </a:r>
            <a:endParaRPr kumimoji="0" lang="ru-RU" altLang="ru-RU" b="0" i="0" u="none" strike="noStrike" cap="none" normalizeH="0" baseline="0" dirty="0" smtClean="0">
              <a:ln>
                <a:noFill/>
              </a:ln>
              <a:solidFill>
                <a:schemeClr val="tx1"/>
              </a:solidFill>
              <a:effectLst/>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chemeClr val="tx1"/>
                </a:solidFill>
                <a:effectLst/>
                <a:ea typeface="Times New Roman" panose="02020603050405020304" pitchFamily="18" charset="0"/>
                <a:cs typeface="Times New Roman" panose="02020603050405020304" pitchFamily="18" charset="0"/>
              </a:rPr>
              <a:t>2. Опишите порядок определения размера имущественного ущерба в данном случае.</a:t>
            </a:r>
            <a:endParaRPr kumimoji="0" lang="ru-RU" altLang="ru-RU" b="0" i="0" u="none" strike="noStrike" cap="none" normalizeH="0" baseline="0" dirty="0" smtClean="0">
              <a:ln>
                <a:noFill/>
              </a:ln>
              <a:solidFill>
                <a:schemeClr val="tx1"/>
              </a:solidFill>
              <a:effectLst/>
            </a:endParaRPr>
          </a:p>
        </p:txBody>
      </p:sp>
    </p:spTree>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2</a:t>
            </a:r>
            <a:endParaRPr lang="ru-RU" dirty="0">
              <a:solidFill>
                <a:srgbClr val="FF0000"/>
              </a:solidFill>
              <a:latin typeface="Monotype Corsiva" pitchFamily="66" charset="0"/>
            </a:endParaRPr>
          </a:p>
        </p:txBody>
      </p:sp>
      <p:sp>
        <p:nvSpPr>
          <p:cNvPr id="3" name="Объект 2"/>
          <p:cNvSpPr>
            <a:spLocks noGrp="1"/>
          </p:cNvSpPr>
          <p:nvPr>
            <p:ph idx="1"/>
          </p:nvPr>
        </p:nvSpPr>
        <p:spPr>
          <a:xfrm>
            <a:off x="457200" y="1196752"/>
            <a:ext cx="8229600" cy="4929411"/>
          </a:xfrm>
        </p:spPr>
        <p:txBody>
          <a:bodyPr>
            <a:normAutofit fontScale="47500" lnSpcReduction="20000"/>
          </a:bodyPr>
          <a:lstStyle/>
          <a:p>
            <a:pPr>
              <a:buNone/>
            </a:pPr>
            <a:r>
              <a:rPr lang="ru-RU" dirty="0" smtClean="0"/>
              <a:t>1. Да, есть. За ненадлежащее исполнение своих профессиональных обязанностей.</a:t>
            </a:r>
          </a:p>
          <a:p>
            <a:pPr>
              <a:buNone/>
            </a:pPr>
            <a:r>
              <a:rPr lang="ru-RU" dirty="0" smtClean="0"/>
              <a:t>2. В случае отказа со стороны руководства МО в возврате денежных средств в добровольном порядке, ли отсутствия какой-либо реакции на поданную претензию, потребитель имеет право обратиться в суд по месту своего жительства или пребывания, месту нахождения организации или исполнения договора в соответствии со статьей 17 Закона прав потребителей.</a:t>
            </a:r>
          </a:p>
          <a:p>
            <a:pPr>
              <a:buNone/>
            </a:pPr>
            <a:r>
              <a:rPr lang="ru-RU" dirty="0" smtClean="0"/>
              <a:t>ОБЪЕМ ВОЗМЕЩЕНИЯ ВРЕДА</a:t>
            </a:r>
          </a:p>
          <a:p>
            <a:pPr>
              <a:buNone/>
            </a:pPr>
            <a:r>
              <a:rPr lang="ru-RU" dirty="0" smtClean="0"/>
              <a:t>ст. 1064 ГК РФ. Вред, причиненный личности подлежит возмещению в полном объеме</a:t>
            </a:r>
          </a:p>
          <a:p>
            <a:pPr>
              <a:buNone/>
            </a:pPr>
            <a:r>
              <a:rPr lang="ru-RU" dirty="0" smtClean="0"/>
              <a:t>ст. 1085 ГК РФ. При причинении вреда здоровью возмещается:</a:t>
            </a:r>
          </a:p>
          <a:p>
            <a:pPr>
              <a:buNone/>
            </a:pPr>
            <a:r>
              <a:rPr lang="ru-RU" dirty="0" smtClean="0"/>
              <a:t>утраченный потерпевшим заработок (доход), который он имел либо определенно мог иметь (упущенная выгода)</a:t>
            </a:r>
          </a:p>
          <a:p>
            <a:pPr>
              <a:buNone/>
            </a:pPr>
            <a:r>
              <a:rPr lang="ru-RU" dirty="0" smtClean="0"/>
              <a:t>дополнительно понесенные расходы, вызванные повреждением здоровья (реальный ущерб)</a:t>
            </a:r>
          </a:p>
          <a:p>
            <a:pPr>
              <a:buNone/>
            </a:pPr>
            <a:r>
              <a:rPr lang="ru-RU" dirty="0" smtClean="0"/>
              <a:t>Расходы подлежат возмещению при наличии двух условий: потерпевший нуждается в этих видах помощи и ухода, и не имеет права на их бесплатное получение.</a:t>
            </a:r>
          </a:p>
          <a:p>
            <a:pPr>
              <a:buNone/>
            </a:pPr>
            <a:r>
              <a:rPr lang="ru-RU" dirty="0" smtClean="0"/>
              <a:t>КОМПЕНСАЦИЯ МОРАЛЬНОГО ВРЕДА. Статьи 1099, 1100, 1101 ГК РФ</a:t>
            </a:r>
          </a:p>
          <a:p>
            <a:pPr>
              <a:buNone/>
            </a:pPr>
            <a:r>
              <a:rPr lang="ru-RU" dirty="0" smtClean="0"/>
              <a:t>осуществляется независимо от подлежащего возмещению имущественного вреда,</a:t>
            </a:r>
          </a:p>
          <a:p>
            <a:pPr>
              <a:buNone/>
            </a:pPr>
            <a:r>
              <a:rPr lang="ru-RU" dirty="0" smtClean="0"/>
              <a:t>может предъявляться самостоятельно или вместе с имущественными требованиями,</a:t>
            </a:r>
          </a:p>
          <a:p>
            <a:pPr>
              <a:buNone/>
            </a:pPr>
            <a:r>
              <a:rPr lang="ru-RU" dirty="0" smtClean="0"/>
              <a:t>осуществляется в денежной форме,</a:t>
            </a:r>
          </a:p>
          <a:p>
            <a:pPr>
              <a:buNone/>
            </a:pPr>
            <a:r>
              <a:rPr lang="ru-RU" dirty="0" smtClean="0"/>
              <a:t>размер зависит от характера причиненных потерпевшему физических и нравственных страданий,</a:t>
            </a:r>
          </a:p>
          <a:p>
            <a:pPr>
              <a:buNone/>
            </a:pPr>
            <a:r>
              <a:rPr lang="ru-RU" dirty="0" smtClean="0"/>
              <a:t>при определении размера компенсации учитываются требования разумности и справедливости</a:t>
            </a:r>
          </a:p>
          <a:p>
            <a:pPr>
              <a:buNone/>
            </a:pPr>
            <a:endParaRPr lang="ru-RU" dirty="0"/>
          </a:p>
        </p:txBody>
      </p:sp>
      <p:sp>
        <p:nvSpPr>
          <p:cNvPr id="4" name="Прямоугольник 3">
            <a:hlinkClick r:id="rId2"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3253587153"/>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Гражданско-правовая ответственность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№3</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00808"/>
            <a:ext cx="8229600" cy="4425355"/>
          </a:xfrm>
        </p:spPr>
        <p:txBody>
          <a:bodyPr>
            <a:normAutofit fontScale="85000" lnSpcReduction="20000"/>
          </a:bodyPr>
          <a:lstStyle/>
          <a:p>
            <a:pPr marL="0" indent="0" algn="just">
              <a:buNone/>
            </a:pPr>
            <a:r>
              <a:rPr lang="ru-RU" dirty="0" smtClean="0"/>
              <a:t>	</a:t>
            </a:r>
            <a:r>
              <a:rPr lang="ru-RU" sz="3300" dirty="0" smtClean="0"/>
              <a:t>Пациентке </a:t>
            </a:r>
            <a:r>
              <a:rPr lang="ru-RU" sz="3300" dirty="0"/>
              <a:t>Зиминой в платной клинике удалили зуб. Через 2 дня она почувствовала на месте удаления боль. Рентген показал, что в месте удаления зуба осталась часть корня. И хотя корень удалили бесплатно, Зиминой пришлось купить дополнительно лекарства, оплачивать поездки на маршрутных такси на </a:t>
            </a:r>
            <a:r>
              <a:rPr lang="ru-RU" sz="3300" dirty="0" err="1"/>
              <a:t>физиопроцедуры</a:t>
            </a:r>
            <a:r>
              <a:rPr lang="ru-RU" sz="3300" dirty="0"/>
              <a:t>. Кроме этого, Зимина работала продавцом и в период ЛН потеряла 10%-</a:t>
            </a:r>
            <a:r>
              <a:rPr lang="ru-RU" sz="3300" dirty="0" err="1"/>
              <a:t>ую</a:t>
            </a:r>
            <a:r>
              <a:rPr lang="ru-RU" sz="3300" dirty="0"/>
              <a:t> прибавку к заработку с ежедневной выручки.</a:t>
            </a:r>
          </a:p>
          <a:p>
            <a:pPr marL="0" indent="0" algn="just">
              <a:buNone/>
            </a:pPr>
            <a:r>
              <a:rPr lang="ru-RU" sz="3300" dirty="0" smtClean="0"/>
              <a:t>	Что </a:t>
            </a:r>
            <a:r>
              <a:rPr lang="ru-RU" sz="3300" dirty="0"/>
              <a:t>подлежит возмещению в данной ситуации?</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3</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normAutofit fontScale="25000" lnSpcReduction="20000"/>
          </a:bodyPr>
          <a:lstStyle/>
          <a:p>
            <a:pPr>
              <a:buNone/>
            </a:pPr>
            <a:r>
              <a:rPr lang="ru-RU" dirty="0" smtClean="0"/>
              <a:t>	</a:t>
            </a:r>
            <a:r>
              <a:rPr lang="ru-RU" sz="7200" dirty="0" smtClean="0"/>
              <a:t>Согласно ст. 1064 ГК РФ. </a:t>
            </a:r>
            <a:r>
              <a:rPr lang="ru-RU" sz="7200" b="1" dirty="0" smtClean="0"/>
              <a:t>Вред, причиненный личности подлежит возмещению в полном объеме</a:t>
            </a:r>
          </a:p>
          <a:p>
            <a:pPr>
              <a:buNone/>
            </a:pPr>
            <a:r>
              <a:rPr lang="ru-RU" sz="7200" dirty="0" smtClean="0"/>
              <a:t>ст. 1085 ч.1. ГК РФ. </a:t>
            </a:r>
            <a:r>
              <a:rPr lang="ru-RU" sz="7200" b="1" dirty="0" smtClean="0"/>
              <a:t>При причинении гражданину увечья или ином повреждении его здоровья возмещению подлежит утраченный потерпевшим заработок (доход), который он имел либо определенно мог иметь, а также дополнительно понесенные расходы, </a:t>
            </a:r>
            <a:r>
              <a:rPr lang="ru-RU" sz="7200" dirty="0" smtClean="0"/>
              <a:t>вызванные повреждением здоровья, в том числе расходы на лечение, дополнительное питание, приобретение лекарств, протезирование, посторонний уход, санаторно-курортное лечение, приобретение специальных транспортных средств, подготовку к другой профессии, если установлено, что потерпевший нуждается в этих видах помощи и ухода и не имеет права на их бесплатное получение.</a:t>
            </a:r>
          </a:p>
          <a:p>
            <a:pPr>
              <a:buNone/>
            </a:pPr>
            <a:r>
              <a:rPr lang="ru-RU" sz="7200" dirty="0" smtClean="0"/>
              <a:t>КОМПЕНСАЦИЯ МОРАЛЬНОГО ВРЕДА. Статьи 1099, 1100, 1101 ГК РФ</a:t>
            </a:r>
          </a:p>
          <a:p>
            <a:pPr>
              <a:buNone/>
            </a:pPr>
            <a:r>
              <a:rPr lang="ru-RU" sz="7200" dirty="0" smtClean="0"/>
              <a:t>осуществляется независимо от подлежащего возмещению имущественного вреда,</a:t>
            </a:r>
          </a:p>
          <a:p>
            <a:pPr>
              <a:buNone/>
            </a:pPr>
            <a:r>
              <a:rPr lang="ru-RU" sz="7200" dirty="0" smtClean="0"/>
              <a:t>может предъявляться самостоятельно или вместе с имущественными требованиями,</a:t>
            </a:r>
          </a:p>
          <a:p>
            <a:pPr>
              <a:buNone/>
            </a:pPr>
            <a:r>
              <a:rPr lang="ru-RU" sz="7200" dirty="0" smtClean="0"/>
              <a:t>осуществляется в денежной форме,</a:t>
            </a:r>
          </a:p>
          <a:p>
            <a:pPr>
              <a:buNone/>
            </a:pPr>
            <a:r>
              <a:rPr lang="ru-RU" sz="7200" dirty="0" smtClean="0"/>
              <a:t>размер зависит от характера причиненных потерпевшему физических и нравственных страданий,</a:t>
            </a:r>
          </a:p>
          <a:p>
            <a:pPr>
              <a:buNone/>
            </a:pPr>
            <a:r>
              <a:rPr lang="ru-RU" sz="7200" dirty="0" smtClean="0"/>
              <a:t>при определении размера компенсации учитываются требования разумности и справедливости</a:t>
            </a:r>
          </a:p>
          <a:p>
            <a:endParaRPr lang="ru-RU" sz="5500" dirty="0"/>
          </a:p>
        </p:txBody>
      </p:sp>
      <p:sp>
        <p:nvSpPr>
          <p:cNvPr id="4" name="Прямоугольник 3">
            <a:hlinkClick r:id="rId2" action="ppaction://hlinksldjump"/>
          </p:cNvPr>
          <p:cNvSpPr/>
          <p:nvPr/>
        </p:nvSpPr>
        <p:spPr>
          <a:xfrm>
            <a:off x="7452320" y="5788505"/>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3114938063"/>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Гражданско-правовая ответственность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№4</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67544" y="1916832"/>
            <a:ext cx="8229600" cy="4209331"/>
          </a:xfrm>
        </p:spPr>
        <p:txBody>
          <a:bodyPr>
            <a:normAutofit fontScale="70000" lnSpcReduction="20000"/>
          </a:bodyPr>
          <a:lstStyle/>
          <a:p>
            <a:pPr marL="0" indent="0" algn="just">
              <a:buNone/>
            </a:pPr>
            <a:r>
              <a:rPr lang="ru-RU" dirty="0" smtClean="0"/>
              <a:t>	</a:t>
            </a:r>
            <a:r>
              <a:rPr lang="ru-RU" sz="3600" dirty="0" smtClean="0"/>
              <a:t>Акушер-гинеколог </a:t>
            </a:r>
            <a:r>
              <a:rPr lang="ru-RU" sz="3600" dirty="0"/>
              <a:t>прописал больной в клизме введение 10%-</a:t>
            </a:r>
            <a:r>
              <a:rPr lang="ru-RU" sz="3600" dirty="0" err="1"/>
              <a:t>ного</a:t>
            </a:r>
            <a:r>
              <a:rPr lang="ru-RU" sz="3600" dirty="0"/>
              <a:t> раствора хлористого кальция с новокаином, антипирином и глюкозой. Вскоре после -этой манипуляции выяснилось, что у женщины вследствие ожога слизистой развился </a:t>
            </a:r>
            <a:r>
              <a:rPr lang="ru-RU" sz="3600" dirty="0" err="1"/>
              <a:t>пельвиоперитонит</a:t>
            </a:r>
            <a:r>
              <a:rPr lang="ru-RU" sz="3600" dirty="0"/>
              <a:t>. При проверке оказалось, что врач в рецепте забыл указать на необходимость разведения перед употреблением этого состава молоком. В связи с осложнением потерпевшая потребовала возмещения материального и морального ущерба.</a:t>
            </a:r>
          </a:p>
          <a:p>
            <a:pPr marL="0" indent="0" algn="just">
              <a:buNone/>
            </a:pPr>
            <a:r>
              <a:rPr lang="ru-RU" sz="3600" dirty="0" smtClean="0"/>
              <a:t>	Имеет </a:t>
            </a:r>
            <a:r>
              <a:rPr lang="ru-RU" sz="3600" dirty="0"/>
              <a:t>ли она на это право? В каком нормативном акте это записано и кто должен возмещать ущерб?</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4</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normAutofit fontScale="47500" lnSpcReduction="20000"/>
          </a:bodyPr>
          <a:lstStyle/>
          <a:p>
            <a:pPr>
              <a:buNone/>
            </a:pPr>
            <a:r>
              <a:rPr lang="ru-RU" dirty="0" smtClean="0"/>
              <a:t>Да, имеет, согласно ст. 1064 ГК РФ. </a:t>
            </a:r>
            <a:r>
              <a:rPr lang="ru-RU" b="1" dirty="0" smtClean="0"/>
              <a:t>Вред, причиненный личности подлежит возмещению в полном объеме</a:t>
            </a:r>
          </a:p>
          <a:p>
            <a:pPr>
              <a:buNone/>
            </a:pPr>
            <a:r>
              <a:rPr lang="ru-RU" b="1" dirty="0" smtClean="0"/>
              <a:t>Ч.1. Вред, причиненный личности или имуществу гражданина, а также вред, причиненный имуществу юридического лица, подлежит возмещению в полном объеме лицом, причинившим вред.</a:t>
            </a:r>
          </a:p>
          <a:p>
            <a:pPr>
              <a:buNone/>
            </a:pPr>
            <a:r>
              <a:rPr lang="ru-RU" dirty="0" smtClean="0"/>
              <a:t>Т.о. врач обязан возместить ущерб.</a:t>
            </a:r>
          </a:p>
          <a:p>
            <a:pPr>
              <a:buNone/>
            </a:pPr>
            <a:r>
              <a:rPr lang="ru-RU" dirty="0" smtClean="0"/>
              <a:t>ст. 1085 ч.1. ГК РФ. </a:t>
            </a:r>
            <a:r>
              <a:rPr lang="ru-RU" b="1" dirty="0" smtClean="0"/>
              <a:t>При причинении гражданину увечья или ином повреждении его здоровья возмещению подлежит утраченный потерпевшим заработок (доход), который он имел либо определенно мог иметь, а также дополнительно понесенные расходы, </a:t>
            </a:r>
            <a:r>
              <a:rPr lang="ru-RU" dirty="0" smtClean="0"/>
              <a:t>вызванные повреждением здоровья, в том числе расходы на лечение, дополнительное питание, приобретение лекарств, протезирование, посторонний уход, санаторно-курортное лечение, приобретение специальных транспортных средств, подготовку к другой профессии, если установлено, что потерпевший нуждается в этих видах помощи и ухода и не имеет права на их бесплатное получение.</a:t>
            </a:r>
          </a:p>
          <a:p>
            <a:pPr>
              <a:buNone/>
            </a:pPr>
            <a:r>
              <a:rPr lang="ru-RU" dirty="0" smtClean="0"/>
              <a:t>КОМПЕНСАЦИЯ МОРАЛЬНОГО ВРЕДА. Статьи 1099, 1100, 1101 ГК РФ</a:t>
            </a:r>
          </a:p>
          <a:p>
            <a:pPr>
              <a:buNone/>
            </a:pPr>
            <a:r>
              <a:rPr lang="ru-RU" dirty="0" smtClean="0"/>
              <a:t>осуществляется независимо от подлежащего возмещению имущественного вреда,</a:t>
            </a:r>
          </a:p>
          <a:p>
            <a:pPr>
              <a:buNone/>
            </a:pPr>
            <a:r>
              <a:rPr lang="ru-RU" dirty="0" smtClean="0"/>
              <a:t>может предъявляться самостоятельно или вместе с имущественными требованиями,</a:t>
            </a:r>
          </a:p>
          <a:p>
            <a:pPr>
              <a:buNone/>
            </a:pPr>
            <a:r>
              <a:rPr lang="ru-RU" dirty="0" smtClean="0"/>
              <a:t>осуществляется в денежной форме,</a:t>
            </a:r>
          </a:p>
          <a:p>
            <a:pPr>
              <a:buNone/>
            </a:pPr>
            <a:r>
              <a:rPr lang="ru-RU" dirty="0" smtClean="0"/>
              <a:t>размер зависит от характера причиненных потерпевшему физических и нравственных страданий,</a:t>
            </a:r>
          </a:p>
          <a:p>
            <a:pPr>
              <a:buNone/>
            </a:pPr>
            <a:r>
              <a:rPr lang="ru-RU" dirty="0" smtClean="0"/>
              <a:t>при определении размера компенсации учитываются требования разумности и справедливости</a:t>
            </a:r>
          </a:p>
          <a:p>
            <a:endParaRPr lang="ru-RU" dirty="0"/>
          </a:p>
        </p:txBody>
      </p:sp>
      <p:sp>
        <p:nvSpPr>
          <p:cNvPr id="4" name="Прямоугольник 3">
            <a:hlinkClick r:id="rId2"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899509717"/>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143000"/>
          </a:xfrm>
        </p:spPr>
        <p:txBody>
          <a:bodyPr>
            <a:normAutofit fontScale="90000"/>
          </a:bodyPr>
          <a:lstStyle/>
          <a:p>
            <a:r>
              <a:rPr lang="ru-RU" sz="3600" dirty="0" smtClean="0">
                <a:solidFill>
                  <a:srgbClr val="C00000"/>
                </a:solidFill>
                <a:latin typeface="Monotype Corsiva" pitchFamily="66" charset="0"/>
              </a:rPr>
              <a:t>Гражданско-правовая ответственность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№5</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72816"/>
            <a:ext cx="8229600" cy="4353347"/>
          </a:xfrm>
        </p:spPr>
        <p:txBody>
          <a:bodyPr>
            <a:normAutofit fontScale="55000" lnSpcReduction="20000"/>
          </a:bodyPr>
          <a:lstStyle/>
          <a:p>
            <a:pPr marL="0" indent="0" algn="just">
              <a:buNone/>
            </a:pPr>
            <a:r>
              <a:rPr lang="ru-RU" dirty="0" smtClean="0"/>
              <a:t>	В </a:t>
            </a:r>
            <a:r>
              <a:rPr lang="ru-RU" dirty="0"/>
              <a:t>результате неправильного установленного диагноза ребенку семи лет в течение года проводилось неадекватное лечение. После того как ребенка обследовали в специализированном лечебном заведении, был поставлен </a:t>
            </a:r>
            <a:r>
              <a:rPr lang="ru-RU" dirty="0" smtClean="0"/>
              <a:t>диагноз «церебральный </a:t>
            </a:r>
            <a:r>
              <a:rPr lang="ru-RU" dirty="0"/>
              <a:t>арахноидит». Начато правильное лечение, однако к этому времени сформировалась гидроцефалия и ребенок был признан инвалидом. Мать ребенка обратилась в прокуратуру с жалобой на врачей, которые, по ее </a:t>
            </a:r>
            <a:r>
              <a:rPr lang="ru-RU" dirty="0" smtClean="0"/>
              <a:t>мнению, халатно </a:t>
            </a:r>
            <a:r>
              <a:rPr lang="ru-RU" dirty="0"/>
              <a:t>отнеслись к обязанностям, в результате чего привели к инвалидности ее сына. Она требовала наказать виновных и возместить ей моральный и материальный ущерб, учитывая затраты на лечение и инвалидность ребенка. Назначенная судебно-медицинская экспертная комиссия установила серьезные дефекты в диагностике, а следовательно, и в лечении. В связи с этим суд признал виновным лечащего врача-педиатра одной из больниц и приговорил его к двум годам лишения свободы условно, а зав. отделением понизил в должности. Однако в возмещении материального и морального ущерба было отказано в связи с тем, что врач уже понес уголовное и административное наказание.</a:t>
            </a:r>
          </a:p>
          <a:p>
            <a:pPr marL="0" indent="0" algn="just">
              <a:buNone/>
            </a:pPr>
            <a:r>
              <a:rPr lang="ru-RU" dirty="0" smtClean="0"/>
              <a:t>	Назовите </a:t>
            </a:r>
            <a:r>
              <a:rPr lang="ru-RU" dirty="0"/>
              <a:t>правовые основания требования возмещения нанесенного ущерба?</a:t>
            </a:r>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5 </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normAutofit fontScale="70000" lnSpcReduction="20000"/>
          </a:bodyPr>
          <a:lstStyle/>
          <a:p>
            <a:pPr>
              <a:buNone/>
            </a:pPr>
            <a:r>
              <a:rPr lang="ru-RU" sz="2600" dirty="0" smtClean="0"/>
              <a:t>Согласно, ГК РФ Статья 1087. Возмещение вреда при повреждении здоровья лица, не достигшего совершеннолетия</a:t>
            </a:r>
          </a:p>
          <a:p>
            <a:pPr>
              <a:buNone/>
            </a:pPr>
            <a:r>
              <a:rPr lang="ru-RU" sz="2600" b="1" dirty="0" smtClean="0"/>
              <a:t>ч.1. В случае увечья или иного повреждения здоровья несовершеннолетнего, не достигшего четырнадцати лет (малолетнего) и не имеющего заработка (дохода), лицо, ответственное за причиненный вред, обязано возместить расходы, вызванные повреждением здоровья.</a:t>
            </a:r>
          </a:p>
          <a:p>
            <a:pPr>
              <a:buNone/>
            </a:pPr>
            <a:r>
              <a:rPr lang="ru-RU" sz="2600" dirty="0" smtClean="0"/>
              <a:t>КОМПЕНСАЦИЯ МОРАЛЬНОГО ВРЕДА. Статьи 1099, 1100, 1101 ГК РФ</a:t>
            </a:r>
          </a:p>
          <a:p>
            <a:pPr>
              <a:buNone/>
            </a:pPr>
            <a:r>
              <a:rPr lang="ru-RU" sz="2600" dirty="0" smtClean="0"/>
              <a:t>осуществляется независимо от подлежащего возмещению имущественного вреда,</a:t>
            </a:r>
          </a:p>
          <a:p>
            <a:pPr>
              <a:buNone/>
            </a:pPr>
            <a:r>
              <a:rPr lang="ru-RU" sz="2600" dirty="0" smtClean="0"/>
              <a:t>может предъявляться самостоятельно или вместе с имущественными требованиями,</a:t>
            </a:r>
          </a:p>
          <a:p>
            <a:pPr>
              <a:buNone/>
            </a:pPr>
            <a:r>
              <a:rPr lang="ru-RU" sz="2600" dirty="0" smtClean="0"/>
              <a:t>осуществляется в денежной форме,</a:t>
            </a:r>
          </a:p>
          <a:p>
            <a:pPr>
              <a:buNone/>
            </a:pPr>
            <a:r>
              <a:rPr lang="ru-RU" sz="2600" dirty="0" smtClean="0"/>
              <a:t>размер зависит от характера причиненных потерпевшему физических и нравственных страданий,</a:t>
            </a:r>
          </a:p>
          <a:p>
            <a:pPr>
              <a:buNone/>
            </a:pPr>
            <a:r>
              <a:rPr lang="ru-RU" sz="2600" dirty="0" smtClean="0"/>
              <a:t>при определении размера компенсации учитываются требования разумности и справедливости</a:t>
            </a:r>
          </a:p>
          <a:p>
            <a:endParaRPr lang="ru-RU" dirty="0"/>
          </a:p>
        </p:txBody>
      </p:sp>
      <p:sp>
        <p:nvSpPr>
          <p:cNvPr id="4" name="Прямоугольник 3">
            <a:hlinkClick r:id="rId2"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3658726579"/>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Гражданско-правовая ответственность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№6</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72816"/>
            <a:ext cx="8229600" cy="4353347"/>
          </a:xfrm>
        </p:spPr>
        <p:txBody>
          <a:bodyPr>
            <a:normAutofit fontScale="70000" lnSpcReduction="20000"/>
          </a:bodyPr>
          <a:lstStyle/>
          <a:p>
            <a:pPr marL="0" indent="0" algn="just">
              <a:buNone/>
            </a:pPr>
            <a:r>
              <a:rPr lang="ru-RU" dirty="0" smtClean="0"/>
              <a:t>	</a:t>
            </a:r>
            <a:r>
              <a:rPr lang="ru-RU" dirty="0" err="1" smtClean="0"/>
              <a:t>Рохленко</a:t>
            </a:r>
            <a:r>
              <a:rPr lang="ru-RU" dirty="0" smtClean="0"/>
              <a:t> </a:t>
            </a:r>
            <a:r>
              <a:rPr lang="ru-RU" dirty="0"/>
              <a:t>находился на лечении в одной из районных больниц Томской области по поводу язвы желудка.  Спустя 6 недель с момента обращения состояние </a:t>
            </a:r>
            <a:r>
              <a:rPr lang="ru-RU" dirty="0" err="1"/>
              <a:t>Рохленко</a:t>
            </a:r>
            <a:r>
              <a:rPr lang="ru-RU" dirty="0"/>
              <a:t> резко ухудшилось и была проведена операция по удалению пораженного язвою части желудка и пищевода, что привело к инвалидности больного. В </a:t>
            </a:r>
            <a:r>
              <a:rPr lang="ru-RU" dirty="0" smtClean="0"/>
              <a:t>связи </a:t>
            </a:r>
            <a:r>
              <a:rPr lang="ru-RU" dirty="0"/>
              <a:t>с этим, </a:t>
            </a:r>
            <a:r>
              <a:rPr lang="ru-RU" dirty="0" smtClean="0"/>
              <a:t>медицинская </a:t>
            </a:r>
            <a:r>
              <a:rPr lang="ru-RU" dirty="0"/>
              <a:t>страховая компания «Прогресс» куда он обратился, провела экспертизу качества оказанной помощи и выявила, что лечение </a:t>
            </a:r>
            <a:r>
              <a:rPr lang="ru-RU" dirty="0" err="1"/>
              <a:t>Рохленко</a:t>
            </a:r>
            <a:r>
              <a:rPr lang="ru-RU" dirty="0"/>
              <a:t> проводилось формально, история болезни велась без указания диагноза, пути введения и частота приема лекарств не указаны, противовоспалительное лечение не назначалось.</a:t>
            </a:r>
          </a:p>
          <a:p>
            <a:pPr marL="0" indent="0" algn="just">
              <a:buNone/>
            </a:pPr>
            <a:r>
              <a:rPr lang="ru-RU" dirty="0" smtClean="0"/>
              <a:t>	</a:t>
            </a:r>
            <a:r>
              <a:rPr lang="ru-RU" dirty="0"/>
              <a:t>	В связи с этим </a:t>
            </a:r>
            <a:r>
              <a:rPr lang="ru-RU" dirty="0" err="1"/>
              <a:t>Рохленко</a:t>
            </a:r>
            <a:r>
              <a:rPr lang="ru-RU" dirty="0"/>
              <a:t> обратился с иском к врачу в суд о взыскании имущественного и морального вреда.</a:t>
            </a:r>
          </a:p>
          <a:p>
            <a:pPr marL="0" indent="0" algn="just">
              <a:buNone/>
            </a:pPr>
            <a:r>
              <a:rPr lang="ru-RU" dirty="0" smtClean="0"/>
              <a:t>	</a:t>
            </a:r>
            <a:r>
              <a:rPr lang="ru-RU" dirty="0"/>
              <a:t>	Подлежит ли иск </a:t>
            </a:r>
            <a:r>
              <a:rPr lang="ru-RU" dirty="0" smtClean="0"/>
              <a:t>удовлетворению </a:t>
            </a:r>
            <a:r>
              <a:rPr lang="ru-RU" dirty="0"/>
              <a:t>и кто должен возмещать ущерб </a:t>
            </a:r>
            <a:r>
              <a:rPr lang="ru-RU" dirty="0" err="1"/>
              <a:t>Рохленко</a:t>
            </a:r>
            <a:r>
              <a:rPr lang="ru-RU" dirty="0"/>
              <a:t>?</a:t>
            </a:r>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6</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normAutofit fontScale="47500" lnSpcReduction="20000"/>
          </a:bodyPr>
          <a:lstStyle/>
          <a:p>
            <a:pPr>
              <a:buNone/>
            </a:pPr>
            <a:r>
              <a:rPr lang="ru-RU" dirty="0" smtClean="0"/>
              <a:t>Да, подлежит, согласно ст. 1064 ГК РФ. </a:t>
            </a:r>
            <a:r>
              <a:rPr lang="ru-RU" b="1" dirty="0" smtClean="0"/>
              <a:t>Вред, причиненный личности подлежит возмещению в полном объеме</a:t>
            </a:r>
          </a:p>
          <a:p>
            <a:pPr>
              <a:buNone/>
            </a:pPr>
            <a:r>
              <a:rPr lang="ru-RU" b="1" dirty="0" smtClean="0"/>
              <a:t>Ч.1. Вред, причиненный личности или имуществу гражданина, а также вред, причиненный имуществу юридического лица, подлежит возмещению в полном объеме лицом, причинившим вред.</a:t>
            </a:r>
          </a:p>
          <a:p>
            <a:pPr>
              <a:buNone/>
            </a:pPr>
            <a:r>
              <a:rPr lang="ru-RU" dirty="0" smtClean="0"/>
              <a:t>Т.о. врач обязан возместить ущерб.</a:t>
            </a:r>
          </a:p>
          <a:p>
            <a:pPr>
              <a:buNone/>
            </a:pPr>
            <a:r>
              <a:rPr lang="ru-RU" dirty="0" smtClean="0"/>
              <a:t>ст. 1085 ч.1. ГК РФ. </a:t>
            </a:r>
            <a:r>
              <a:rPr lang="ru-RU" b="1" dirty="0" smtClean="0"/>
              <a:t>При причинении гражданину увечья или ином повреждении его здоровья возмещению подлежит утраченный потерпевшим заработок (доход), который он имел либо определенно мог иметь, а также дополнительно понесенные расходы, </a:t>
            </a:r>
            <a:r>
              <a:rPr lang="ru-RU" dirty="0" smtClean="0"/>
              <a:t>вызванные повреждением здоровья, в том числе расходы на лечение, дополнительное питание, приобретение лекарств, протезирование, посторонний уход, санаторно-курортное лечение, приобретение специальных транспортных средств, подготовку к другой профессии, если установлено, что потерпевший нуждается в этих видах помощи и ухода и не имеет права на их бесплатное получение.</a:t>
            </a:r>
          </a:p>
          <a:p>
            <a:pPr>
              <a:buNone/>
            </a:pPr>
            <a:r>
              <a:rPr lang="ru-RU" dirty="0" smtClean="0"/>
              <a:t>КОМПЕНСАЦИЯ МОРАЛЬНОГО ВРЕДА. Статьи 1099, 1100, 1101 ГК РФ</a:t>
            </a:r>
          </a:p>
          <a:p>
            <a:pPr>
              <a:buNone/>
            </a:pPr>
            <a:r>
              <a:rPr lang="ru-RU" dirty="0" smtClean="0"/>
              <a:t>осуществляется независимо от подлежащего возмещению имущественного вреда,</a:t>
            </a:r>
          </a:p>
          <a:p>
            <a:pPr>
              <a:buNone/>
            </a:pPr>
            <a:r>
              <a:rPr lang="ru-RU" dirty="0" smtClean="0"/>
              <a:t>может предъявляться самостоятельно или вместе с имущественными требованиями,</a:t>
            </a:r>
          </a:p>
          <a:p>
            <a:pPr>
              <a:buNone/>
            </a:pPr>
            <a:r>
              <a:rPr lang="ru-RU" dirty="0" smtClean="0"/>
              <a:t>осуществляется в денежной форме,</a:t>
            </a:r>
          </a:p>
          <a:p>
            <a:pPr>
              <a:buNone/>
            </a:pPr>
            <a:r>
              <a:rPr lang="ru-RU" dirty="0" smtClean="0"/>
              <a:t>размер зависит от характера причиненных потерпевшему физических и нравственных страданий,</a:t>
            </a:r>
          </a:p>
          <a:p>
            <a:pPr>
              <a:buNone/>
            </a:pPr>
            <a:r>
              <a:rPr lang="ru-RU" dirty="0" smtClean="0"/>
              <a:t>при определении размера компенсации учитываются требования разумности и справедливости</a:t>
            </a:r>
          </a:p>
          <a:p>
            <a:endParaRPr lang="ru-RU" dirty="0"/>
          </a:p>
        </p:txBody>
      </p:sp>
      <p:sp>
        <p:nvSpPr>
          <p:cNvPr id="4" name="Прямоугольник 3">
            <a:hlinkClick r:id="rId2"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30595439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C00000"/>
                </a:solidFill>
                <a:latin typeface="Monotype Corsiva" pitchFamily="66" charset="0"/>
              </a:rPr>
              <a:t>Трудовое законодательство</a:t>
            </a:r>
            <a:r>
              <a:rPr lang="ru-RU" dirty="0" smtClean="0">
                <a:solidFill>
                  <a:srgbClr val="C00000"/>
                </a:solidFill>
                <a:latin typeface="Monotype Corsiva" pitchFamily="66" charset="0"/>
              </a:rPr>
              <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 1</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normAutofit/>
          </a:bodyPr>
          <a:lstStyle/>
          <a:p>
            <a:pPr marL="0" indent="0" algn="just">
              <a:buNone/>
            </a:pPr>
            <a:r>
              <a:rPr lang="ru-RU" dirty="0" smtClean="0"/>
              <a:t>	</a:t>
            </a:r>
            <a:r>
              <a:rPr lang="ru-RU" sz="2800" dirty="0" smtClean="0">
                <a:cs typeface="Times New Roman" pitchFamily="18" charset="0"/>
              </a:rPr>
              <a:t>Санитарка </a:t>
            </a:r>
            <a:r>
              <a:rPr lang="ru-RU" sz="2800" dirty="0">
                <a:cs typeface="Times New Roman" pitchFamily="18" charset="0"/>
              </a:rPr>
              <a:t>Щукина была уволена администрацией больницы за систематическое нарушение трудовой дисциплины по п.5 ст.81 ТК РФ. Оспаривая законность увольнения, Щукина писала, что действительно допускала нарушение трудовой дисциплины, но никаких взысканий ей не объявлялось.</a:t>
            </a:r>
          </a:p>
          <a:p>
            <a:pPr marL="0" indent="0" algn="just">
              <a:buNone/>
            </a:pPr>
            <a:r>
              <a:rPr lang="ru-RU" sz="2800" dirty="0" smtClean="0">
                <a:cs typeface="Times New Roman" pitchFamily="18" charset="0"/>
              </a:rPr>
              <a:t>	Законно </a:t>
            </a:r>
            <a:r>
              <a:rPr lang="ru-RU" sz="2800" dirty="0">
                <a:cs typeface="Times New Roman" pitchFamily="18" charset="0"/>
              </a:rPr>
              <a:t>ли увольнение Щукиной?</a:t>
            </a:r>
          </a:p>
          <a:p>
            <a:pPr marL="0" indent="0" algn="just">
              <a:buNone/>
            </a:pPr>
            <a:r>
              <a:rPr lang="ru-RU" dirty="0">
                <a:cs typeface="Times New Roman" pitchFamily="18" charset="0"/>
              </a:rPr>
              <a:t> </a:t>
            </a:r>
          </a:p>
          <a:p>
            <a:endParaRPr lang="ru-RU" dirty="0"/>
          </a:p>
        </p:txBody>
      </p:sp>
      <p:sp>
        <p:nvSpPr>
          <p:cNvPr id="5" name="Прямоугольник 4"/>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Гражданско-правовая ответственность медицинских работников </a:t>
            </a:r>
            <a:r>
              <a:rPr lang="ru-RU" sz="3100" dirty="0" smtClean="0">
                <a:solidFill>
                  <a:prstClr val="black"/>
                </a:solidFill>
              </a:rPr>
              <a:t/>
            </a:r>
            <a:br>
              <a:rPr lang="ru-RU" sz="3100" dirty="0" smtClean="0">
                <a:solidFill>
                  <a:prstClr val="black"/>
                </a:solidFill>
              </a:rPr>
            </a:br>
            <a:r>
              <a:rPr lang="ru-RU" u="sng" dirty="0" smtClean="0">
                <a:solidFill>
                  <a:srgbClr val="0070C0"/>
                </a:solidFill>
                <a:latin typeface="Monotype Corsiva" pitchFamily="66" charset="0"/>
              </a:rPr>
              <a:t>Вопрос №7</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00808"/>
            <a:ext cx="8229600" cy="4425355"/>
          </a:xfrm>
        </p:spPr>
        <p:txBody>
          <a:bodyPr>
            <a:normAutofit fontScale="62500" lnSpcReduction="20000"/>
          </a:bodyPr>
          <a:lstStyle/>
          <a:p>
            <a:pPr marL="0" indent="0" algn="just">
              <a:buNone/>
            </a:pPr>
            <a:r>
              <a:rPr lang="ru-RU" dirty="0" smtClean="0"/>
              <a:t>	Иванова </a:t>
            </a:r>
            <a:r>
              <a:rPr lang="ru-RU" dirty="0"/>
              <a:t>находилась на лечении бесплодия в отделении больницы акушерства и гинекологии г.Курска, где ей была сделана операция лапароскопия по поводу спаечного процесса. После операции обнаружилось ухудшение состояния здоровья больной и с диагнозом мочекаменная болезнь она была переведена в урологическое отделение больницы скорой медицинской помощи. Проведенное антибактериальное лечение не давало ожидаемых результатов, в результате обследования диагноз не подтвердился и был выявлен некроз мочеточника, мочевой перитонит  и развитие сепсиса. Поэтому Ивановой была проведена операция по удалению правового мочеточника и правой почки. Экспертиза, проведенная отделом экспертизы качества медицинской помощи Курского областного фонда ОМС подтвердила многочисленные нарушения в ходе проведения лечения, обусловленные неправильным диагнозом </a:t>
            </a:r>
            <a:r>
              <a:rPr lang="ru-RU" dirty="0" smtClean="0"/>
              <a:t>неадекватно </a:t>
            </a:r>
            <a:r>
              <a:rPr lang="ru-RU" dirty="0"/>
              <a:t>проведенной операцией, непрофессионально проведенным лечением.</a:t>
            </a:r>
          </a:p>
          <a:p>
            <a:pPr marL="457200" lvl="1" indent="0" algn="just">
              <a:buNone/>
            </a:pPr>
            <a:r>
              <a:rPr lang="ru-RU" dirty="0" smtClean="0"/>
              <a:t>	 </a:t>
            </a:r>
            <a:r>
              <a:rPr lang="ru-RU" dirty="0"/>
              <a:t>Иванова обратилась с иском в суд о возмещении вреда, причиненного ее здоровью к больнице. Подлежит ли иск Ивановой удовлетворению?</a:t>
            </a:r>
          </a:p>
          <a:p>
            <a:pPr algn="just"/>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7</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normAutofit fontScale="47500" lnSpcReduction="20000"/>
          </a:bodyPr>
          <a:lstStyle/>
          <a:p>
            <a:pPr>
              <a:buNone/>
            </a:pPr>
            <a:r>
              <a:rPr lang="ru-RU" dirty="0" smtClean="0"/>
              <a:t>Да, подлежит, согласно ст. 1064 ГК РФ. </a:t>
            </a:r>
            <a:r>
              <a:rPr lang="ru-RU" b="1" dirty="0" smtClean="0"/>
              <a:t>Вред, причиненный личности подлежит возмещению в полном объеме</a:t>
            </a:r>
          </a:p>
          <a:p>
            <a:pPr>
              <a:buNone/>
            </a:pPr>
            <a:r>
              <a:rPr lang="ru-RU" b="1" dirty="0" smtClean="0"/>
              <a:t>Ч.1. Вред, причиненный личности или имуществу гражданина, а также вред, причиненный имуществу юридического лица, подлежит возмещению в полном объеме лицом, причинившим вред.</a:t>
            </a:r>
          </a:p>
          <a:p>
            <a:pPr>
              <a:buNone/>
            </a:pPr>
            <a:r>
              <a:rPr lang="ru-RU" dirty="0" smtClean="0"/>
              <a:t>ст. 1085 ч.1. ГК РФ. </a:t>
            </a:r>
            <a:r>
              <a:rPr lang="ru-RU" b="1" dirty="0" smtClean="0"/>
              <a:t>При причинении гражданину увечья или ином повреждении его здоровья возмещению подлежит утраченный потерпевшим заработок (доход), который он имел либо определенно мог иметь, а также дополнительно понесенные расходы, </a:t>
            </a:r>
            <a:r>
              <a:rPr lang="ru-RU" dirty="0" smtClean="0"/>
              <a:t>вызванные повреждением здоровья, в том числе расходы на лечение, дополнительное питание, приобретение лекарств, протезирование, посторонний уход, санаторно-курортное лечение, приобретение специальных транспортных средств, подготовку к другой профессии, если установлено, что потерпевший нуждается в этих видах помощи и ухода и не имеет права на их бесплатное получение.</a:t>
            </a:r>
          </a:p>
          <a:p>
            <a:pPr>
              <a:buNone/>
            </a:pPr>
            <a:r>
              <a:rPr lang="ru-RU" dirty="0" smtClean="0"/>
              <a:t>КОМПЕНСАЦИЯ МОРАЛЬНОГО ВРЕДА. Статьи 1099, 1100, 1101 ГК РФ</a:t>
            </a:r>
          </a:p>
          <a:p>
            <a:pPr>
              <a:buNone/>
            </a:pPr>
            <a:r>
              <a:rPr lang="ru-RU" dirty="0" smtClean="0"/>
              <a:t>осуществляется независимо от подлежащего возмещению имущественного вреда,</a:t>
            </a:r>
          </a:p>
          <a:p>
            <a:pPr>
              <a:buNone/>
            </a:pPr>
            <a:r>
              <a:rPr lang="ru-RU" dirty="0" smtClean="0"/>
              <a:t>может предъявляться самостоятельно или вместе с имущественными требованиями,</a:t>
            </a:r>
          </a:p>
          <a:p>
            <a:pPr>
              <a:buNone/>
            </a:pPr>
            <a:r>
              <a:rPr lang="ru-RU" dirty="0" smtClean="0"/>
              <a:t>осуществляется в денежной форме,</a:t>
            </a:r>
          </a:p>
          <a:p>
            <a:pPr>
              <a:buNone/>
            </a:pPr>
            <a:r>
              <a:rPr lang="ru-RU" dirty="0" smtClean="0"/>
              <a:t>размер зависит от характера причиненных потерпевшему физических и нравственных страданий,</a:t>
            </a:r>
          </a:p>
          <a:p>
            <a:pPr>
              <a:buNone/>
            </a:pPr>
            <a:r>
              <a:rPr lang="ru-RU" dirty="0" smtClean="0"/>
              <a:t>при определении размера компенсации учитываются требования разумности и справедливости.</a:t>
            </a:r>
          </a:p>
          <a:p>
            <a:endParaRPr lang="ru-RU" dirty="0"/>
          </a:p>
        </p:txBody>
      </p:sp>
      <p:sp>
        <p:nvSpPr>
          <p:cNvPr id="4" name="Прямоугольник 3">
            <a:hlinkClick r:id="rId2"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918030212"/>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229600" cy="1143000"/>
          </a:xfrm>
        </p:spPr>
        <p:txBody>
          <a:bodyPr>
            <a:normAutofit fontScale="90000"/>
          </a:bodyPr>
          <a:lstStyle/>
          <a:p>
            <a:r>
              <a:rPr lang="ru-RU" sz="3600" dirty="0" smtClean="0">
                <a:solidFill>
                  <a:srgbClr val="C00000"/>
                </a:solidFill>
                <a:latin typeface="Monotype Corsiva" pitchFamily="66" charset="0"/>
              </a:rPr>
              <a:t>Гражданско-правовая ответственность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№8</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72816"/>
            <a:ext cx="8229600" cy="4608512"/>
          </a:xfrm>
        </p:spPr>
        <p:txBody>
          <a:bodyPr>
            <a:normAutofit fontScale="55000" lnSpcReduction="20000"/>
          </a:bodyPr>
          <a:lstStyle/>
          <a:p>
            <a:pPr marL="0" indent="0" algn="just">
              <a:buNone/>
            </a:pPr>
            <a:r>
              <a:rPr lang="ru-RU" dirty="0" smtClean="0"/>
              <a:t>	</a:t>
            </a:r>
            <a:r>
              <a:rPr lang="ru-RU" sz="3800" dirty="0" err="1" smtClean="0"/>
              <a:t>Светенкова</a:t>
            </a:r>
            <a:r>
              <a:rPr lang="ru-RU" sz="3800" dirty="0" smtClean="0"/>
              <a:t> </a:t>
            </a:r>
            <a:r>
              <a:rPr lang="ru-RU" sz="3800" dirty="0"/>
              <a:t>обратилась в платную медицинскую клинику «</a:t>
            </a:r>
            <a:r>
              <a:rPr lang="ru-RU" sz="3800" dirty="0" err="1"/>
              <a:t>Роскомед</a:t>
            </a:r>
            <a:r>
              <a:rPr lang="ru-RU" sz="3800" dirty="0"/>
              <a:t>» с жалобами на боли в спине. После обследования ей предложили курс массажа </a:t>
            </a:r>
            <a:r>
              <a:rPr lang="ru-RU" sz="3800" dirty="0" err="1"/>
              <a:t>лучетерапевтические</a:t>
            </a:r>
            <a:r>
              <a:rPr lang="ru-RU" sz="3800" dirty="0"/>
              <a:t> и физиотерапевтические процедуры. После нескольких процедур боли прошли, однако после окончания курса лечения боли возобновились. Вдобавок, через месяц после окончания курса лечения на спине появились темные пятна и небольшие новообразования. </a:t>
            </a:r>
            <a:r>
              <a:rPr lang="ru-RU" sz="3800" dirty="0" err="1"/>
              <a:t>Светенкова</a:t>
            </a:r>
            <a:r>
              <a:rPr lang="ru-RU" sz="3800" dirty="0"/>
              <a:t> направила  претензию руководителю клиники с требованиям возврата стоимости проведенного лечения, а также возмещения морального вреда, однако ответа не нее не получила. Затем она обратилась к юристу, который посоветовал ей предъявить иск в соответствии с законом РФ «о защите прав </a:t>
            </a:r>
            <a:r>
              <a:rPr lang="ru-RU" sz="3800" dirty="0" smtClean="0"/>
              <a:t>потребителей</a:t>
            </a:r>
            <a:r>
              <a:rPr lang="ru-RU" sz="3800" dirty="0"/>
              <a:t>» о взыскании с клиники стоимости проведенного лечения, а также компенсации морального вреда.</a:t>
            </a:r>
          </a:p>
          <a:p>
            <a:pPr marL="0" indent="0" algn="just">
              <a:buNone/>
            </a:pPr>
            <a:r>
              <a:rPr lang="ru-RU" sz="3800" dirty="0" smtClean="0"/>
              <a:t>	Кто </a:t>
            </a:r>
            <a:r>
              <a:rPr lang="ru-RU" sz="3800" dirty="0"/>
              <a:t>прав в данном споре на ваш взгляд?</a:t>
            </a:r>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8</a:t>
            </a:r>
            <a:endParaRPr lang="ru-RU" dirty="0">
              <a:solidFill>
                <a:srgbClr val="FF0000"/>
              </a:solidFill>
              <a:latin typeface="Monotype Corsiva" pitchFamily="66" charset="0"/>
            </a:endParaRPr>
          </a:p>
        </p:txBody>
      </p:sp>
      <p:sp>
        <p:nvSpPr>
          <p:cNvPr id="3" name="Объект 2"/>
          <p:cNvSpPr>
            <a:spLocks noGrp="1"/>
          </p:cNvSpPr>
          <p:nvPr>
            <p:ph idx="1"/>
          </p:nvPr>
        </p:nvSpPr>
        <p:spPr>
          <a:xfrm>
            <a:off x="457200" y="1196752"/>
            <a:ext cx="8229600" cy="4929411"/>
          </a:xfrm>
        </p:spPr>
        <p:txBody>
          <a:bodyPr>
            <a:normAutofit fontScale="25000" lnSpcReduction="20000"/>
          </a:bodyPr>
          <a:lstStyle/>
          <a:p>
            <a:pPr>
              <a:buNone/>
            </a:pPr>
            <a:r>
              <a:rPr lang="ru-RU" sz="7200" dirty="0" smtClean="0"/>
              <a:t>	</a:t>
            </a:r>
          </a:p>
          <a:p>
            <a:pPr>
              <a:buNone/>
            </a:pPr>
            <a:r>
              <a:rPr lang="ru-RU" sz="7200" dirty="0" smtClean="0"/>
              <a:t>Согласно ФЗ РФ «О защите прав потребителей» </a:t>
            </a:r>
            <a:r>
              <a:rPr lang="ru-RU" sz="7200" b="1" dirty="0" smtClean="0"/>
              <a:t>Статья 14. Имущественная ответственность за вред, причиненный вследствие недостатков товара (работы, услуги) </a:t>
            </a:r>
          </a:p>
          <a:p>
            <a:pPr>
              <a:buNone/>
            </a:pPr>
            <a:r>
              <a:rPr lang="ru-RU" sz="7200" b="1" dirty="0" smtClean="0"/>
              <a:t>ч. 2. Право требовать возмещения вреда, причиненного вследствие недостатков товара (работы, услуги), признается за любым потерпевшим независимо от того, состоял он в договорных отношениях с </a:t>
            </a:r>
            <a:r>
              <a:rPr lang="ru-RU" sz="7200" b="1" dirty="0" smtClean="0">
                <a:hlinkClick r:id="rId2"/>
              </a:rPr>
              <a:t>продавцом</a:t>
            </a:r>
            <a:r>
              <a:rPr lang="ru-RU" sz="7200" b="1" dirty="0" smtClean="0"/>
              <a:t> (исполнителем) или нет. </a:t>
            </a:r>
          </a:p>
          <a:p>
            <a:pPr>
              <a:buNone/>
            </a:pPr>
            <a:endParaRPr lang="ru-RU" sz="7200" b="1" dirty="0" smtClean="0"/>
          </a:p>
          <a:p>
            <a:pPr>
              <a:buNone/>
            </a:pPr>
            <a:r>
              <a:rPr lang="ru-RU" sz="7200" b="1" dirty="0" smtClean="0"/>
              <a:t>Статья 15. Компенсация морального вреда</a:t>
            </a:r>
          </a:p>
          <a:p>
            <a:pPr>
              <a:buNone/>
            </a:pPr>
            <a:r>
              <a:rPr lang="ru-RU" sz="7200" dirty="0" smtClean="0"/>
              <a:t> </a:t>
            </a:r>
            <a:r>
              <a:rPr lang="ru-RU" sz="7200" b="1" dirty="0" smtClean="0"/>
              <a:t>Моральный вред, причиненный </a:t>
            </a:r>
            <a:r>
              <a:rPr lang="ru-RU" sz="7200" b="1" dirty="0" smtClean="0">
                <a:hlinkClick r:id="rId2"/>
              </a:rPr>
              <a:t>потребителю</a:t>
            </a:r>
            <a:r>
              <a:rPr lang="ru-RU" sz="7200" dirty="0" smtClean="0"/>
              <a:t> вследствие нарушения изготовителем (исполнителем, продавцом, уполномоченной организацией или уполномоченным индивидуальным предпринимателем, импортером) прав потребителя, предусмотренных законами и правовыми актами Российской Федерации, регулирующими отношения в области защиты прав потребителей, </a:t>
            </a:r>
            <a:r>
              <a:rPr lang="ru-RU" sz="7200" b="1" dirty="0" smtClean="0"/>
              <a:t>подлежит компенсации </a:t>
            </a:r>
            <a:r>
              <a:rPr lang="ru-RU" sz="7200" b="1" dirty="0" err="1" smtClean="0"/>
              <a:t>причинителем</a:t>
            </a:r>
            <a:r>
              <a:rPr lang="ru-RU" sz="7200" b="1" dirty="0" smtClean="0"/>
              <a:t> вреда при наличии его вины</a:t>
            </a:r>
            <a:r>
              <a:rPr lang="ru-RU" sz="7200" dirty="0" smtClean="0"/>
              <a:t>. Размер компенсации морального вреда определяется судом и не зависит от размера возмещения имущественного вреда.</a:t>
            </a:r>
          </a:p>
          <a:p>
            <a:pPr>
              <a:buNone/>
            </a:pPr>
            <a:r>
              <a:rPr lang="ru-RU" sz="3800" b="1" dirty="0" smtClean="0"/>
              <a:t/>
            </a:r>
            <a:br>
              <a:rPr lang="ru-RU" sz="3800" b="1" dirty="0" smtClean="0"/>
            </a:br>
            <a:r>
              <a:rPr lang="ru-RU" sz="3800" b="1" dirty="0" smtClean="0"/>
              <a:t/>
            </a:r>
            <a:br>
              <a:rPr lang="ru-RU" sz="3800" b="1" dirty="0" smtClean="0"/>
            </a:br>
            <a:endParaRPr lang="ru-RU" sz="3800" dirty="0" smtClean="0"/>
          </a:p>
          <a:p>
            <a:pPr>
              <a:buNone/>
            </a:pPr>
            <a:r>
              <a:rPr lang="ru-RU" sz="3300" b="1" dirty="0" smtClean="0"/>
              <a:t/>
            </a:r>
            <a:br>
              <a:rPr lang="ru-RU" sz="3300" b="1" dirty="0" smtClean="0"/>
            </a:br>
            <a:r>
              <a:rPr lang="ru-RU" sz="3300" b="1" dirty="0" smtClean="0"/>
              <a:t/>
            </a:r>
            <a:br>
              <a:rPr lang="ru-RU" sz="3300" b="1" dirty="0" smtClean="0"/>
            </a:br>
            <a:r>
              <a:rPr lang="ru-RU" sz="1800" b="1" dirty="0" smtClean="0"/>
              <a:t/>
            </a:r>
            <a:br>
              <a:rPr lang="ru-RU" sz="1800" b="1" dirty="0" smtClean="0"/>
            </a:br>
            <a:r>
              <a:rPr lang="ru-RU" sz="1800" dirty="0" smtClean="0"/>
              <a:t/>
            </a:r>
            <a:br>
              <a:rPr lang="ru-RU" sz="1800" dirty="0" smtClean="0"/>
            </a:br>
            <a:r>
              <a:rPr lang="ru-RU" b="1" dirty="0" smtClean="0"/>
              <a:t/>
            </a:r>
            <a:br>
              <a:rPr lang="ru-RU" b="1" dirty="0" smtClean="0"/>
            </a:br>
            <a:endParaRPr lang="ru-RU" dirty="0"/>
          </a:p>
        </p:txBody>
      </p:sp>
      <p:sp>
        <p:nvSpPr>
          <p:cNvPr id="4" name="Прямоугольник 3">
            <a:hlinkClick r:id="rId3"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3"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440616368"/>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sz="3200" dirty="0" smtClean="0">
                <a:solidFill>
                  <a:srgbClr val="FF0000"/>
                </a:solidFill>
                <a:latin typeface="Monotype Corsiva" pitchFamily="66" charset="0"/>
              </a:rPr>
              <a:t/>
            </a:r>
            <a:br>
              <a:rPr lang="ru-RU" sz="3200" dirty="0" smtClean="0">
                <a:solidFill>
                  <a:srgbClr val="FF0000"/>
                </a:solidFill>
                <a:latin typeface="Monotype Corsiva" pitchFamily="66" charset="0"/>
              </a:rPr>
            </a:br>
            <a:r>
              <a:rPr lang="ru-RU" sz="3600" dirty="0" smtClean="0">
                <a:solidFill>
                  <a:srgbClr val="FF0000"/>
                </a:solidFill>
                <a:latin typeface="Monotype Corsiva" pitchFamily="66" charset="0"/>
              </a:rPr>
              <a:t>Найдите и исправьте ошибки, допущенные в тексте</a:t>
            </a:r>
            <a:br>
              <a:rPr lang="ru-RU" sz="3600" dirty="0" smtClean="0">
                <a:solidFill>
                  <a:srgbClr val="FF0000"/>
                </a:solidFill>
                <a:latin typeface="Monotype Corsiva" pitchFamily="66" charset="0"/>
              </a:rPr>
            </a:br>
            <a:endParaRPr lang="ru-RU" sz="3600" dirty="0">
              <a:solidFill>
                <a:srgbClr val="FF0000"/>
              </a:solidFill>
              <a:latin typeface="Monotype Corsiva" pitchFamily="66" charset="0"/>
            </a:endParaRPr>
          </a:p>
        </p:txBody>
      </p:sp>
      <p:sp>
        <p:nvSpPr>
          <p:cNvPr id="3" name="Содержимое 2"/>
          <p:cNvSpPr>
            <a:spLocks noGrp="1"/>
          </p:cNvSpPr>
          <p:nvPr>
            <p:ph idx="1"/>
          </p:nvPr>
        </p:nvSpPr>
        <p:spPr>
          <a:xfrm>
            <a:off x="107504" y="692696"/>
            <a:ext cx="9036496" cy="5433467"/>
          </a:xfrm>
        </p:spPr>
        <p:txBody>
          <a:bodyPr>
            <a:noAutofit/>
          </a:bodyPr>
          <a:lstStyle/>
          <a:p>
            <a:pPr>
              <a:buNone/>
            </a:pPr>
            <a:r>
              <a:rPr lang="ru-RU" sz="1400" b="1" i="1" dirty="0" smtClean="0"/>
              <a:t>Статья 43. Права пациентов, участвующих в клиническом исследовании лекарственного препарата для медицинского применения</a:t>
            </a:r>
          </a:p>
          <a:p>
            <a:pPr>
              <a:buNone/>
            </a:pPr>
            <a:r>
              <a:rPr lang="ru-RU" sz="1200" dirty="0" smtClean="0"/>
              <a:t>1. Участие пациентов в клиническом исследовании лекарственного препарата для медицинского применения может быть добровольным и принудительным по решению суда.</a:t>
            </a:r>
          </a:p>
          <a:p>
            <a:pPr>
              <a:buNone/>
            </a:pPr>
            <a:r>
              <a:rPr lang="ru-RU" sz="1200" dirty="0" smtClean="0"/>
              <a:t>2. Пациент или его законный представитель должен быть информирован в устной форме:</a:t>
            </a:r>
          </a:p>
          <a:p>
            <a:pPr>
              <a:buNone/>
            </a:pPr>
            <a:r>
              <a:rPr lang="ru-RU" sz="1200" dirty="0" smtClean="0"/>
              <a:t>1) о лекарственном препарате для медицинского применения и сущности клинического исследования этого лекарственного препарата;</a:t>
            </a:r>
          </a:p>
          <a:p>
            <a:pPr>
              <a:buNone/>
            </a:pPr>
            <a:r>
              <a:rPr lang="ru-RU" sz="1200" dirty="0" smtClean="0"/>
              <a:t>2) о безопасности лекарственного препарата для медицинского применения, его ожидаемой эффективности и степени риска для пациента;</a:t>
            </a:r>
          </a:p>
          <a:p>
            <a:pPr>
              <a:buNone/>
            </a:pPr>
            <a:r>
              <a:rPr lang="ru-RU" sz="1200" dirty="0" smtClean="0"/>
              <a:t>3) об условиях участия пациента в клиническом исследовании лекарственного препарата для медицинского применения;</a:t>
            </a:r>
          </a:p>
          <a:p>
            <a:pPr>
              <a:buNone/>
            </a:pPr>
            <a:r>
              <a:rPr lang="ru-RU" sz="1200" dirty="0" smtClean="0"/>
              <a:t>4) о цели или целях и продолжительности клинического исследования лекарственного препарата для медицинского применения;</a:t>
            </a:r>
          </a:p>
          <a:p>
            <a:pPr>
              <a:buNone/>
            </a:pPr>
            <a:r>
              <a:rPr lang="ru-RU" sz="1200" dirty="0" smtClean="0"/>
              <a:t>5) о действиях пациента в случае непредвиденных эффектов влияния лекарственного препарата для медицинского применения на состояние его здоровья;</a:t>
            </a:r>
          </a:p>
          <a:p>
            <a:pPr>
              <a:buNone/>
            </a:pPr>
            <a:r>
              <a:rPr lang="ru-RU" sz="1200" dirty="0" smtClean="0"/>
              <a:t>6) об условиях обязательного страхования жизни, здоровья пациента;</a:t>
            </a:r>
          </a:p>
          <a:p>
            <a:pPr>
              <a:buNone/>
            </a:pPr>
            <a:r>
              <a:rPr lang="ru-RU" sz="1200" dirty="0" smtClean="0"/>
              <a:t>3. Добровольное согласие пациента на участие в клиническом исследовании лекарственного препарата для медицинского применения подтверждается его подписью или подписью его законного представителя на информационном листке пациента.</a:t>
            </a:r>
          </a:p>
          <a:p>
            <a:pPr>
              <a:buNone/>
            </a:pPr>
            <a:r>
              <a:rPr lang="ru-RU" sz="1200" dirty="0" smtClean="0"/>
              <a:t>4. Пациент или его законный представитель не вправе отказаться от участия в клиническом исследовании лекарственного препарата для медицинского применения, если договор уже заключен.</a:t>
            </a:r>
          </a:p>
          <a:p>
            <a:pPr>
              <a:buNone/>
            </a:pPr>
            <a:r>
              <a:rPr lang="ru-RU" sz="1200" dirty="0" smtClean="0"/>
              <a:t>5. Проведение клинического исследования лекарственного препарата для медицинского применения с участием в качестве пациентов детей допускается только с согласия в устной форме их родителей, усыновителей. </a:t>
            </a:r>
          </a:p>
          <a:p>
            <a:pPr>
              <a:buNone/>
            </a:pPr>
            <a:r>
              <a:rPr lang="ru-RU" sz="1200" dirty="0" smtClean="0"/>
              <a:t>6. Не запрещается проведение клинического исследования лекарственного препарата для медицинского применения с участием в качестве пациентов:</a:t>
            </a:r>
          </a:p>
          <a:p>
            <a:pPr>
              <a:buNone/>
            </a:pPr>
            <a:r>
              <a:rPr lang="ru-RU" sz="1200" dirty="0" smtClean="0"/>
              <a:t>1) детей-сирот и детей, оставшихся без попечения родителей;</a:t>
            </a:r>
          </a:p>
          <a:p>
            <a:pPr>
              <a:buNone/>
            </a:pPr>
            <a:r>
              <a:rPr lang="ru-RU" sz="1200" dirty="0" smtClean="0"/>
              <a:t>2) женщин в период беременности, женщин в период грудного вскармливания;</a:t>
            </a:r>
          </a:p>
          <a:p>
            <a:pPr>
              <a:buNone/>
            </a:pPr>
            <a:r>
              <a:rPr lang="ru-RU" sz="1200" dirty="0" smtClean="0"/>
              <a:t>3) военнослужащих;</a:t>
            </a:r>
          </a:p>
          <a:p>
            <a:pPr>
              <a:buNone/>
            </a:pPr>
            <a:r>
              <a:rPr lang="ru-RU" sz="1200" dirty="0" smtClean="0"/>
              <a:t>4) сотрудников правоохранительных органов;</a:t>
            </a:r>
          </a:p>
          <a:p>
            <a:pPr>
              <a:buNone/>
            </a:pPr>
            <a:r>
              <a:rPr lang="ru-RU" sz="1200" dirty="0" smtClean="0"/>
              <a:t>5) лиц, отбывающих наказание в местах лишения свободы, а также лиц, находящихся под стражей в следственных изоляторах.</a:t>
            </a:r>
          </a:p>
          <a:p>
            <a:pPr>
              <a:buNone/>
            </a:pPr>
            <a:endParaRPr lang="ru-RU" sz="1200" dirty="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dirty="0" smtClean="0">
                <a:solidFill>
                  <a:srgbClr val="FF0000"/>
                </a:solidFill>
                <a:latin typeface="Monotype Corsiva" pitchFamily="66" charset="0"/>
              </a:rPr>
              <a:t>Правильный ответ</a:t>
            </a:r>
            <a:endParaRPr lang="ru-RU" dirty="0">
              <a:solidFill>
                <a:srgbClr val="FF0000"/>
              </a:solidFill>
              <a:latin typeface="Monotype Corsiva" pitchFamily="66" charset="0"/>
            </a:endParaRPr>
          </a:p>
        </p:txBody>
      </p:sp>
      <p:sp>
        <p:nvSpPr>
          <p:cNvPr id="3" name="Содержимое 2"/>
          <p:cNvSpPr>
            <a:spLocks noGrp="1"/>
          </p:cNvSpPr>
          <p:nvPr>
            <p:ph idx="1"/>
          </p:nvPr>
        </p:nvSpPr>
        <p:spPr>
          <a:xfrm>
            <a:off x="457200" y="980728"/>
            <a:ext cx="8229600" cy="5145435"/>
          </a:xfrm>
        </p:spPr>
        <p:txBody>
          <a:bodyPr>
            <a:noAutofit/>
          </a:bodyPr>
          <a:lstStyle/>
          <a:p>
            <a:pPr>
              <a:buNone/>
            </a:pPr>
            <a:r>
              <a:rPr lang="ru-RU" sz="1200" dirty="0" smtClean="0"/>
              <a:t>1. Участие пациентов в клиническом исследовании лекарственного препарата для медицинского применения </a:t>
            </a:r>
            <a:r>
              <a:rPr lang="ru-RU" sz="1200" b="1" i="1" dirty="0" smtClean="0"/>
              <a:t>является добровольным.</a:t>
            </a:r>
            <a:endParaRPr lang="ru-RU" sz="1200" dirty="0" smtClean="0"/>
          </a:p>
          <a:p>
            <a:pPr>
              <a:buNone/>
            </a:pPr>
            <a:r>
              <a:rPr lang="ru-RU" sz="1200" dirty="0" smtClean="0"/>
              <a:t>2. Пациент или его законный представитель должен быть информирован </a:t>
            </a:r>
            <a:r>
              <a:rPr lang="ru-RU" sz="1200" b="1" i="1" dirty="0" smtClean="0"/>
              <a:t>в письменной форме:</a:t>
            </a:r>
            <a:endParaRPr lang="ru-RU" sz="1200" dirty="0" smtClean="0"/>
          </a:p>
          <a:p>
            <a:pPr>
              <a:buNone/>
            </a:pPr>
            <a:r>
              <a:rPr lang="ru-RU" sz="1200" dirty="0" smtClean="0"/>
              <a:t>1) о лекарственном препарате для медицинского применения и сущности клинического исследования этого лекарственного препарата;</a:t>
            </a:r>
          </a:p>
          <a:p>
            <a:pPr>
              <a:buNone/>
            </a:pPr>
            <a:r>
              <a:rPr lang="ru-RU" sz="1200" dirty="0" smtClean="0"/>
              <a:t>2) о безопасности лекарственного препарата для медицинского применения, его ожидаемой эффективности и степени риска для пациента;</a:t>
            </a:r>
          </a:p>
          <a:p>
            <a:pPr>
              <a:buNone/>
            </a:pPr>
            <a:r>
              <a:rPr lang="ru-RU" sz="1200" dirty="0" smtClean="0"/>
              <a:t>3) об условиях участия пациента в клиническом исследовании лекарственного препарата для медицинского применения;</a:t>
            </a:r>
          </a:p>
          <a:p>
            <a:pPr>
              <a:buNone/>
            </a:pPr>
            <a:r>
              <a:rPr lang="ru-RU" sz="1200" dirty="0" smtClean="0"/>
              <a:t>4) о цели или целях и продолжительности клинического исследования лекарственного препарата для медицинского применения;</a:t>
            </a:r>
          </a:p>
          <a:p>
            <a:pPr>
              <a:buNone/>
            </a:pPr>
            <a:r>
              <a:rPr lang="ru-RU" sz="1200" dirty="0" smtClean="0"/>
              <a:t>5) о действиях пациента в случае непредвиденных эффектов влияния лекарственного препарата для медицинского применения на состояние его здоровья;</a:t>
            </a:r>
          </a:p>
          <a:p>
            <a:pPr>
              <a:buNone/>
            </a:pPr>
            <a:r>
              <a:rPr lang="ru-RU" sz="1200" dirty="0" smtClean="0"/>
              <a:t>6) об условиях обязательного страхования жизни, здоровья пациента;</a:t>
            </a:r>
          </a:p>
          <a:p>
            <a:pPr>
              <a:buNone/>
            </a:pPr>
            <a:r>
              <a:rPr lang="ru-RU" sz="1200" dirty="0" smtClean="0"/>
              <a:t>3. Добровольное согласие пациента на участие в клиническом исследовании лекарственного препарата для медицинского применения подтверждается его подписью или подписью его законного представителя на информационном листке пациента.</a:t>
            </a:r>
          </a:p>
          <a:p>
            <a:pPr>
              <a:buNone/>
            </a:pPr>
            <a:r>
              <a:rPr lang="ru-RU" sz="1200" dirty="0" smtClean="0"/>
              <a:t>4. Пациент или его законный представитель </a:t>
            </a:r>
            <a:r>
              <a:rPr lang="ru-RU" sz="1200" b="1" i="1" dirty="0" smtClean="0"/>
              <a:t>имеет право отказаться от участия в клиническом исследовании</a:t>
            </a:r>
            <a:r>
              <a:rPr lang="ru-RU" sz="1200" dirty="0" smtClean="0"/>
              <a:t> лекарственного препарата для медицинского применения на любой стадии проведения такого исследования.</a:t>
            </a:r>
          </a:p>
          <a:p>
            <a:pPr>
              <a:buNone/>
            </a:pPr>
            <a:r>
              <a:rPr lang="ru-RU" sz="1200" dirty="0" smtClean="0"/>
              <a:t>5. Проведение клинического исследования лекарственного препарата для медицинского применения с участием в качестве пациентов детей допускается только с согласия </a:t>
            </a:r>
            <a:r>
              <a:rPr lang="ru-RU" sz="1200" b="1" i="1" dirty="0" smtClean="0"/>
              <a:t>в письменной форме</a:t>
            </a:r>
            <a:r>
              <a:rPr lang="ru-RU" sz="1200" dirty="0" smtClean="0"/>
              <a:t> их родителей, усыновителей. </a:t>
            </a:r>
          </a:p>
          <a:p>
            <a:pPr>
              <a:buNone/>
            </a:pPr>
            <a:r>
              <a:rPr lang="ru-RU" sz="1200" dirty="0" smtClean="0"/>
              <a:t>6. </a:t>
            </a:r>
            <a:r>
              <a:rPr lang="ru-RU" sz="1200" b="1" dirty="0" smtClean="0"/>
              <a:t>Запрещается</a:t>
            </a:r>
            <a:r>
              <a:rPr lang="ru-RU" sz="1200" dirty="0" smtClean="0"/>
              <a:t> проведение клинического исследования лекарственного препарата для медицинского применения с участием в качестве пациентов:</a:t>
            </a:r>
          </a:p>
          <a:p>
            <a:pPr>
              <a:buNone/>
            </a:pPr>
            <a:r>
              <a:rPr lang="ru-RU" sz="1200" dirty="0" smtClean="0"/>
              <a:t>1) детей-сирот и детей, оставшихся без попечения родителей;</a:t>
            </a:r>
          </a:p>
          <a:p>
            <a:pPr>
              <a:buNone/>
            </a:pPr>
            <a:r>
              <a:rPr lang="ru-RU" sz="1200" dirty="0" smtClean="0"/>
              <a:t>2) женщин в период беременности, женщин в период грудного вскармливания;</a:t>
            </a:r>
          </a:p>
          <a:p>
            <a:pPr>
              <a:buNone/>
            </a:pPr>
            <a:r>
              <a:rPr lang="ru-RU" sz="1200" dirty="0" smtClean="0"/>
              <a:t>3) военнослужащих;</a:t>
            </a:r>
          </a:p>
          <a:p>
            <a:pPr>
              <a:buNone/>
            </a:pPr>
            <a:r>
              <a:rPr lang="ru-RU" sz="1200" dirty="0" smtClean="0"/>
              <a:t>4) сотрудников правоохранительных органов;</a:t>
            </a:r>
          </a:p>
          <a:p>
            <a:pPr>
              <a:buNone/>
            </a:pPr>
            <a:r>
              <a:rPr lang="ru-RU" sz="1200" dirty="0" smtClean="0"/>
              <a:t>5) лиц, отбывающих наказание в местах лишения свободы, а также лиц, находящихся под стражей в следственных изоляторах.</a:t>
            </a:r>
          </a:p>
          <a:p>
            <a:pPr>
              <a:buNone/>
            </a:pPr>
            <a:endParaRPr lang="ru-RU" sz="1200"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ctr">
              <a:buNone/>
            </a:pPr>
            <a:endParaRPr lang="ru-RU" dirty="0" smtClean="0"/>
          </a:p>
          <a:p>
            <a:pPr algn="ctr">
              <a:buNone/>
            </a:pPr>
            <a:endParaRPr lang="ru-RU" dirty="0" smtClean="0"/>
          </a:p>
          <a:p>
            <a:pPr algn="ctr">
              <a:buNone/>
            </a:pPr>
            <a:r>
              <a:rPr lang="ru-RU" sz="5400" b="1" dirty="0" smtClean="0">
                <a:solidFill>
                  <a:srgbClr val="FF0000"/>
                </a:solidFill>
                <a:latin typeface="Monotype Corsiva" pitchFamily="66" charset="0"/>
              </a:rPr>
              <a:t>Спасибо за внимание!</a:t>
            </a:r>
            <a:endParaRPr lang="ru-RU" sz="5400" b="1" dirty="0">
              <a:solidFill>
                <a:srgbClr val="FF0000"/>
              </a:solidFill>
              <a:latin typeface="Monotype Corsiva" pitchFamily="66"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363272" cy="6178698"/>
          </a:xfrm>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Ответ к задаче 1</a:t>
            </a:r>
            <a:br>
              <a:rPr lang="ru-RU" dirty="0" smtClean="0">
                <a:solidFill>
                  <a:srgbClr val="FF0000"/>
                </a:solidFill>
                <a:latin typeface="Monotype Corsiva" pitchFamily="66" charset="0"/>
              </a:rPr>
            </a:br>
            <a:r>
              <a:rPr lang="ru-RU" dirty="0" smtClean="0">
                <a:latin typeface="Monotype Corsiva" pitchFamily="66" charset="0"/>
              </a:rPr>
              <a:t/>
            </a:r>
            <a:br>
              <a:rPr lang="ru-RU" dirty="0" smtClean="0">
                <a:latin typeface="Monotype Corsiva" pitchFamily="66" charset="0"/>
              </a:rPr>
            </a:br>
            <a:r>
              <a:rPr lang="ru-RU" dirty="0" smtClean="0">
                <a:latin typeface="Monotype Corsiva" pitchFamily="66" charset="0"/>
              </a:rPr>
              <a:t>	</a:t>
            </a:r>
            <a:r>
              <a:rPr lang="ru-RU" sz="2000" b="1" i="1" dirty="0" smtClean="0">
                <a:latin typeface="+mn-lt"/>
              </a:rPr>
              <a:t>Согласно</a:t>
            </a:r>
            <a:r>
              <a:rPr lang="ru-RU" sz="2000" b="1" i="1" dirty="0" smtClean="0">
                <a:latin typeface="Monotype Corsiva" pitchFamily="66" charset="0"/>
              </a:rPr>
              <a:t> </a:t>
            </a:r>
            <a:r>
              <a:rPr lang="ru-RU" sz="2000" b="1" i="1" dirty="0" smtClean="0">
                <a:latin typeface="+mn-lt"/>
              </a:rPr>
              <a:t>ТК РФ увольнение п.5ст.81 </a:t>
            </a:r>
            <a:r>
              <a:rPr lang="ru-RU" sz="2000" dirty="0" smtClean="0">
                <a:latin typeface="+mn-lt"/>
              </a:rPr>
              <a:t> возможно  в случае неоднократного </a:t>
            </a:r>
            <a:r>
              <a:rPr lang="ru-RU" sz="2000" dirty="0" smtClean="0">
                <a:latin typeface="+mn-lt"/>
                <a:hlinkClick r:id="rId2"/>
              </a:rPr>
              <a:t>неисполнения</a:t>
            </a:r>
            <a:r>
              <a:rPr lang="ru-RU" sz="2000" dirty="0" smtClean="0">
                <a:latin typeface="+mn-lt"/>
              </a:rPr>
              <a:t> работником без уважительных причин трудовых обязанностей, если он имеет </a:t>
            </a:r>
            <a:r>
              <a:rPr lang="ru-RU" sz="2000" u="sng" dirty="0" smtClean="0">
                <a:latin typeface="+mn-lt"/>
                <a:hlinkClick r:id="rId3"/>
              </a:rPr>
              <a:t>дисциплинарное взыскание</a:t>
            </a:r>
            <a:r>
              <a:rPr lang="ru-RU" sz="2000" dirty="0" smtClean="0">
                <a:latin typeface="+mn-lt"/>
              </a:rPr>
              <a:t>;</a:t>
            </a:r>
            <a:br>
              <a:rPr lang="ru-RU" sz="2000" dirty="0" smtClean="0">
                <a:latin typeface="+mn-lt"/>
              </a:rPr>
            </a:br>
            <a:r>
              <a:rPr lang="ru-RU" sz="2000" b="1" i="1" dirty="0" smtClean="0">
                <a:latin typeface="+mn-lt"/>
              </a:rPr>
              <a:t>Согласно Ст. 193. Порядок применения дисциплинарных взысканий </a:t>
            </a:r>
            <a:r>
              <a:rPr lang="ru-RU" sz="2000" dirty="0" smtClean="0">
                <a:latin typeface="+mn-lt"/>
              </a:rPr>
              <a:t/>
            </a:r>
            <a:br>
              <a:rPr lang="ru-RU" sz="2000" dirty="0" smtClean="0">
                <a:latin typeface="+mn-lt"/>
              </a:rPr>
            </a:br>
            <a:r>
              <a:rPr lang="ru-RU" sz="2000" dirty="0" smtClean="0"/>
              <a:t> Дисциплинарное взыскание применяется не позднее одного месяца со </a:t>
            </a:r>
            <a:r>
              <a:rPr lang="ru-RU" sz="2000" dirty="0" smtClean="0">
                <a:hlinkClick r:id="rId2"/>
              </a:rPr>
              <a:t>дня обнаружения</a:t>
            </a:r>
            <a:r>
              <a:rPr lang="ru-RU" sz="2000" dirty="0" smtClean="0"/>
              <a:t> проступка. </a:t>
            </a:r>
            <a:r>
              <a:rPr lang="ru-RU" sz="2000" dirty="0" smtClean="0">
                <a:latin typeface="+mn-lt"/>
              </a:rPr>
              <a:t/>
            </a:r>
            <a:br>
              <a:rPr lang="ru-RU" sz="2000" dirty="0" smtClean="0">
                <a:latin typeface="+mn-lt"/>
              </a:rPr>
            </a:br>
            <a:r>
              <a:rPr lang="ru-RU" sz="2000" dirty="0" smtClean="0"/>
              <a:t> 	Приказ (распоряжение) работодателя о применении дисциплинарного взыскания объявляется работнику под роспись в течение трех рабочих дней со дня его издания, не считая времени отсутствия работника на работе. </a:t>
            </a:r>
            <a:br>
              <a:rPr lang="ru-RU" sz="2000" dirty="0" smtClean="0"/>
            </a:br>
            <a:r>
              <a:rPr lang="ru-RU" sz="2000" dirty="0" smtClean="0"/>
              <a:t/>
            </a:r>
            <a:br>
              <a:rPr lang="ru-RU" sz="2000" dirty="0" smtClean="0"/>
            </a:br>
            <a:r>
              <a:rPr lang="ru-RU" sz="2000" dirty="0" smtClean="0"/>
              <a:t>	</a:t>
            </a:r>
            <a:r>
              <a:rPr lang="ru-RU" sz="2000" b="1" i="1" dirty="0" smtClean="0"/>
              <a:t>Поскольку дисциплинарные взыскания к Щукиной не выносились, увольнение </a:t>
            </a:r>
            <a:r>
              <a:rPr lang="ru-RU" sz="2000" b="1" i="1" dirty="0" smtClean="0">
                <a:latin typeface="+mn-lt"/>
              </a:rPr>
              <a:t>по п.5ст.81 неправомерно.</a:t>
            </a:r>
            <a:r>
              <a:rPr lang="ru-RU" sz="2000" dirty="0" smtClean="0">
                <a:latin typeface="+mn-lt"/>
              </a:rPr>
              <a:t/>
            </a:r>
            <a:br>
              <a:rPr lang="ru-RU" sz="2000" dirty="0" smtClean="0">
                <a:latin typeface="+mn-lt"/>
              </a:rPr>
            </a:br>
            <a:r>
              <a:rPr lang="ru-RU" sz="2000" dirty="0" smtClean="0"/>
              <a:t> 	Дисциплинарное взыскание может быть обжаловано работником в государственную инспекцию труда и (или) органы по рассмотрению индивидуальных трудовых споров. </a:t>
            </a:r>
            <a:r>
              <a:rPr lang="ru-RU" sz="2000" dirty="0" smtClean="0">
                <a:latin typeface="Monotype Corsiva" pitchFamily="66" charset="0"/>
              </a:rPr>
              <a:t/>
            </a:r>
            <a:br>
              <a:rPr lang="ru-RU" sz="2000" dirty="0" smtClean="0">
                <a:latin typeface="Monotype Corsiva" pitchFamily="66" charset="0"/>
              </a:rPr>
            </a:br>
            <a:r>
              <a:rPr lang="ru-RU" sz="2000" dirty="0" smtClean="0">
                <a:latin typeface="Monotype Corsiva" pitchFamily="66" charset="0"/>
              </a:rPr>
              <a:t/>
            </a:r>
            <a:br>
              <a:rPr lang="ru-RU" sz="2000" dirty="0" smtClean="0">
                <a:latin typeface="Monotype Corsiva" pitchFamily="66" charset="0"/>
              </a:rPr>
            </a:br>
            <a:r>
              <a:rPr lang="ru-RU" sz="2000" dirty="0" smtClean="0">
                <a:solidFill>
                  <a:srgbClr val="FF0000"/>
                </a:solidFill>
                <a:latin typeface="Monotype Corsiva" pitchFamily="66" charset="0"/>
              </a:rPr>
              <a:t/>
            </a:r>
            <a:br>
              <a:rPr lang="ru-RU" sz="2000"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endParaRPr lang="ru-RU" dirty="0">
              <a:solidFill>
                <a:srgbClr val="FF0000"/>
              </a:solidFill>
              <a:latin typeface="Monotype Corsiva" pitchFamily="66" charset="0"/>
            </a:endParaRPr>
          </a:p>
        </p:txBody>
      </p:sp>
      <p:pic>
        <p:nvPicPr>
          <p:cNvPr id="4" name="Объект 3">
            <a:hlinkClick r:id="rId4" action="ppaction://hlinksldjump"/>
          </p:cNvPr>
          <p:cNvPicPr>
            <a:picLocks noGrp="1" noChangeAspect="1"/>
          </p:cNvPicPr>
          <p:nvPr>
            <p:ph idx="1"/>
          </p:nvPr>
        </p:nvPicPr>
        <p:blipFill>
          <a:blip r:embed="rId5" cstate="print"/>
          <a:stretch>
            <a:fillRect/>
          </a:stretch>
        </p:blipFill>
        <p:spPr>
          <a:xfrm>
            <a:off x="7452320" y="5805264"/>
            <a:ext cx="1469263" cy="499915"/>
          </a:xfrm>
          <a:prstGeom prst="rect">
            <a:avLst/>
          </a:prstGeom>
        </p:spPr>
      </p:pic>
    </p:spTree>
    <p:extLst>
      <p:ext uri="{BB962C8B-B14F-4D97-AF65-F5344CB8AC3E}">
        <p14:creationId xmlns:p14="http://schemas.microsoft.com/office/powerpoint/2010/main" xmlns="" val="21535222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C00000"/>
                </a:solidFill>
                <a:latin typeface="Monotype Corsiva" pitchFamily="66" charset="0"/>
              </a:rPr>
              <a:t>Трудовое </a:t>
            </a:r>
            <a:r>
              <a:rPr lang="ru-RU" dirty="0" smtClean="0">
                <a:solidFill>
                  <a:srgbClr val="C00000"/>
                </a:solidFill>
                <a:latin typeface="Monotype Corsiva" pitchFamily="66" charset="0"/>
              </a:rPr>
              <a:t>законодательство</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 2</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normAutofit fontScale="85000" lnSpcReduction="20000"/>
          </a:bodyPr>
          <a:lstStyle/>
          <a:p>
            <a:pPr marL="0" indent="0" algn="just">
              <a:buNone/>
            </a:pPr>
            <a:r>
              <a:rPr lang="ru-RU" dirty="0" smtClean="0"/>
              <a:t>	</a:t>
            </a:r>
            <a:r>
              <a:rPr lang="ru-RU" sz="3300" dirty="0" smtClean="0"/>
              <a:t>Павлова </a:t>
            </a:r>
            <a:r>
              <a:rPr lang="ru-RU" sz="3300" dirty="0"/>
              <a:t>поступила на работу в регистратуру поликлиники с 7-часовым рабочим днем. Через 2 года она обратилась к администрации с просьбой установить ей 4-часовой рабочий день, поскольку она вынуждена ухаживать за тяжелобольной матерью. Администрация, ссылаясь на необходимость пребывания работника на этой должности в течение полного рабочего дня, отказала Павловой в ее просьбе, предложив уволиться по собственному желанию.</a:t>
            </a:r>
          </a:p>
          <a:p>
            <a:pPr marL="0" indent="0" algn="just">
              <a:buNone/>
            </a:pPr>
            <a:r>
              <a:rPr lang="ru-RU" sz="3300" dirty="0" smtClean="0"/>
              <a:t>	Оцените </a:t>
            </a:r>
            <a:r>
              <a:rPr lang="ru-RU" sz="3300" dirty="0"/>
              <a:t>законность требований Павловой и отказа администрации.</a:t>
            </a:r>
          </a:p>
          <a:p>
            <a:pPr algn="just"/>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Ответ к задаче 2</a:t>
            </a:r>
            <a:br>
              <a:rPr lang="ru-RU" dirty="0" smtClean="0">
                <a:solidFill>
                  <a:srgbClr val="FF0000"/>
                </a:solidFill>
                <a:latin typeface="Monotype Corsiva" pitchFamily="66" charset="0"/>
              </a:rPr>
            </a:br>
            <a:r>
              <a:rPr lang="ru-RU" b="1" dirty="0" smtClean="0"/>
              <a:t> </a:t>
            </a:r>
            <a:br>
              <a:rPr lang="ru-RU" b="1" dirty="0" smtClean="0"/>
            </a:br>
            <a:r>
              <a:rPr lang="ru-RU" b="1" dirty="0" smtClean="0"/>
              <a:t>	</a:t>
            </a:r>
            <a:r>
              <a:rPr lang="ru-RU" sz="2000" b="1" dirty="0" smtClean="0"/>
              <a:t>Согласно ТК РФ, Статья 93. Неполное рабочее время</a:t>
            </a:r>
            <a:r>
              <a:rPr lang="ru-RU" sz="2000" dirty="0" smtClean="0"/>
              <a:t> </a:t>
            </a:r>
            <a:br>
              <a:rPr lang="ru-RU" sz="2000" dirty="0" smtClean="0"/>
            </a:br>
            <a:r>
              <a:rPr lang="ru-RU" sz="2000" dirty="0" smtClean="0"/>
              <a:t>По соглашению между работником и работодателем могут устанавливаться неполный рабочий день (смена) или неполная рабочая неделя. Работодатель обязан устанавливать неполный рабочий день (смену) или неполную рабочую неделю по просьбе беременной женщины, одного из родителей (опекуна, попечителя), имеющего ребенка в возрасте до четырнадцати лет (ребенка-инвалида в возрасте до восемнадцати лет), </a:t>
            </a:r>
            <a:r>
              <a:rPr lang="ru-RU" sz="2000" b="1" i="1" dirty="0" smtClean="0"/>
              <a:t>а также лица, осуществляющего уход за больным членом семьи в соответствии с медицинским заключением, </a:t>
            </a:r>
            <a:r>
              <a:rPr lang="ru-RU" sz="2000" dirty="0" smtClean="0"/>
              <a:t>выданным в </a:t>
            </a:r>
            <a:r>
              <a:rPr lang="ru-RU" sz="2000" dirty="0" smtClean="0">
                <a:hlinkClick r:id="rId2"/>
              </a:rPr>
              <a:t>порядке</a:t>
            </a:r>
            <a:r>
              <a:rPr lang="ru-RU" sz="2000" dirty="0" smtClean="0"/>
              <a:t>, установленном федеральными законами и иными нормативными правовыми актами Российской Федерации.</a:t>
            </a:r>
            <a:br>
              <a:rPr lang="ru-RU" sz="2000" dirty="0" smtClean="0"/>
            </a:br>
            <a:r>
              <a:rPr lang="ru-RU" sz="2000" dirty="0" smtClean="0"/>
              <a:t/>
            </a:r>
            <a:br>
              <a:rPr lang="ru-RU" sz="2000" dirty="0" smtClean="0"/>
            </a:br>
            <a:r>
              <a:rPr lang="ru-RU" sz="2000" dirty="0" smtClean="0"/>
              <a:t>	</a:t>
            </a:r>
            <a:r>
              <a:rPr lang="ru-RU" sz="2000" b="1" i="1" dirty="0" smtClean="0"/>
              <a:t>Таким образом, отказ администрации неправомерен.</a:t>
            </a:r>
            <a:r>
              <a:rPr lang="ru-RU" sz="2000" dirty="0" smtClean="0"/>
              <a:t/>
            </a:r>
            <a:br>
              <a:rPr lang="ru-RU" sz="2000" dirty="0" smtClean="0"/>
            </a:br>
            <a:r>
              <a:rPr lang="ru-RU" sz="2200" dirty="0" smtClean="0"/>
              <a:t/>
            </a:r>
            <a:br>
              <a:rPr lang="ru-RU" sz="2200" dirty="0" smtClean="0"/>
            </a:br>
            <a:r>
              <a:rPr lang="ru-RU" b="1" dirty="0" smtClean="0"/>
              <a:t/>
            </a:r>
            <a:br>
              <a:rPr lang="ru-RU" b="1" dirty="0" smtClean="0"/>
            </a:br>
            <a:r>
              <a:rPr lang="ru-RU" dirty="0" smtClean="0">
                <a:solidFill>
                  <a:srgbClr val="FF0000"/>
                </a:solidFill>
                <a:latin typeface="Monotype Corsiva" pitchFamily="66" charset="0"/>
              </a:rPr>
              <a:t> </a:t>
            </a:r>
            <a:endParaRPr lang="ru-RU" dirty="0">
              <a:solidFill>
                <a:srgbClr val="FF0000"/>
              </a:solidFill>
              <a:latin typeface="Monotype Corsiva" pitchFamily="66" charset="0"/>
            </a:endParaRPr>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308304" y="5877272"/>
            <a:ext cx="1469263" cy="499915"/>
          </a:xfrm>
          <a:prstGeom prst="rect">
            <a:avLst/>
          </a:prstGeom>
        </p:spPr>
      </p:pic>
    </p:spTree>
    <p:extLst>
      <p:ext uri="{BB962C8B-B14F-4D97-AF65-F5344CB8AC3E}">
        <p14:creationId xmlns:p14="http://schemas.microsoft.com/office/powerpoint/2010/main" xmlns="" val="27710818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C00000"/>
                </a:solidFill>
                <a:latin typeface="Monotype Corsiva" pitchFamily="66" charset="0"/>
              </a:rPr>
              <a:t>Трудовое </a:t>
            </a:r>
            <a:r>
              <a:rPr lang="ru-RU" dirty="0" smtClean="0">
                <a:solidFill>
                  <a:srgbClr val="C00000"/>
                </a:solidFill>
                <a:latin typeface="Monotype Corsiva" pitchFamily="66" charset="0"/>
              </a:rPr>
              <a:t>законодательство </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 3</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00808"/>
            <a:ext cx="8229600" cy="4425355"/>
          </a:xfrm>
        </p:spPr>
        <p:txBody>
          <a:bodyPr>
            <a:normAutofit/>
          </a:bodyPr>
          <a:lstStyle/>
          <a:p>
            <a:pPr marL="0" indent="0" algn="just">
              <a:buNone/>
            </a:pPr>
            <a:r>
              <a:rPr lang="ru-RU" dirty="0" smtClean="0"/>
              <a:t>	</a:t>
            </a:r>
            <a:r>
              <a:rPr lang="ru-RU" sz="2800" dirty="0" smtClean="0"/>
              <a:t>В </a:t>
            </a:r>
            <a:r>
              <a:rPr lang="ru-RU" sz="2800" dirty="0"/>
              <a:t>коллективном договоре районной больницы содержится условие, согласно которому лица, нарушающие трудовую дисциплину, в частности опаздывающие на работу или прогуливающие, могут привлекаться к сверхурочной работе без какой-либо дополнительной оплаты.		</a:t>
            </a:r>
          </a:p>
          <a:p>
            <a:pPr marL="0" indent="0" algn="just">
              <a:buNone/>
            </a:pPr>
            <a:r>
              <a:rPr lang="ru-RU" sz="2800" dirty="0" smtClean="0"/>
              <a:t>	Законно </a:t>
            </a:r>
            <a:r>
              <a:rPr lang="ru-RU" sz="2800" dirty="0"/>
              <a:t>ли данное условие?</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3</a:t>
            </a:r>
            <a:endParaRPr lang="ru-RU"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217537" y="5661248"/>
            <a:ext cx="1469263" cy="499915"/>
          </a:xfrm>
          <a:prstGeom prst="rect">
            <a:avLst/>
          </a:prstGeom>
        </p:spPr>
      </p:pic>
      <p:sp>
        <p:nvSpPr>
          <p:cNvPr id="6" name="Прямоугольник 5"/>
          <p:cNvSpPr/>
          <p:nvPr/>
        </p:nvSpPr>
        <p:spPr>
          <a:xfrm>
            <a:off x="683568" y="1196753"/>
            <a:ext cx="8352928" cy="4801314"/>
          </a:xfrm>
          <a:prstGeom prst="rect">
            <a:avLst/>
          </a:prstGeom>
        </p:spPr>
        <p:txBody>
          <a:bodyPr wrap="square">
            <a:spAutoFit/>
          </a:bodyPr>
          <a:lstStyle/>
          <a:p>
            <a:r>
              <a:rPr lang="ru-RU" b="1" dirty="0" smtClean="0"/>
              <a:t>	Согласно ТК РФ, Статья 192. Дисциплинарные взыскания</a:t>
            </a:r>
          </a:p>
          <a:p>
            <a:r>
              <a:rPr lang="ru-RU" b="1" dirty="0" smtClean="0"/>
              <a:t> </a:t>
            </a:r>
            <a:r>
              <a:rPr lang="ru-RU" dirty="0" smtClean="0"/>
              <a:t>За совершение дисциплинарного проступка, то есть неисполнение или ненадлежащее исполнение работником по его вине возложенных на него трудовых обязанностей, работодатель имеет право применить следующие дисциплинарные взыскания:</a:t>
            </a:r>
          </a:p>
          <a:p>
            <a:r>
              <a:rPr lang="ru-RU" dirty="0" smtClean="0"/>
              <a:t>1) замечание;</a:t>
            </a:r>
          </a:p>
          <a:p>
            <a:r>
              <a:rPr lang="ru-RU" dirty="0" smtClean="0"/>
              <a:t>2) выговор;</a:t>
            </a:r>
          </a:p>
          <a:p>
            <a:r>
              <a:rPr lang="ru-RU" dirty="0" smtClean="0"/>
              <a:t>3) увольнение по соответствующим основаниям.</a:t>
            </a:r>
            <a:r>
              <a:rPr lang="ru-RU" dirty="0" smtClean="0">
                <a:hlinkClick r:id="rId4"/>
              </a:rPr>
              <a:t> </a:t>
            </a:r>
          </a:p>
          <a:p>
            <a:r>
              <a:rPr lang="ru-RU" dirty="0" smtClean="0">
                <a:hlinkClick r:id="rId4"/>
              </a:rPr>
              <a:t>Не допускается</a:t>
            </a:r>
            <a:r>
              <a:rPr lang="ru-RU" dirty="0" smtClean="0"/>
              <a:t> применение дисциплинарных взысканий, не предусмотренных федеральными законами, уставами и положениями о дисциплине</a:t>
            </a:r>
            <a:r>
              <a:rPr lang="ru-RU" b="1" dirty="0" smtClean="0"/>
              <a:t> </a:t>
            </a:r>
          </a:p>
          <a:p>
            <a:r>
              <a:rPr lang="ru-RU" b="1" dirty="0" smtClean="0"/>
              <a:t>	ТК РФ, Статья 99. Сверхурочная работа</a:t>
            </a:r>
            <a:r>
              <a:rPr lang="ru-RU" dirty="0" smtClean="0"/>
              <a:t> Привлечение работодателем работника к сверхурочной работе допускается с его письменного согласия Привлечение работодателем работника к сверхурочной работе без его согласия допускается  только с случаях предусмотренных ст.99 (авария, катастрофа, ЧП и др.)</a:t>
            </a:r>
          </a:p>
          <a:p>
            <a:endParaRPr lang="ru-RU" dirty="0" smtClean="0"/>
          </a:p>
          <a:p>
            <a:r>
              <a:rPr lang="ru-RU" dirty="0" smtClean="0"/>
              <a:t>Т.О. условие коллективного договора неправомерно.</a:t>
            </a:r>
            <a:endParaRPr lang="ru-RU" dirty="0"/>
          </a:p>
        </p:txBody>
      </p:sp>
    </p:spTree>
    <p:extLst>
      <p:ext uri="{BB962C8B-B14F-4D97-AF65-F5344CB8AC3E}">
        <p14:creationId xmlns:p14="http://schemas.microsoft.com/office/powerpoint/2010/main" xmlns="" val="11042927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C00000"/>
                </a:solidFill>
                <a:latin typeface="Monotype Corsiva" pitchFamily="66" charset="0"/>
              </a:rPr>
              <a:t>Трудовое </a:t>
            </a:r>
            <a:r>
              <a:rPr lang="ru-RU" dirty="0" smtClean="0">
                <a:solidFill>
                  <a:srgbClr val="C00000"/>
                </a:solidFill>
                <a:latin typeface="Monotype Corsiva" pitchFamily="66" charset="0"/>
              </a:rPr>
              <a:t>законодательство</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 4</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060848"/>
            <a:ext cx="8229600" cy="4065315"/>
          </a:xfrm>
        </p:spPr>
        <p:txBody>
          <a:bodyPr/>
          <a:lstStyle/>
          <a:p>
            <a:pPr marL="0" indent="0" algn="just">
              <a:buNone/>
            </a:pPr>
            <a:r>
              <a:rPr lang="ru-RU" dirty="0" smtClean="0"/>
              <a:t>	</a:t>
            </a:r>
            <a:r>
              <a:rPr lang="ru-RU" sz="2800" dirty="0" smtClean="0"/>
              <a:t>Заведующий </a:t>
            </a:r>
            <a:r>
              <a:rPr lang="ru-RU" sz="2800" dirty="0"/>
              <a:t>инфекционным отделением  Медведев в связи со служебной необходимостью не использовал свой ежегодный отпуск и потребовал за него денежную компенсацию.</a:t>
            </a:r>
          </a:p>
          <a:p>
            <a:pPr marL="0" indent="0" algn="just">
              <a:buNone/>
            </a:pPr>
            <a:r>
              <a:rPr lang="ru-RU" sz="2800" dirty="0" smtClean="0"/>
              <a:t>	Дайте </a:t>
            </a:r>
            <a:r>
              <a:rPr lang="ru-RU" sz="2800" dirty="0"/>
              <a:t>ответ Медведеву.</a:t>
            </a:r>
          </a:p>
          <a:p>
            <a:pPr marL="0" indent="0" algn="just">
              <a:buNone/>
            </a:pPr>
            <a:r>
              <a:rPr lang="ru-RU" sz="2800" dirty="0"/>
              <a:t> </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4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dirty="0" smtClean="0">
                <a:latin typeface="+mn-lt"/>
              </a:rPr>
              <a:t>Согласно ,</a:t>
            </a:r>
            <a:r>
              <a:rPr lang="ru-RU" sz="2000" b="1" dirty="0" smtClean="0">
                <a:latin typeface="+mn-lt"/>
              </a:rPr>
              <a:t>ТК РФ, Статья 126. Замена ежегодного оплачиваемого отпуска денежной компенсацией </a:t>
            </a:r>
            <a:br>
              <a:rPr lang="ru-RU" sz="2000" b="1" dirty="0" smtClean="0">
                <a:latin typeface="+mn-lt"/>
              </a:rPr>
            </a:br>
            <a:r>
              <a:rPr lang="ru-RU" sz="2000" dirty="0" smtClean="0">
                <a:latin typeface="+mn-lt"/>
              </a:rPr>
              <a:t/>
            </a:r>
            <a:br>
              <a:rPr lang="ru-RU" sz="2000" dirty="0" smtClean="0">
                <a:latin typeface="+mn-lt"/>
              </a:rPr>
            </a:br>
            <a:r>
              <a:rPr lang="ru-RU" sz="2000" dirty="0" smtClean="0">
                <a:latin typeface="+mn-lt"/>
              </a:rPr>
              <a:t>	Не допускается замена денежной компенсацией ежегодного основного оплачиваемого отпуска и ежегодных дополнительных оплачиваемых отпусков беременным женщинам и работникам в возрасте до восемнадцати лет, а </a:t>
            </a:r>
            <a:r>
              <a:rPr lang="ru-RU" sz="2000" b="1" i="1" dirty="0" smtClean="0">
                <a:latin typeface="+mn-lt"/>
              </a:rPr>
              <a:t>также ежегодного дополнительного оплачиваемого отпуска работникам, занятым на работах с вредными и (или) опасными условиями труда,</a:t>
            </a:r>
            <a:r>
              <a:rPr lang="ru-RU" sz="2000" dirty="0" smtClean="0">
                <a:latin typeface="+mn-lt"/>
              </a:rPr>
              <a:t> за работу в соответствующих условиях (за исключением выплаты денежной компенсации за неиспользованный отпуск при увольнении, а также случаев, установленных настоящим </a:t>
            </a:r>
            <a:r>
              <a:rPr lang="ru-RU" sz="2000" dirty="0" smtClean="0">
                <a:latin typeface="+mn-lt"/>
                <a:hlinkClick r:id="rId2"/>
              </a:rPr>
              <a:t>Кодексом</a:t>
            </a:r>
            <a:r>
              <a:rPr lang="ru-RU" sz="2000" dirty="0" smtClean="0">
                <a:latin typeface="+mn-lt"/>
              </a:rPr>
              <a:t>).</a:t>
            </a:r>
            <a:br>
              <a:rPr lang="ru-RU" sz="2000" dirty="0" smtClean="0">
                <a:latin typeface="+mn-lt"/>
              </a:rPr>
            </a:br>
            <a:r>
              <a:rPr lang="ru-RU" sz="2000" dirty="0" smtClean="0">
                <a:latin typeface="+mn-lt"/>
              </a:rPr>
              <a:t/>
            </a:r>
            <a:br>
              <a:rPr lang="ru-RU" sz="2000" dirty="0" smtClean="0">
                <a:latin typeface="+mn-lt"/>
              </a:rPr>
            </a:br>
            <a:endParaRPr lang="ru-RU" sz="2000" dirty="0">
              <a:latin typeface="+mn-lt"/>
            </a:endParaRPr>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092280" y="5661248"/>
            <a:ext cx="1469263" cy="499915"/>
          </a:xfrm>
          <a:prstGeom prst="rect">
            <a:avLst/>
          </a:prstGeom>
        </p:spPr>
      </p:pic>
    </p:spTree>
    <p:extLst>
      <p:ext uri="{BB962C8B-B14F-4D97-AF65-F5344CB8AC3E}">
        <p14:creationId xmlns:p14="http://schemas.microsoft.com/office/powerpoint/2010/main" xmlns="" val="16107231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FF0000"/>
                </a:solidFill>
                <a:latin typeface="Monotype Corsiva" pitchFamily="66" charset="0"/>
              </a:rPr>
              <a:t>Цели:</a:t>
            </a: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endParaRPr lang="ru-RU" dirty="0">
              <a:solidFill>
                <a:srgbClr val="FF0000"/>
              </a:solidFill>
              <a:latin typeface="Monotype Corsiva" pitchFamily="66" charset="0"/>
            </a:endParaRPr>
          </a:p>
        </p:txBody>
      </p:sp>
      <p:sp>
        <p:nvSpPr>
          <p:cNvPr id="3" name="Содержимое 2"/>
          <p:cNvSpPr>
            <a:spLocks noGrp="1"/>
          </p:cNvSpPr>
          <p:nvPr>
            <p:ph idx="1"/>
          </p:nvPr>
        </p:nvSpPr>
        <p:spPr/>
        <p:txBody>
          <a:bodyPr>
            <a:normAutofit fontScale="70000" lnSpcReduction="20000"/>
          </a:bodyPr>
          <a:lstStyle/>
          <a:p>
            <a:pPr>
              <a:buNone/>
            </a:pPr>
            <a:r>
              <a:rPr lang="ru-RU" dirty="0" smtClean="0">
                <a:solidFill>
                  <a:srgbClr val="FF0000"/>
                </a:solidFill>
                <a:latin typeface="Monotype Corsiva" pitchFamily="66" charset="0"/>
              </a:rPr>
              <a:t>1.Образовательные: </a:t>
            </a:r>
            <a:r>
              <a:rPr lang="ru-RU" dirty="0" smtClean="0">
                <a:latin typeface="Monotype Corsiva" pitchFamily="66" charset="0"/>
              </a:rPr>
              <a:t>– обеспечение получения практических навыков работы с нормативными источниками; формирование, навыков работы в команде, навыков публичных выступлений;</a:t>
            </a:r>
          </a:p>
          <a:p>
            <a:pPr>
              <a:buNone/>
            </a:pPr>
            <a:r>
              <a:rPr lang="ru-RU" dirty="0" smtClean="0">
                <a:solidFill>
                  <a:srgbClr val="FF0000"/>
                </a:solidFill>
                <a:latin typeface="Monotype Corsiva" pitchFamily="66" charset="0"/>
              </a:rPr>
              <a:t>2. Развивающие: </a:t>
            </a:r>
            <a:r>
              <a:rPr lang="ru-RU" dirty="0" smtClean="0">
                <a:latin typeface="Monotype Corsiva" pitchFamily="66" charset="0"/>
              </a:rPr>
              <a:t>развитие у студентов памяти, внимания, логического мышления (сравнение, анализ, сопоставление и т.д.), речи, пополнение словарного запаса; развитие самостоятельности и умений отстаивать свою позицию.</a:t>
            </a:r>
          </a:p>
          <a:p>
            <a:pPr>
              <a:buNone/>
            </a:pPr>
            <a:r>
              <a:rPr lang="ru-RU" dirty="0" smtClean="0">
                <a:solidFill>
                  <a:srgbClr val="FF0000"/>
                </a:solidFill>
                <a:latin typeface="Monotype Corsiva" pitchFamily="66" charset="0"/>
              </a:rPr>
              <a:t>3. Воспитательные: </a:t>
            </a:r>
            <a:r>
              <a:rPr lang="ru-RU" dirty="0" smtClean="0">
                <a:latin typeface="Monotype Corsiva" pitchFamily="66" charset="0"/>
              </a:rPr>
              <a:t>воспитание у студентов уважения к законности, праву; формирование правовой культуры межличностных отношений, воспитание уважения и позитивного отношения к правам других лиц и к своим обязанностям.</a:t>
            </a:r>
          </a:p>
          <a:p>
            <a:pPr>
              <a:buNone/>
            </a:pPr>
            <a:r>
              <a:rPr lang="ru-RU" dirty="0" smtClean="0">
                <a:solidFill>
                  <a:srgbClr val="FF0000"/>
                </a:solidFill>
                <a:latin typeface="Monotype Corsiva" pitchFamily="66" charset="0"/>
              </a:rPr>
              <a:t>4. Практические: </a:t>
            </a:r>
            <a:r>
              <a:rPr lang="ru-RU" dirty="0" smtClean="0">
                <a:latin typeface="Monotype Corsiva" pitchFamily="66" charset="0"/>
              </a:rPr>
              <a:t>отработка на практике знаний, полученных после изучения теоретического материала; развитие у студентов навыков самостоятельной работы с нормативными правовыми актами, умений пользоваться юридической терминологией. </a:t>
            </a:r>
          </a:p>
          <a:p>
            <a:endParaRPr lang="ru-RU" dirty="0">
              <a:latin typeface="Monotype Corsiva" pitchFamily="66" charset="0"/>
            </a:endParaRPr>
          </a:p>
        </p:txBody>
      </p:sp>
      <p:pic>
        <p:nvPicPr>
          <p:cNvPr id="140293" name="Picture 5" descr="Картинки по запросу КАРТИНКИ МЕДИЦИНА И ЗАКОН"/>
          <p:cNvPicPr>
            <a:picLocks noChangeAspect="1" noChangeArrowheads="1"/>
          </p:cNvPicPr>
          <p:nvPr/>
        </p:nvPicPr>
        <p:blipFill>
          <a:blip r:embed="rId2" cstate="print"/>
          <a:srcRect/>
          <a:stretch>
            <a:fillRect/>
          </a:stretch>
        </p:blipFill>
        <p:spPr bwMode="auto">
          <a:xfrm>
            <a:off x="0" y="1"/>
            <a:ext cx="2302396" cy="1628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C00000"/>
                </a:solidFill>
                <a:latin typeface="Monotype Corsiva" pitchFamily="66" charset="0"/>
              </a:rPr>
              <a:t>Трудовое </a:t>
            </a:r>
            <a:r>
              <a:rPr lang="ru-RU" dirty="0" smtClean="0">
                <a:solidFill>
                  <a:srgbClr val="C00000"/>
                </a:solidFill>
                <a:latin typeface="Monotype Corsiva" pitchFamily="66" charset="0"/>
              </a:rPr>
              <a:t>законодательство </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 5</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normAutofit fontScale="85000" lnSpcReduction="10000"/>
          </a:bodyPr>
          <a:lstStyle/>
          <a:p>
            <a:pPr marL="0" indent="0" algn="just">
              <a:buNone/>
            </a:pPr>
            <a:r>
              <a:rPr lang="ru-RU" dirty="0" smtClean="0"/>
              <a:t>	</a:t>
            </a:r>
            <a:r>
              <a:rPr lang="ru-RU" sz="3300" dirty="0" smtClean="0"/>
              <a:t>Отработав </a:t>
            </a:r>
            <a:r>
              <a:rPr lang="ru-RU" sz="3300" dirty="0"/>
              <a:t>половину рабочего дня, заведующий кардиологическим отделением Соколов по просьбе своего приятеля Шматченко, врача отделения ЛОР, пошел с ним в его отделение, помочь выполнить работу на компьютере. Работа затянулась, и Соколов на рабочее место не возвратился. На следующий день главный врач потребовал у Соколова объяснение об отсутствии на рабочем месте более 4-х часов подряд, а спустя 2 месяца был издан приказ об увольнении Соколова.</a:t>
            </a:r>
          </a:p>
          <a:p>
            <a:pPr marL="0" indent="0" algn="just">
              <a:buNone/>
            </a:pPr>
            <a:r>
              <a:rPr lang="ru-RU" sz="3300" dirty="0" smtClean="0"/>
              <a:t>	Законно </a:t>
            </a:r>
            <a:r>
              <a:rPr lang="ru-RU" sz="3300" dirty="0"/>
              <a:t>ли увольнение Соколова?</a:t>
            </a:r>
          </a:p>
          <a:p>
            <a:pPr marL="0" indent="0">
              <a:buNone/>
            </a:pPr>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a:t>
            </a:r>
            <a:r>
              <a:rPr lang="ru-RU" sz="4000" dirty="0" smtClean="0">
                <a:solidFill>
                  <a:srgbClr val="FF0000"/>
                </a:solidFill>
                <a:latin typeface="Monotype Corsiva" pitchFamily="66" charset="0"/>
              </a:rPr>
              <a:t>5</a:t>
            </a:r>
            <a:br>
              <a:rPr lang="ru-RU" sz="4000" dirty="0" smtClean="0">
                <a:solidFill>
                  <a:srgbClr val="FF0000"/>
                </a:solidFill>
                <a:latin typeface="Monotype Corsiva" pitchFamily="66" charset="0"/>
              </a:rPr>
            </a:br>
            <a:r>
              <a:rPr lang="ru-RU" sz="4000" dirty="0" smtClean="0">
                <a:solidFill>
                  <a:srgbClr val="FF0000"/>
                </a:solidFill>
                <a:latin typeface="Monotype Corsiva" pitchFamily="66" charset="0"/>
              </a:rPr>
              <a:t>	</a:t>
            </a:r>
            <a:r>
              <a:rPr lang="ru-RU" sz="1800" b="1" dirty="0" smtClean="0"/>
              <a:t>ТК РФ, Статья 21. Основные права и обязанности работника </a:t>
            </a:r>
            <a:r>
              <a:rPr lang="ru-RU" sz="1800" dirty="0" smtClean="0"/>
              <a:t>Работник обязан:</a:t>
            </a:r>
            <a:br>
              <a:rPr lang="ru-RU" sz="1800" dirty="0" smtClean="0"/>
            </a:br>
            <a:r>
              <a:rPr lang="ru-RU" sz="1800" dirty="0" smtClean="0"/>
              <a:t>добросовестно исполнять свои трудовые обязанности, возложенные на него трудовым договором;</a:t>
            </a:r>
            <a:br>
              <a:rPr lang="ru-RU" sz="1800" dirty="0" smtClean="0"/>
            </a:br>
            <a:r>
              <a:rPr lang="ru-RU" sz="1800" dirty="0" smtClean="0"/>
              <a:t>соблюдать правила внутреннего трудового распорядка;</a:t>
            </a:r>
            <a:br>
              <a:rPr lang="ru-RU" sz="1800" dirty="0" smtClean="0"/>
            </a:br>
            <a:r>
              <a:rPr lang="ru-RU" sz="1800" dirty="0" smtClean="0"/>
              <a:t>соблюдать трудовую дисциплину  и др.;</a:t>
            </a:r>
            <a:br>
              <a:rPr lang="ru-RU" sz="1800" dirty="0" smtClean="0"/>
            </a:br>
            <a:r>
              <a:rPr lang="ru-RU" sz="1800" dirty="0" smtClean="0"/>
              <a:t>Работодатель вправе применить к работнику , нарушившему  дисциплину труда взыскания, предусмотренные ст. 192: замечание, выговор, увольнение. </a:t>
            </a:r>
            <a:br>
              <a:rPr lang="ru-RU" sz="1800" dirty="0" smtClean="0"/>
            </a:br>
            <a:r>
              <a:rPr lang="ru-RU" sz="1800" dirty="0" smtClean="0"/>
              <a:t>	Согласно </a:t>
            </a:r>
            <a:r>
              <a:rPr lang="ru-RU" sz="1800" b="1" dirty="0" smtClean="0"/>
              <a:t>Статья 81. п.6 п.п.а  Расторжение трудового договора по инициативе работодателя работодатель вправе уволить  за </a:t>
            </a:r>
            <a:r>
              <a:rPr lang="ru-RU" sz="1800" dirty="0" smtClean="0"/>
              <a:t>однократное грубое </a:t>
            </a:r>
            <a:r>
              <a:rPr lang="ru-RU" sz="1800" dirty="0" err="1" smtClean="0"/>
              <a:t>нарушенияе</a:t>
            </a:r>
            <a:r>
              <a:rPr lang="ru-RU" sz="1800" dirty="0" smtClean="0"/>
              <a:t> работником трудовых обязанностей в т.ч. </a:t>
            </a:r>
            <a:r>
              <a:rPr lang="ru-RU" sz="1800" dirty="0" smtClean="0">
                <a:hlinkClick r:id="rId2"/>
              </a:rPr>
              <a:t>прогула</a:t>
            </a:r>
            <a:r>
              <a:rPr lang="ru-RU" sz="1800" dirty="0" smtClean="0"/>
              <a:t>, то есть отсутствия на рабочем месте без уважительных причин в течение всего рабочего дня (смены), независимо от его (ее) продолжительности, а также в случае отсутствия на рабочем месте без уважительных причин более четырех часов подряд в течение рабочего дня (смены). </a:t>
            </a:r>
            <a:br>
              <a:rPr lang="ru-RU" sz="1800" dirty="0" smtClean="0"/>
            </a:br>
            <a:r>
              <a:rPr lang="ru-RU" sz="1800" dirty="0" smtClean="0"/>
              <a:t>	Однако,  ч</a:t>
            </a:r>
            <a:r>
              <a:rPr lang="ru-RU" sz="1800" b="1" dirty="0" smtClean="0"/>
              <a:t>асть 3 ст. 193 Порядок применения  дисциплинарных взысканий</a:t>
            </a:r>
            <a:r>
              <a:rPr lang="ru-RU" sz="1800" dirty="0" smtClean="0"/>
              <a:t> ограничивает возможность применения дисциплинарного взыскания определенными сроками давности. </a:t>
            </a:r>
            <a:br>
              <a:rPr lang="ru-RU" sz="1800" dirty="0" smtClean="0"/>
            </a:br>
            <a:r>
              <a:rPr lang="ru-RU" sz="1800" b="1" dirty="0" smtClean="0"/>
              <a:t>Дисциплинарное взыскание может быть применено к работнику не позднее одного месяца со дня его обнаружения</a:t>
            </a:r>
            <a:r>
              <a:rPr lang="ru-RU" sz="1800" dirty="0" smtClean="0"/>
              <a:t>. Месячный срок для наложения дисциплинарного взыскания исчисляется со дня обнаружения проступка. Днем обнаружения проступка, с которого начинается течение месячного срока, считается день, когда лицу, которому по работе (службе) подчинен работник, стало известно о совершении проступка. </a:t>
            </a:r>
            <a:br>
              <a:rPr lang="ru-RU" sz="1800" dirty="0" smtClean="0"/>
            </a:br>
            <a:r>
              <a:rPr lang="ru-RU" sz="1800" dirty="0" smtClean="0"/>
              <a:t>	Т.о.  увольнение Соколова незаконно.</a:t>
            </a:r>
            <a:br>
              <a:rPr lang="ru-RU" sz="1800" dirty="0" smtClean="0"/>
            </a:br>
            <a:r>
              <a:rPr lang="ru-RU" sz="1800" dirty="0" smtClean="0"/>
              <a:t/>
            </a:r>
            <a:br>
              <a:rPr lang="ru-RU" sz="1800" dirty="0" smtClean="0"/>
            </a:br>
            <a:r>
              <a:rPr lang="ru-RU" sz="1800" dirty="0" smtClean="0"/>
              <a:t/>
            </a:r>
            <a:br>
              <a:rPr lang="ru-RU" sz="1800" dirty="0" smtClean="0"/>
            </a:br>
            <a:r>
              <a:rPr lang="ru-RU" sz="1800" b="1" dirty="0" smtClean="0"/>
              <a:t> </a:t>
            </a:r>
            <a:endParaRPr lang="ru-RU" sz="1800" dirty="0">
              <a:solidFill>
                <a:srgbClr val="FF0000"/>
              </a:solidFill>
              <a:latin typeface="Monotype Corsiva" pitchFamily="66" charset="0"/>
            </a:endParaRPr>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204627" y="5733256"/>
            <a:ext cx="1469263" cy="499915"/>
          </a:xfrm>
          <a:prstGeom prst="rect">
            <a:avLst/>
          </a:prstGeom>
        </p:spPr>
      </p:pic>
    </p:spTree>
    <p:extLst>
      <p:ext uri="{BB962C8B-B14F-4D97-AF65-F5344CB8AC3E}">
        <p14:creationId xmlns:p14="http://schemas.microsoft.com/office/powerpoint/2010/main" xmlns="" val="11327333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normAutofit fontScale="90000"/>
          </a:bodyPr>
          <a:lstStyle/>
          <a:p>
            <a:r>
              <a:rPr lang="ru-RU" dirty="0">
                <a:solidFill>
                  <a:srgbClr val="C00000"/>
                </a:solidFill>
                <a:latin typeface="Monotype Corsiva" pitchFamily="66" charset="0"/>
              </a:rPr>
              <a:t>Трудовое </a:t>
            </a:r>
            <a:r>
              <a:rPr lang="ru-RU" dirty="0" smtClean="0">
                <a:solidFill>
                  <a:srgbClr val="C00000"/>
                </a:solidFill>
                <a:latin typeface="Monotype Corsiva" pitchFamily="66" charset="0"/>
              </a:rPr>
              <a:t>законодательство</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 6</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normAutofit fontScale="85000" lnSpcReduction="20000"/>
          </a:bodyPr>
          <a:lstStyle/>
          <a:p>
            <a:pPr marL="0" indent="0">
              <a:buNone/>
            </a:pPr>
            <a:r>
              <a:rPr lang="ru-RU" dirty="0" smtClean="0"/>
              <a:t>	Медсестра </a:t>
            </a:r>
            <a:r>
              <a:rPr lang="ru-RU" dirty="0"/>
              <a:t>физиотерапевтического кабинета Голубева неоднократно обращалась к главному врачу с заявлением о том, что ввиду неисправности электропроводки в кабинете приборы бьют током. В один из рабочих дней в перерыв, предназначенный для </a:t>
            </a:r>
            <a:r>
              <a:rPr lang="ru-RU" dirty="0" err="1"/>
              <a:t>кварцевания</a:t>
            </a:r>
            <a:r>
              <a:rPr lang="ru-RU" dirty="0"/>
              <a:t>, Голубева закрыла кабинет на ключ и отказалась принимать больных, в связи с чем отсутствовала на рабочем месте более 4-х часов подряд. На следующий день главврач издал приказ об увольнении Голубевой по п.6 ст.81 ТК РФ.</a:t>
            </a:r>
          </a:p>
          <a:p>
            <a:pPr marL="0" indent="0">
              <a:buNone/>
            </a:pPr>
            <a:r>
              <a:rPr lang="ru-RU" dirty="0" smtClean="0"/>
              <a:t>	Правомерно </a:t>
            </a:r>
            <a:r>
              <a:rPr lang="ru-RU" dirty="0"/>
              <a:t>ли увольнение Голубевой?</a:t>
            </a:r>
          </a:p>
          <a:p>
            <a:pPr marL="0" indent="0">
              <a:buNone/>
            </a:pPr>
            <a:r>
              <a:rPr lang="ru-RU" dirty="0"/>
              <a:t> </a:t>
            </a:r>
          </a:p>
          <a:p>
            <a:pPr marL="0" indent="0">
              <a:buNone/>
            </a:pPr>
            <a:endParaRPr lang="ru-RU" dirty="0"/>
          </a:p>
        </p:txBody>
      </p:sp>
      <p:sp>
        <p:nvSpPr>
          <p:cNvPr id="5" name="Прямоугольник 4"/>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к задаче 6</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dirty="0" smtClean="0">
                <a:latin typeface="+mn-lt"/>
              </a:rPr>
              <a:t>Согласно </a:t>
            </a:r>
            <a:r>
              <a:rPr lang="ru-RU" sz="2000" b="1" dirty="0" smtClean="0"/>
              <a:t>ТК РФ, Ст. 212. Обязанности работодателя по обеспечению безопасных условий и охраны труда</a:t>
            </a:r>
            <a:br>
              <a:rPr lang="ru-RU" sz="2000" b="1" dirty="0" smtClean="0"/>
            </a:br>
            <a:r>
              <a:rPr lang="ru-RU" sz="2000" b="1" dirty="0" smtClean="0"/>
              <a:t> </a:t>
            </a:r>
            <a:r>
              <a:rPr lang="ru-RU" sz="2000" dirty="0" smtClean="0"/>
              <a:t>Работодатель обязан обеспечить:</a:t>
            </a:r>
            <a:br>
              <a:rPr lang="ru-RU" sz="2000" dirty="0" smtClean="0"/>
            </a:br>
            <a:r>
              <a:rPr lang="ru-RU" sz="2000" dirty="0" smtClean="0"/>
              <a:t>безопасность работников при эксплуатации зданий, сооружений, оборудования, осуществлении технологических процессов, а также применяемых в производстве инструментов, сырья и материалов.</a:t>
            </a:r>
            <a:br>
              <a:rPr lang="ru-RU" sz="2000" dirty="0" smtClean="0"/>
            </a:br>
            <a:r>
              <a:rPr lang="ru-RU" sz="2000" dirty="0" smtClean="0"/>
              <a:t>	</a:t>
            </a:r>
            <a:r>
              <a:rPr lang="ru-RU" sz="2000" b="1" dirty="0" smtClean="0"/>
              <a:t>ТК РФ, Статья 214. Обязанности работника в области охраны труда</a:t>
            </a:r>
            <a:br>
              <a:rPr lang="ru-RU" sz="2000" b="1" dirty="0" smtClean="0"/>
            </a:br>
            <a:r>
              <a:rPr lang="ru-RU" sz="2000" dirty="0" smtClean="0"/>
              <a:t>немедленно извещать своего непосредственного или вышестоящего руководителя о любой ситуации, угрожающей жизни и здоровью людей, </a:t>
            </a:r>
            <a:br>
              <a:rPr lang="ru-RU" sz="2000" dirty="0" smtClean="0"/>
            </a:br>
            <a:r>
              <a:rPr lang="ru-RU" sz="2000" dirty="0" smtClean="0"/>
              <a:t>	</a:t>
            </a:r>
            <a:r>
              <a:rPr lang="ru-RU" sz="2000" b="1" dirty="0" smtClean="0"/>
              <a:t>ТК РФ, Статья 219. Право работника на труд в условиях, отвечающих требованиям охраны труда </a:t>
            </a:r>
            <a:r>
              <a:rPr lang="ru-RU" sz="2000" dirty="0" smtClean="0"/>
              <a:t>Каждый </a:t>
            </a:r>
            <a:r>
              <a:rPr lang="ru-RU" sz="2000" b="1" dirty="0" smtClean="0"/>
              <a:t>работник имеет право на:</a:t>
            </a:r>
            <a:r>
              <a:rPr lang="ru-RU" sz="2000" dirty="0" smtClean="0"/>
              <a:t/>
            </a:r>
            <a:br>
              <a:rPr lang="ru-RU" sz="2000" dirty="0" smtClean="0"/>
            </a:br>
            <a:r>
              <a:rPr lang="ru-RU" sz="2000" dirty="0" smtClean="0"/>
              <a:t>рабочее место, соответствующее требованиям охраны труда;</a:t>
            </a:r>
            <a:br>
              <a:rPr lang="ru-RU" sz="2000" dirty="0" smtClean="0"/>
            </a:br>
            <a:r>
              <a:rPr lang="ru-RU" sz="2000" b="1" i="1" dirty="0" smtClean="0"/>
              <a:t>отказ от выполнения работ в случае возникновения опасности для его жизни и здоровья вследствие нарушения требований охраны труда, за исключением случаев, предусмотренных федеральными законами, до устранения такой опасности.</a:t>
            </a:r>
            <a:br>
              <a:rPr lang="ru-RU" sz="2000" b="1" i="1" dirty="0" smtClean="0"/>
            </a:br>
            <a:r>
              <a:rPr lang="ru-RU" sz="2000" b="1" i="1" dirty="0" smtClean="0"/>
              <a:t>	</a:t>
            </a:r>
            <a:r>
              <a:rPr lang="ru-RU" sz="2000" dirty="0" smtClean="0"/>
              <a:t>Т.о. увольнение </a:t>
            </a:r>
            <a:r>
              <a:rPr lang="ru-RU" sz="2000" dirty="0" err="1" smtClean="0"/>
              <a:t>Голубевой</a:t>
            </a:r>
            <a:r>
              <a:rPr lang="ru-RU" sz="2000" dirty="0" smtClean="0"/>
              <a:t>  неправомерно.</a:t>
            </a:r>
            <a:br>
              <a:rPr lang="ru-RU" sz="2000" dirty="0" smtClean="0"/>
            </a:br>
            <a:r>
              <a:rPr lang="ru-RU" sz="2000" b="1" dirty="0" smtClean="0"/>
              <a:t/>
            </a:r>
            <a:br>
              <a:rPr lang="ru-RU" sz="2000" b="1" dirty="0" smtClean="0"/>
            </a:br>
            <a:r>
              <a:rPr lang="ru-RU" sz="2000" b="1" dirty="0" smtClean="0"/>
              <a:t/>
            </a:r>
            <a:br>
              <a:rPr lang="ru-RU" sz="2000" b="1" dirty="0" smtClean="0"/>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endParaRPr lang="ru-RU"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6948264" y="5589240"/>
            <a:ext cx="1469263" cy="499915"/>
          </a:xfrm>
          <a:prstGeom prst="rect">
            <a:avLst/>
          </a:prstGeom>
        </p:spPr>
      </p:pic>
    </p:spTree>
    <p:extLst>
      <p:ext uri="{BB962C8B-B14F-4D97-AF65-F5344CB8AC3E}">
        <p14:creationId xmlns:p14="http://schemas.microsoft.com/office/powerpoint/2010/main" xmlns="" val="3614311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C00000"/>
                </a:solidFill>
                <a:latin typeface="Monotype Corsiva" pitchFamily="66" charset="0"/>
              </a:rPr>
              <a:t>Трудовое законодательство</a:t>
            </a:r>
            <a:br>
              <a:rPr lang="ru-RU" dirty="0">
                <a:solidFill>
                  <a:srgbClr val="C00000"/>
                </a:solidFill>
                <a:latin typeface="Monotype Corsiva" pitchFamily="66" charset="0"/>
              </a:rPr>
            </a:br>
            <a:r>
              <a:rPr lang="ru-RU" u="sng" dirty="0">
                <a:solidFill>
                  <a:srgbClr val="0070C0"/>
                </a:solidFill>
                <a:latin typeface="Monotype Corsiva" pitchFamily="66" charset="0"/>
              </a:rPr>
              <a:t>Вопрос </a:t>
            </a:r>
            <a:r>
              <a:rPr lang="ru-RU" u="sng" dirty="0" smtClean="0">
                <a:solidFill>
                  <a:srgbClr val="0070C0"/>
                </a:solidFill>
                <a:latin typeface="Monotype Corsiva" pitchFamily="66" charset="0"/>
              </a:rPr>
              <a:t>№ 7</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lstStyle/>
          <a:p>
            <a:pPr marL="0" indent="0">
              <a:buNone/>
            </a:pPr>
            <a:r>
              <a:rPr lang="ru-RU" dirty="0" smtClean="0"/>
              <a:t>	Главврач </a:t>
            </a:r>
            <a:r>
              <a:rPr lang="ru-RU" dirty="0"/>
              <a:t>поликлиники издал приказ: «В связи с предполагаемым большим количеством больных объявить 5 января рабочим днем».</a:t>
            </a:r>
          </a:p>
          <a:p>
            <a:pPr marL="0" indent="0">
              <a:buNone/>
            </a:pPr>
            <a:r>
              <a:rPr lang="ru-RU" dirty="0"/>
              <a:t>	</a:t>
            </a:r>
            <a:r>
              <a:rPr lang="ru-RU" dirty="0" smtClean="0"/>
              <a:t>Есть </a:t>
            </a:r>
            <a:r>
              <a:rPr lang="ru-RU" dirty="0"/>
              <a:t>ли нарушения ТК РФ в приказе главврача?</a:t>
            </a:r>
          </a:p>
          <a:p>
            <a:pPr marL="0" indent="0">
              <a:buNone/>
            </a:pPr>
            <a:r>
              <a:rPr lang="ru-RU" dirty="0"/>
              <a:t> </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504056"/>
          </a:xfrm>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к задаче 7</a:t>
            </a:r>
            <a:r>
              <a:rPr lang="ru-RU" b="1" dirty="0" smtClean="0"/>
              <a:t> </a:t>
            </a:r>
            <a:br>
              <a:rPr lang="ru-RU" b="1" dirty="0" smtClean="0"/>
            </a:br>
            <a:r>
              <a:rPr lang="ru-RU" b="1" dirty="0" smtClean="0"/>
              <a:t>	</a:t>
            </a:r>
            <a:r>
              <a:rPr lang="ru-RU" sz="2000" b="1" dirty="0" smtClean="0"/>
              <a:t>ТК РФ, Статья 112. Нерабочие праздничные дни</a:t>
            </a:r>
            <a:r>
              <a:rPr lang="ru-RU" sz="2000" dirty="0" smtClean="0">
                <a:solidFill>
                  <a:srgbClr val="FF0000"/>
                </a:solidFill>
                <a:latin typeface="Monotype Corsiva" pitchFamily="66" charset="0"/>
              </a:rPr>
              <a:t> </a:t>
            </a:r>
            <a:br>
              <a:rPr lang="ru-RU" sz="2000" dirty="0" smtClean="0">
                <a:solidFill>
                  <a:srgbClr val="FF0000"/>
                </a:solidFill>
                <a:latin typeface="Monotype Corsiva" pitchFamily="66" charset="0"/>
              </a:rPr>
            </a:br>
            <a:r>
              <a:rPr lang="ru-RU" sz="2000" dirty="0" smtClean="0">
                <a:hlinkClick r:id="rId2"/>
              </a:rPr>
              <a:t> Нерабочими праздничными днями</a:t>
            </a:r>
            <a:r>
              <a:rPr lang="ru-RU" sz="2000" dirty="0" smtClean="0"/>
              <a:t>  при пятидневной рабочей недели в Российской Федерации являются:</a:t>
            </a:r>
            <a:br>
              <a:rPr lang="ru-RU" sz="2000" dirty="0" smtClean="0"/>
            </a:br>
            <a:r>
              <a:rPr lang="ru-RU" sz="2000" dirty="0" smtClean="0"/>
              <a:t>1, 2, 3, 4, 5, 6 и 8 января - Новогодние каникулы</a:t>
            </a:r>
            <a:br>
              <a:rPr lang="ru-RU" sz="2000" dirty="0" smtClean="0"/>
            </a:br>
            <a:r>
              <a:rPr lang="ru-RU" sz="2000" b="1" dirty="0" smtClean="0"/>
              <a:t> 	ТК РФ, Статья 113. Запрещение работы в выходные и нерабочие праздничные дни. </a:t>
            </a:r>
            <a:br>
              <a:rPr lang="ru-RU" sz="2000" b="1" dirty="0" smtClean="0"/>
            </a:br>
            <a:r>
              <a:rPr lang="ru-RU" sz="2000" dirty="0" smtClean="0"/>
              <a:t>Привлечение работников к работе в выходные и нерабочие праздничные дни производится с их письменного согласия . </a:t>
            </a:r>
            <a:br>
              <a:rPr lang="ru-RU" sz="2000" dirty="0" smtClean="0"/>
            </a:br>
            <a:r>
              <a:rPr lang="ru-RU" sz="2000" dirty="0" smtClean="0"/>
              <a:t>	</a:t>
            </a:r>
            <a:r>
              <a:rPr lang="ru-RU" sz="2000" b="1" i="1" dirty="0" smtClean="0"/>
              <a:t>Привлечение работников к работе в выходные и нерабочие праздничные дни без их согласия допускается в следующих случаях:</a:t>
            </a:r>
            <a:r>
              <a:rPr lang="ru-RU" sz="2000" dirty="0" smtClean="0"/>
              <a:t/>
            </a:r>
            <a:br>
              <a:rPr lang="ru-RU" sz="2000" dirty="0" smtClean="0"/>
            </a:br>
            <a:r>
              <a:rPr lang="ru-RU" sz="2000" dirty="0" smtClean="0"/>
              <a:t>1) для предотвращения катастрофы, производственной аварии;</a:t>
            </a:r>
            <a:br>
              <a:rPr lang="ru-RU" sz="2000" dirty="0" smtClean="0"/>
            </a:br>
            <a:r>
              <a:rPr lang="ru-RU" sz="2000" dirty="0" smtClean="0"/>
              <a:t>2) для предотвращения несчастных случаев, уничтожения или порчи имущества работодателя;</a:t>
            </a:r>
            <a:br>
              <a:rPr lang="ru-RU" sz="2000" dirty="0" smtClean="0"/>
            </a:br>
            <a:r>
              <a:rPr lang="ru-RU" sz="2000" dirty="0" smtClean="0"/>
              <a:t>3) </a:t>
            </a:r>
            <a:r>
              <a:rPr lang="ru-RU" sz="2000" b="1" dirty="0" smtClean="0"/>
              <a:t>для выполнения работ</a:t>
            </a:r>
            <a:r>
              <a:rPr lang="ru-RU" sz="2000" dirty="0" smtClean="0"/>
              <a:t>, необходимость которых обусловлена введением чрезвычайного или военного положения, а также неотложных работ в условиях чрезвычайных обстоятельств, то есть </a:t>
            </a:r>
            <a:r>
              <a:rPr lang="ru-RU" sz="2000" b="1" dirty="0" smtClean="0"/>
              <a:t>в случае бедствия или угрозы бедствия </a:t>
            </a:r>
            <a:r>
              <a:rPr lang="ru-RU" sz="2000" dirty="0" smtClean="0"/>
              <a:t>(пожары, наводнения, голод, землетрясения, </a:t>
            </a:r>
            <a:r>
              <a:rPr lang="ru-RU" sz="2000" b="1" dirty="0" smtClean="0"/>
              <a:t>эпидемии или эпизоотии</a:t>
            </a:r>
            <a:r>
              <a:rPr lang="ru-RU" sz="2000" dirty="0" smtClean="0"/>
              <a:t>) и в иных случаях, ставящих под угрозу жизнь или нормальные жизненные условия всего населения или его части. </a:t>
            </a:r>
            <a:br>
              <a:rPr lang="ru-RU" sz="2000" dirty="0" smtClean="0"/>
            </a:br>
            <a:r>
              <a:rPr lang="ru-RU" sz="2000" dirty="0" smtClean="0"/>
              <a:t>	</a:t>
            </a:r>
            <a:r>
              <a:rPr lang="ru-RU" sz="2000" b="1" i="1" dirty="0" smtClean="0"/>
              <a:t>Т.о. работодатель вправе издать приказ о привлечении работников к работе в праздничные дни.</a:t>
            </a: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800" dirty="0" smtClean="0"/>
              <a:t/>
            </a:r>
            <a:br>
              <a:rPr lang="ru-RU" sz="1800" dirty="0" smtClean="0"/>
            </a:br>
            <a:r>
              <a:rPr lang="ru-RU" sz="1800" dirty="0" smtClean="0"/>
              <a:t/>
            </a:r>
            <a:br>
              <a:rPr lang="ru-RU" sz="1800" dirty="0" smtClean="0"/>
            </a:br>
            <a:endParaRPr lang="ru-RU" sz="2000" dirty="0">
              <a:solidFill>
                <a:srgbClr val="FF0000"/>
              </a:solidFill>
              <a:latin typeface="Monotype Corsiva" pitchFamily="66" charset="0"/>
            </a:endParaRPr>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452320" y="6358085"/>
            <a:ext cx="1469263" cy="499915"/>
          </a:xfrm>
          <a:prstGeom prst="rect">
            <a:avLst/>
          </a:prstGeom>
        </p:spPr>
      </p:pic>
    </p:spTree>
    <p:extLst>
      <p:ext uri="{BB962C8B-B14F-4D97-AF65-F5344CB8AC3E}">
        <p14:creationId xmlns:p14="http://schemas.microsoft.com/office/powerpoint/2010/main" xmlns="" val="2530975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C00000"/>
                </a:solidFill>
                <a:latin typeface="Monotype Corsiva" pitchFamily="66" charset="0"/>
              </a:rPr>
              <a:t>Трудовое </a:t>
            </a:r>
            <a:r>
              <a:rPr lang="ru-RU" dirty="0" smtClean="0">
                <a:solidFill>
                  <a:srgbClr val="C00000"/>
                </a:solidFill>
                <a:latin typeface="Monotype Corsiva" pitchFamily="66" charset="0"/>
              </a:rPr>
              <a:t>законодательство</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 8</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normAutofit fontScale="70000" lnSpcReduction="20000"/>
          </a:bodyPr>
          <a:lstStyle/>
          <a:p>
            <a:pPr marL="0" indent="0">
              <a:buNone/>
            </a:pPr>
            <a:r>
              <a:rPr lang="ru-RU" dirty="0" smtClean="0"/>
              <a:t>	Старшая </a:t>
            </a:r>
            <a:r>
              <a:rPr lang="ru-RU" dirty="0"/>
              <a:t>медицинская сестра отделения пульмонологии в течение 2 </a:t>
            </a:r>
            <a:r>
              <a:rPr lang="ru-RU" dirty="0" smtClean="0"/>
              <a:t>мес. </a:t>
            </a:r>
            <a:r>
              <a:rPr lang="ru-RU" dirty="0"/>
              <a:t>подряд отказывалась пройти периодический медицинский осмотр и предоставляла справки об удовлетворительном состоянии своего здоровья из иных лечебных учреждений города.</a:t>
            </a:r>
          </a:p>
          <a:p>
            <a:pPr marL="0" indent="0">
              <a:buNone/>
            </a:pPr>
            <a:r>
              <a:rPr lang="ru-RU" dirty="0" smtClean="0"/>
              <a:t>	За </a:t>
            </a:r>
            <a:r>
              <a:rPr lang="ru-RU" dirty="0"/>
              <a:t>отказ в выполнении требований о прохождении медицинского осмотра приказами по учреждению медсестре первоначально был объявлен выговор, затем ее лишили премии по итогам работы за год. Через 8 дней после вынесения последнего взыскания медицинская сестра была уволена.</a:t>
            </a:r>
          </a:p>
          <a:p>
            <a:pPr marL="0" indent="0">
              <a:buNone/>
            </a:pPr>
            <a:r>
              <a:rPr lang="ru-RU" dirty="0" smtClean="0"/>
              <a:t>	1</a:t>
            </a:r>
            <a:r>
              <a:rPr lang="ru-RU" dirty="0"/>
              <a:t>. Правомерны ли действия администрации в объявлении взысканий?</a:t>
            </a:r>
          </a:p>
          <a:p>
            <a:pPr marL="0" indent="0">
              <a:buNone/>
            </a:pPr>
            <a:r>
              <a:rPr lang="ru-RU" dirty="0" smtClean="0"/>
              <a:t>	2</a:t>
            </a:r>
            <a:r>
              <a:rPr lang="ru-RU" dirty="0"/>
              <a:t>. Есть ли основания для увольнения?</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8</a:t>
            </a:r>
            <a:endParaRPr lang="ru-RU" dirty="0">
              <a:solidFill>
                <a:srgbClr val="FF0000"/>
              </a:solidFill>
              <a:latin typeface="Monotype Corsiva" pitchFamily="66" charset="0"/>
            </a:endParaRPr>
          </a:p>
        </p:txBody>
      </p:sp>
      <p:sp>
        <p:nvSpPr>
          <p:cNvPr id="3" name="Объект 2"/>
          <p:cNvSpPr>
            <a:spLocks noGrp="1"/>
          </p:cNvSpPr>
          <p:nvPr>
            <p:ph idx="1"/>
          </p:nvPr>
        </p:nvSpPr>
        <p:spPr>
          <a:xfrm>
            <a:off x="467544" y="1268760"/>
            <a:ext cx="8229600" cy="4857403"/>
          </a:xfrm>
        </p:spPr>
        <p:txBody>
          <a:bodyPr>
            <a:normAutofit fontScale="55000" lnSpcReduction="20000"/>
          </a:bodyPr>
          <a:lstStyle/>
          <a:p>
            <a:pPr>
              <a:buNone/>
            </a:pPr>
            <a:r>
              <a:rPr lang="ru-RU" sz="1800" b="1" dirty="0" smtClean="0"/>
              <a:t>	</a:t>
            </a:r>
            <a:r>
              <a:rPr lang="ru-RU" sz="2300" b="1" dirty="0" smtClean="0"/>
              <a:t>ТК РФ, Статья 214. Обязанности работника в области охраны труда </a:t>
            </a:r>
          </a:p>
          <a:p>
            <a:pPr>
              <a:buNone/>
            </a:pPr>
            <a:r>
              <a:rPr lang="ru-RU" sz="2300" dirty="0" smtClean="0"/>
              <a:t>Работник обязан:</a:t>
            </a:r>
          </a:p>
          <a:p>
            <a:pPr>
              <a:buNone/>
            </a:pPr>
            <a:r>
              <a:rPr lang="ru-RU" sz="2300" dirty="0" smtClean="0"/>
              <a:t>соблюдать требования охраны труда;</a:t>
            </a:r>
          </a:p>
          <a:p>
            <a:pPr>
              <a:buNone/>
            </a:pPr>
            <a:r>
              <a:rPr lang="ru-RU" sz="2300" b="1" i="1" dirty="0" smtClean="0"/>
              <a:t>проходить обязательные </a:t>
            </a:r>
            <a:r>
              <a:rPr lang="ru-RU" sz="2300" dirty="0" smtClean="0"/>
              <a:t>предварительные (при поступлении на работу) и </a:t>
            </a:r>
            <a:r>
              <a:rPr lang="ru-RU" sz="2300" b="1" i="1" dirty="0" smtClean="0"/>
              <a:t>периодические (в течение трудовой деятельности) медицинские осмотры</a:t>
            </a:r>
            <a:r>
              <a:rPr lang="ru-RU" sz="2300" dirty="0" smtClean="0"/>
              <a:t>, другие обязательные медицинские осмотры.</a:t>
            </a:r>
          </a:p>
          <a:p>
            <a:pPr>
              <a:buNone/>
            </a:pPr>
            <a:r>
              <a:rPr lang="ru-RU" sz="2300" b="1" dirty="0" smtClean="0"/>
              <a:t>Статья 212. Обязанности работодателя по обеспечению безопасных условий и охраны труда</a:t>
            </a:r>
            <a:r>
              <a:rPr lang="ru-RU" sz="2300" dirty="0" smtClean="0"/>
              <a:t> Работодатель обязан обеспечить: </a:t>
            </a:r>
            <a:r>
              <a:rPr lang="ru-RU" sz="2300" b="1" dirty="0" smtClean="0"/>
              <a:t>недопущение работников к исполнению ими трудовых обязанностей без прохождения обязательных медицинских осмотров, обязательных психиатрических освидетельствований, а также в случае медицинских противопоказаний. </a:t>
            </a:r>
          </a:p>
          <a:p>
            <a:pPr>
              <a:buNone/>
            </a:pPr>
            <a:r>
              <a:rPr lang="ru-RU" sz="2300" b="1" dirty="0" smtClean="0"/>
              <a:t>Согласно ТК РФ, Статья 192. Дисциплинарные взыскания</a:t>
            </a:r>
          </a:p>
          <a:p>
            <a:pPr>
              <a:buNone/>
            </a:pPr>
            <a:r>
              <a:rPr lang="ru-RU" sz="2300" b="1" dirty="0" smtClean="0"/>
              <a:t> </a:t>
            </a:r>
            <a:r>
              <a:rPr lang="ru-RU" sz="2300" dirty="0" smtClean="0"/>
              <a:t>За совершение дисциплинарного проступка, то есть неисполнение или ненадлежащее исполнение работником по его вине возложенных на него трудовых обязанностей, работодатель имеет право применить следующие дисциплинарные взыскания:</a:t>
            </a:r>
          </a:p>
          <a:p>
            <a:pPr>
              <a:buNone/>
            </a:pPr>
            <a:r>
              <a:rPr lang="ru-RU" sz="2300" dirty="0" smtClean="0"/>
              <a:t>1) замечание;</a:t>
            </a:r>
          </a:p>
          <a:p>
            <a:pPr>
              <a:buNone/>
            </a:pPr>
            <a:r>
              <a:rPr lang="ru-RU" sz="2300" dirty="0" smtClean="0"/>
              <a:t>2) выговор;</a:t>
            </a:r>
          </a:p>
          <a:p>
            <a:pPr>
              <a:buNone/>
            </a:pPr>
            <a:r>
              <a:rPr lang="ru-RU" sz="2300" dirty="0" smtClean="0"/>
              <a:t>3) увольнение по соответствующим основаниям.</a:t>
            </a:r>
            <a:r>
              <a:rPr lang="ru-RU" sz="2300" dirty="0" smtClean="0">
                <a:hlinkClick r:id="rId2"/>
              </a:rPr>
              <a:t> </a:t>
            </a:r>
          </a:p>
          <a:p>
            <a:pPr>
              <a:buNone/>
            </a:pPr>
            <a:endParaRPr lang="ru-RU" sz="2300" dirty="0" smtClean="0"/>
          </a:p>
          <a:p>
            <a:pPr>
              <a:buNone/>
            </a:pPr>
            <a:r>
              <a:rPr lang="ru-RU" sz="2300" b="1" dirty="0" smtClean="0"/>
              <a:t>За каждый дисциплинарный проступок к работнику может быть применено только одно дисциплинарное взыскание. (Статья 193. Порядок применения дисциплинарных взысканий) </a:t>
            </a:r>
            <a:r>
              <a:rPr lang="ru-RU" sz="2300" dirty="0" smtClean="0"/>
              <a:t/>
            </a:r>
            <a:br>
              <a:rPr lang="ru-RU" sz="2300" dirty="0" smtClean="0"/>
            </a:br>
            <a:endParaRPr lang="ru-RU" sz="2300" dirty="0" smtClean="0"/>
          </a:p>
          <a:p>
            <a:pPr>
              <a:buNone/>
            </a:pPr>
            <a:r>
              <a:rPr lang="ru-RU" sz="2300" b="1" dirty="0" smtClean="0"/>
              <a:t>	</a:t>
            </a:r>
            <a:r>
              <a:rPr lang="ru-RU" sz="2300" dirty="0" smtClean="0"/>
              <a:t>Однако в тех случаях, когда неисполнение или ненадлежащее исполнение по вине работника</a:t>
            </a:r>
          </a:p>
          <a:p>
            <a:pPr>
              <a:buNone/>
            </a:pPr>
            <a:r>
              <a:rPr lang="ru-RU" sz="2300" dirty="0" smtClean="0"/>
              <a:t>возложенных на него трудовых обязанностей продолжалось, несмотря на наложение дисциплинарного</a:t>
            </a:r>
          </a:p>
          <a:p>
            <a:pPr>
              <a:buNone/>
            </a:pPr>
            <a:r>
              <a:rPr lang="ru-RU" sz="2300" dirty="0" smtClean="0"/>
              <a:t>взыскания, работодатель вправе применить к нему новое дисциплинарное взыскание</a:t>
            </a:r>
            <a:r>
              <a:rPr lang="ru-RU" sz="2300" b="1" i="1" dirty="0" smtClean="0"/>
              <a:t>, в т.ч. увольнение на</a:t>
            </a:r>
          </a:p>
          <a:p>
            <a:pPr>
              <a:buNone/>
            </a:pPr>
            <a:r>
              <a:rPr lang="ru-RU" sz="2300" b="1" i="1" dirty="0" smtClean="0"/>
              <a:t>основании п. 5 ч. 1 ст. 81 ТК РФ. </a:t>
            </a:r>
            <a:r>
              <a:rPr lang="ru-RU" sz="2300" b="1" dirty="0" smtClean="0"/>
              <a:t/>
            </a:r>
            <a:br>
              <a:rPr lang="ru-RU" sz="2300" b="1" dirty="0" smtClean="0"/>
            </a:br>
            <a:r>
              <a:rPr lang="ru-RU" sz="1600" dirty="0" smtClean="0"/>
              <a:t/>
            </a:r>
            <a:br>
              <a:rPr lang="ru-RU" sz="1600" dirty="0" smtClean="0"/>
            </a:br>
            <a:endParaRPr lang="ru-RU" sz="1800" b="1" dirty="0" smtClean="0"/>
          </a:p>
          <a:p>
            <a:pPr>
              <a:buNone/>
            </a:pPr>
            <a:endParaRPr lang="ru-RU" sz="1800" dirty="0" smtClean="0">
              <a:hlinkClick r:id="rId2"/>
            </a:endParaRPr>
          </a:p>
          <a:p>
            <a:endParaRPr lang="ru-RU" sz="1800" dirty="0" smtClean="0">
              <a:hlinkClick r:id="rId2"/>
            </a:endParaRPr>
          </a:p>
          <a:p>
            <a:endParaRPr lang="ru-RU" sz="1800" b="1" i="1" dirty="0"/>
          </a:p>
        </p:txBody>
      </p:sp>
      <p:pic>
        <p:nvPicPr>
          <p:cNvPr id="4" name="Объект 3">
            <a:hlinkClick r:id="rId3" action="ppaction://hlinksldjump"/>
          </p:cNvPr>
          <p:cNvPicPr>
            <a:picLocks noChangeAspect="1"/>
          </p:cNvPicPr>
          <p:nvPr/>
        </p:nvPicPr>
        <p:blipFill>
          <a:blip r:embed="rId4" cstate="print"/>
          <a:stretch>
            <a:fillRect/>
          </a:stretch>
        </p:blipFill>
        <p:spPr>
          <a:xfrm>
            <a:off x="7228560" y="5517232"/>
            <a:ext cx="1469263" cy="499915"/>
          </a:xfrm>
          <a:prstGeom prst="rect">
            <a:avLst/>
          </a:prstGeom>
        </p:spPr>
      </p:pic>
    </p:spTree>
    <p:extLst>
      <p:ext uri="{BB962C8B-B14F-4D97-AF65-F5344CB8AC3E}">
        <p14:creationId xmlns:p14="http://schemas.microsoft.com/office/powerpoint/2010/main" xmlns="" val="17405876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C00000"/>
                </a:solidFill>
                <a:latin typeface="Monotype Corsiva" pitchFamily="66" charset="0"/>
              </a:rPr>
              <a:t>Права и обязанности пациентов</a:t>
            </a:r>
            <a:r>
              <a:rPr lang="ru-RU" dirty="0" smtClean="0">
                <a:solidFill>
                  <a:srgbClr val="C00000"/>
                </a:solidFill>
                <a:latin typeface="Monotype Corsiva" pitchFamily="66" charset="0"/>
              </a:rPr>
              <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 1</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normAutofit fontScale="85000" lnSpcReduction="20000"/>
          </a:bodyPr>
          <a:lstStyle/>
          <a:p>
            <a:pPr marL="0" indent="0" algn="just">
              <a:buNone/>
            </a:pPr>
            <a:r>
              <a:rPr lang="ru-RU" dirty="0" smtClean="0"/>
              <a:t>	</a:t>
            </a:r>
            <a:r>
              <a:rPr lang="ru-RU" sz="3300" dirty="0" smtClean="0"/>
              <a:t>В СМП </a:t>
            </a:r>
            <a:r>
              <a:rPr lang="ru-RU" sz="3300" dirty="0"/>
              <a:t>обратился Литвинов по поводу огнестрельного ранения в ногу, пояснив, что причинил травму сам в связи с неосторожным обращением с оружием. Дежурный врач сообщил информацию о факте обращения Литвинова  в дежурную часть милиции.	Через 10 дней органы дознания отказали в возбуждении уголовного дела в связи с отсутствием события преступления.</a:t>
            </a:r>
          </a:p>
          <a:p>
            <a:pPr marL="0" indent="0" algn="just">
              <a:buNone/>
            </a:pPr>
            <a:r>
              <a:rPr lang="ru-RU" sz="3300" dirty="0"/>
              <a:t>	</a:t>
            </a:r>
            <a:r>
              <a:rPr lang="ru-RU" sz="3300" dirty="0" smtClean="0"/>
              <a:t>Литвинов </a:t>
            </a:r>
            <a:r>
              <a:rPr lang="ru-RU" sz="3300" dirty="0"/>
              <a:t>обратился с жалобой на действия дежурного врача по факту разглашения врачебной тайны.</a:t>
            </a:r>
          </a:p>
          <a:p>
            <a:pPr marL="0" indent="0" algn="just">
              <a:buNone/>
            </a:pPr>
            <a:r>
              <a:rPr lang="ru-RU" sz="3300" dirty="0" smtClean="0"/>
              <a:t>	Какой </a:t>
            </a:r>
            <a:r>
              <a:rPr lang="ru-RU" sz="3300" dirty="0"/>
              <a:t>бы вы дали ответ на жалобу Литвинова?</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1</a:t>
            </a:r>
            <a:endParaRPr lang="ru-RU"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236791" y="5733256"/>
            <a:ext cx="1469263" cy="499915"/>
          </a:xfrm>
          <a:prstGeom prst="rect">
            <a:avLst/>
          </a:prstGeom>
        </p:spPr>
      </p:pic>
      <p:sp>
        <p:nvSpPr>
          <p:cNvPr id="5" name="Прямоугольник 4"/>
          <p:cNvSpPr/>
          <p:nvPr/>
        </p:nvSpPr>
        <p:spPr>
          <a:xfrm>
            <a:off x="539552" y="1844824"/>
            <a:ext cx="8064896" cy="2585323"/>
          </a:xfrm>
          <a:prstGeom prst="rect">
            <a:avLst/>
          </a:prstGeom>
        </p:spPr>
        <p:txBody>
          <a:bodyPr wrap="square">
            <a:spAutoFit/>
          </a:bodyPr>
          <a:lstStyle/>
          <a:p>
            <a:r>
              <a:rPr lang="ru-RU" b="1" dirty="0" smtClean="0"/>
              <a:t> 	Согласно, ФЗ РФ № 323 Статья 13 ч.4.п.</a:t>
            </a:r>
            <a:r>
              <a:rPr lang="ru-RU" dirty="0" smtClean="0"/>
              <a:t> 5 </a:t>
            </a:r>
            <a:r>
              <a:rPr lang="ru-RU" b="1" dirty="0" smtClean="0"/>
              <a:t> Соблюдение врачебной тайны </a:t>
            </a:r>
          </a:p>
          <a:p>
            <a:r>
              <a:rPr lang="ru-RU" dirty="0" smtClean="0"/>
              <a:t>Предоставление сведений, составляющих врачебную тайну, без согласия гражданина или его законного представителя допускается:</a:t>
            </a:r>
          </a:p>
          <a:p>
            <a:r>
              <a:rPr lang="ru-RU" b="1" i="1" dirty="0" smtClean="0"/>
              <a:t>в целях информирования органов внутренних дел о поступлении пациента, в отношении которого имеются достаточные основания полагать, что вред его здоровью причинен в результате противоправных действий</a:t>
            </a:r>
            <a:r>
              <a:rPr lang="ru-RU" dirty="0" smtClean="0"/>
              <a:t>.</a:t>
            </a:r>
          </a:p>
          <a:p>
            <a:endParaRPr lang="ru-RU" dirty="0" smtClean="0"/>
          </a:p>
          <a:p>
            <a:r>
              <a:rPr lang="ru-RU" dirty="0" smtClean="0"/>
              <a:t>	Следовательно, жалоба Литвинова необоснованна.</a:t>
            </a:r>
            <a:endParaRPr lang="ru-RU" dirty="0"/>
          </a:p>
        </p:txBody>
      </p:sp>
    </p:spTree>
    <p:extLst>
      <p:ext uri="{BB962C8B-B14F-4D97-AF65-F5344CB8AC3E}">
        <p14:creationId xmlns:p14="http://schemas.microsoft.com/office/powerpoint/2010/main" xmlns="" val="7281771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latin typeface="Monotype Corsiva" pitchFamily="66" charset="0"/>
              </a:rPr>
              <a:t>Этапы игры</a:t>
            </a:r>
            <a:endParaRPr lang="ru-RU" dirty="0">
              <a:solidFill>
                <a:srgbClr val="FF0000"/>
              </a:solidFill>
              <a:latin typeface="Monotype Corsiva" pitchFamily="66" charset="0"/>
            </a:endParaRPr>
          </a:p>
        </p:txBody>
      </p:sp>
      <p:sp>
        <p:nvSpPr>
          <p:cNvPr id="3" name="Содержимое 2"/>
          <p:cNvSpPr>
            <a:spLocks noGrp="1"/>
          </p:cNvSpPr>
          <p:nvPr>
            <p:ph idx="1"/>
          </p:nvPr>
        </p:nvSpPr>
        <p:spPr/>
        <p:txBody>
          <a:bodyPr>
            <a:normAutofit/>
          </a:bodyPr>
          <a:lstStyle/>
          <a:p>
            <a:pPr marL="514350" indent="-514350">
              <a:spcBef>
                <a:spcPts val="0"/>
              </a:spcBef>
              <a:buNone/>
            </a:pPr>
            <a:r>
              <a:rPr lang="ru-RU" b="1" dirty="0" smtClean="0">
                <a:latin typeface="Monotype Corsiva" pitchFamily="66" charset="0"/>
              </a:rPr>
              <a:t>1.Ораторское искусство. </a:t>
            </a:r>
          </a:p>
          <a:p>
            <a:pPr>
              <a:spcBef>
                <a:spcPts val="0"/>
              </a:spcBef>
              <a:buNone/>
            </a:pPr>
            <a:r>
              <a:rPr lang="ru-RU" dirty="0" smtClean="0">
                <a:latin typeface="Monotype Corsiva" pitchFamily="66" charset="0"/>
              </a:rPr>
              <a:t>2. </a:t>
            </a:r>
            <a:r>
              <a:rPr lang="ru-RU" b="1" dirty="0" smtClean="0">
                <a:latin typeface="Monotype Corsiva" pitchFamily="66" charset="0"/>
              </a:rPr>
              <a:t>Решение ситуационных задач.</a:t>
            </a:r>
          </a:p>
          <a:p>
            <a:pPr>
              <a:spcBef>
                <a:spcPts val="0"/>
              </a:spcBef>
              <a:buNone/>
            </a:pPr>
            <a:r>
              <a:rPr lang="ru-RU" dirty="0" smtClean="0">
                <a:latin typeface="Monotype Corsiva" pitchFamily="66" charset="0"/>
              </a:rPr>
              <a:t>3. </a:t>
            </a:r>
            <a:r>
              <a:rPr lang="ru-RU" b="1" dirty="0" smtClean="0">
                <a:latin typeface="Monotype Corsiva" pitchFamily="66" charset="0"/>
              </a:rPr>
              <a:t>Найди и исправь ошибки в тексте.</a:t>
            </a:r>
          </a:p>
          <a:p>
            <a:pPr>
              <a:spcBef>
                <a:spcPts val="0"/>
              </a:spcBef>
              <a:buNone/>
            </a:pPr>
            <a:r>
              <a:rPr lang="ru-RU" dirty="0" smtClean="0">
                <a:latin typeface="Monotype Corsiva" pitchFamily="66" charset="0"/>
              </a:rPr>
              <a:t>4. </a:t>
            </a:r>
            <a:r>
              <a:rPr lang="ru-RU" b="1" dirty="0" smtClean="0">
                <a:latin typeface="Monotype Corsiva" pitchFamily="66" charset="0"/>
              </a:rPr>
              <a:t>Домашнее задание. Защита презентаций.</a:t>
            </a:r>
          </a:p>
          <a:p>
            <a:pPr>
              <a:spcBef>
                <a:spcPts val="0"/>
              </a:spcBef>
              <a:buNone/>
            </a:pPr>
            <a:r>
              <a:rPr lang="ru-RU" b="1" dirty="0" smtClean="0">
                <a:latin typeface="Monotype Corsiva" pitchFamily="66" charset="0"/>
              </a:rPr>
              <a:t>5. Подведение итогов.</a:t>
            </a:r>
            <a:endParaRPr lang="ru-RU" dirty="0">
              <a:latin typeface="Monotype Corsiva" pitchFamily="66" charset="0"/>
            </a:endParaRPr>
          </a:p>
        </p:txBody>
      </p:sp>
      <p:pic>
        <p:nvPicPr>
          <p:cNvPr id="139266" name="Picture 2" descr="C:\Users\SERGANT\Desktop\zakon.jpg"/>
          <p:cNvPicPr>
            <a:picLocks noChangeAspect="1" noChangeArrowheads="1"/>
          </p:cNvPicPr>
          <p:nvPr/>
        </p:nvPicPr>
        <p:blipFill>
          <a:blip r:embed="rId2" cstate="print"/>
          <a:srcRect/>
          <a:stretch>
            <a:fillRect/>
          </a:stretch>
        </p:blipFill>
        <p:spPr bwMode="auto">
          <a:xfrm>
            <a:off x="5046316" y="3645024"/>
            <a:ext cx="4097684" cy="3212976"/>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C00000"/>
                </a:solidFill>
                <a:latin typeface="Monotype Corsiva" pitchFamily="66" charset="0"/>
              </a:rPr>
              <a:t>Права и обязанности пациентов</a:t>
            </a:r>
            <a:r>
              <a:rPr lang="ru-RU" dirty="0" smtClean="0">
                <a:solidFill>
                  <a:srgbClr val="C00000"/>
                </a:solidFill>
                <a:latin typeface="Monotype Corsiva" pitchFamily="66" charset="0"/>
              </a:rPr>
              <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№2</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72816"/>
            <a:ext cx="8229600" cy="4320480"/>
          </a:xfrm>
        </p:spPr>
        <p:txBody>
          <a:bodyPr>
            <a:normAutofit fontScale="70000" lnSpcReduction="20000"/>
          </a:bodyPr>
          <a:lstStyle/>
          <a:p>
            <a:pPr marL="0" indent="0" algn="just">
              <a:buNone/>
            </a:pPr>
            <a:r>
              <a:rPr lang="ru-RU" dirty="0" smtClean="0"/>
              <a:t>	</a:t>
            </a:r>
            <a:r>
              <a:rPr lang="ru-RU" sz="3600" dirty="0" smtClean="0"/>
              <a:t>Больная </a:t>
            </a:r>
            <a:r>
              <a:rPr lang="ru-RU" sz="3600" dirty="0"/>
              <a:t>М., 15 лет, была доставлена из летнего лагеря машиной «скорой помощи» в приемное отделение районной больницы с диагнозом «острый энтероколит». Больна в течение четырех дней. В приемном отделении был установлен диагноз «аппендикулярный абсцесс», и девочка была оперирована в срочном порядке. Согласие девочки на операцию было получено. Прибывший через 3 часа отец девочки подал жалобу на действия дежурного хирурга, так как операция была выполнена без согласия родителей лица, не достигшего совершеннолетнего возраста.</a:t>
            </a:r>
          </a:p>
          <a:p>
            <a:pPr marL="0" indent="0" algn="just">
              <a:buNone/>
            </a:pPr>
            <a:r>
              <a:rPr lang="ru-RU" sz="3600" dirty="0" smtClean="0"/>
              <a:t>	Справедливы </a:t>
            </a:r>
            <a:r>
              <a:rPr lang="ru-RU" sz="3600" dirty="0"/>
              <a:t>ли претензии отца девочки?</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066130"/>
          </a:xfrm>
        </p:spPr>
        <p:txBody>
          <a:bodyPr>
            <a:normAutofit fontScale="90000"/>
          </a:bodyPr>
          <a:lstStyle/>
          <a:p>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2</a:t>
            </a:r>
            <a:r>
              <a:rPr lang="ru-RU" sz="2000" dirty="0" smtClean="0">
                <a:solidFill>
                  <a:srgbClr val="FF0000"/>
                </a:solidFill>
                <a:latin typeface="Monotype Corsiva" pitchFamily="66" charset="0"/>
              </a:rPr>
              <a:t/>
            </a:r>
            <a:br>
              <a:rPr lang="ru-RU" sz="2000" dirty="0" smtClean="0">
                <a:solidFill>
                  <a:srgbClr val="FF0000"/>
                </a:solidFill>
                <a:latin typeface="Monotype Corsiva" pitchFamily="66" charset="0"/>
              </a:rPr>
            </a:br>
            <a:r>
              <a:rPr lang="ru-RU" sz="2000" dirty="0" smtClean="0">
                <a:solidFill>
                  <a:srgbClr val="FF0000"/>
                </a:solidFill>
                <a:latin typeface="Monotype Corsiva" pitchFamily="66" charset="0"/>
              </a:rPr>
              <a:t/>
            </a:r>
            <a:br>
              <a:rPr lang="ru-RU" sz="2000" dirty="0" smtClean="0">
                <a:solidFill>
                  <a:srgbClr val="FF0000"/>
                </a:solidFill>
                <a:latin typeface="Monotype Corsiva" pitchFamily="66" charset="0"/>
              </a:rPr>
            </a:br>
            <a:r>
              <a:rPr lang="ru-RU" sz="2000" dirty="0" smtClean="0">
                <a:solidFill>
                  <a:srgbClr val="FF0000"/>
                </a:solidFill>
                <a:latin typeface="Monotype Corsiva" pitchFamily="66" charset="0"/>
              </a:rPr>
              <a:t/>
            </a:r>
            <a:br>
              <a:rPr lang="ru-RU" sz="2000" dirty="0" smtClean="0">
                <a:solidFill>
                  <a:srgbClr val="FF0000"/>
                </a:solidFill>
                <a:latin typeface="Monotype Corsiva" pitchFamily="66" charset="0"/>
              </a:rPr>
            </a:br>
            <a:r>
              <a:rPr lang="ru-RU" sz="2000" dirty="0" smtClean="0">
                <a:latin typeface="+mn-lt"/>
              </a:rPr>
              <a:t>Согласно ФЗ РФ №323 </a:t>
            </a:r>
            <a:r>
              <a:rPr lang="ru-RU" sz="2000" b="1" dirty="0" smtClean="0"/>
              <a:t>Статья 54.</a:t>
            </a:r>
            <a:r>
              <a:rPr lang="ru-RU" sz="2000" dirty="0" smtClean="0"/>
              <a:t> </a:t>
            </a:r>
            <a:r>
              <a:rPr lang="ru-RU" sz="2000" b="1" dirty="0" smtClean="0"/>
              <a:t>ч.2.  Права несовершеннолетних в сфере охраны здоровья</a:t>
            </a:r>
            <a:br>
              <a:rPr lang="ru-RU" sz="2000" b="1" dirty="0" smtClean="0"/>
            </a:br>
            <a:r>
              <a:rPr lang="ru-RU" sz="2000" b="1" dirty="0" smtClean="0"/>
              <a:t>	</a:t>
            </a:r>
            <a:r>
              <a:rPr lang="ru-RU" sz="2000" dirty="0" smtClean="0"/>
              <a:t>Несовершеннолетние в возрасте старше пятнадцати лет или больные наркоманией несовершеннолетние в возрасте старше шестнадцати лет имеют право на информированное добровольное согласие на медицинское вмешательство или на отказ от него в соответствии с настоящим Федеральным </a:t>
            </a:r>
            <a:r>
              <a:rPr lang="ru-RU" sz="2000" dirty="0" smtClean="0">
                <a:hlinkClick r:id="rId2"/>
              </a:rPr>
              <a:t>законом</a:t>
            </a:r>
            <a:r>
              <a:rPr lang="ru-RU" sz="2000" dirty="0" smtClean="0"/>
              <a:t>, за исключением случаев оказания им медицинской помощи в соответствии с </a:t>
            </a:r>
            <a:r>
              <a:rPr lang="ru-RU" sz="2000" dirty="0" smtClean="0">
                <a:hlinkClick r:id="rId2"/>
              </a:rPr>
              <a:t>частями 2</a:t>
            </a:r>
            <a:r>
              <a:rPr lang="ru-RU" sz="2000" dirty="0" smtClean="0"/>
              <a:t> и </a:t>
            </a:r>
            <a:r>
              <a:rPr lang="ru-RU" sz="2000" dirty="0" smtClean="0">
                <a:hlinkClick r:id="rId2"/>
              </a:rPr>
              <a:t>9 статьи 20</a:t>
            </a:r>
            <a:r>
              <a:rPr lang="ru-RU" sz="2000" dirty="0" smtClean="0"/>
              <a:t> настоящего Федерального закона. </a:t>
            </a:r>
            <a:br>
              <a:rPr lang="ru-RU" sz="2000" dirty="0" smtClean="0"/>
            </a:br>
            <a:r>
              <a:rPr lang="ru-RU" sz="2000" dirty="0" smtClean="0"/>
              <a:t>	</a:t>
            </a:r>
            <a:r>
              <a:rPr lang="ru-RU" sz="2000" b="1" dirty="0" smtClean="0"/>
              <a:t>Т.о. претензии отца девочки необоснованны. </a:t>
            </a:r>
            <a:r>
              <a:rPr lang="ru-RU" b="1" dirty="0" smtClean="0"/>
              <a:t/>
            </a:r>
            <a:br>
              <a:rPr lang="ru-RU" b="1" dirty="0" smtClean="0"/>
            </a:br>
            <a:r>
              <a:rPr lang="ru-RU" b="1" dirty="0" smtClean="0"/>
              <a:t> </a:t>
            </a:r>
            <a:br>
              <a:rPr lang="ru-RU" b="1" dirty="0" smtClean="0"/>
            </a:br>
            <a:endParaRPr lang="ru-RU" dirty="0">
              <a:solidFill>
                <a:srgbClr val="FF0000"/>
              </a:solidFill>
              <a:latin typeface="Monotype Corsiva" pitchFamily="66" charset="0"/>
            </a:endParaRPr>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092280" y="5661248"/>
            <a:ext cx="1469263" cy="499915"/>
          </a:xfrm>
          <a:prstGeom prst="rect">
            <a:avLst/>
          </a:prstGeom>
        </p:spPr>
      </p:pic>
    </p:spTree>
    <p:extLst>
      <p:ext uri="{BB962C8B-B14F-4D97-AF65-F5344CB8AC3E}">
        <p14:creationId xmlns:p14="http://schemas.microsoft.com/office/powerpoint/2010/main" xmlns="" val="1326487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Права и обязанности пациентов</a:t>
            </a:r>
            <a:r>
              <a:rPr lang="ru-RU" dirty="0" smtClean="0"/>
              <a:t/>
            </a:r>
            <a:br>
              <a:rPr lang="ru-RU" dirty="0" smtClean="0"/>
            </a:br>
            <a:r>
              <a:rPr lang="ru-RU" u="sng" dirty="0" smtClean="0">
                <a:solidFill>
                  <a:srgbClr val="0070C0"/>
                </a:solidFill>
                <a:latin typeface="Monotype Corsiva" pitchFamily="66" charset="0"/>
              </a:rPr>
              <a:t>Вопрос №3</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132856"/>
            <a:ext cx="8229600" cy="3993307"/>
          </a:xfrm>
        </p:spPr>
        <p:txBody>
          <a:bodyPr/>
          <a:lstStyle/>
          <a:p>
            <a:pPr marL="0" indent="0" algn="just">
              <a:buNone/>
            </a:pPr>
            <a:r>
              <a:rPr lang="ru-RU" dirty="0" smtClean="0"/>
              <a:t>	</a:t>
            </a:r>
            <a:r>
              <a:rPr lang="ru-RU" sz="2800" dirty="0" smtClean="0"/>
              <a:t>Во </a:t>
            </a:r>
            <a:r>
              <a:rPr lang="ru-RU" sz="2800" dirty="0"/>
              <a:t>время отдыха на территории Крыма гражданин </a:t>
            </a:r>
            <a:r>
              <a:rPr lang="ru-RU" sz="2800" dirty="0" smtClean="0"/>
              <a:t>Федоров </a:t>
            </a:r>
            <a:r>
              <a:rPr lang="ru-RU" sz="2800" dirty="0"/>
              <a:t>был госпитализирован в городскую больницу </a:t>
            </a:r>
            <a:r>
              <a:rPr lang="ru-RU" sz="2800" dirty="0" err="1"/>
              <a:t>г.Ялты</a:t>
            </a:r>
            <a:r>
              <a:rPr lang="ru-RU" sz="2800" dirty="0"/>
              <a:t> с диагнозом «Обострение хронического двустороннего отита». За лечение с него была взята плата.</a:t>
            </a:r>
          </a:p>
          <a:p>
            <a:pPr marL="0" indent="0" algn="just">
              <a:buNone/>
            </a:pPr>
            <a:r>
              <a:rPr lang="ru-RU" sz="2800" dirty="0" smtClean="0"/>
              <a:t>	Законно </a:t>
            </a:r>
            <a:r>
              <a:rPr lang="ru-RU" sz="2800" dirty="0"/>
              <a:t>ли это?</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3</a:t>
            </a:r>
            <a:r>
              <a:rPr lang="ru-RU" b="1" dirty="0" smtClean="0"/>
              <a:t> </a:t>
            </a:r>
            <a:br>
              <a:rPr lang="ru-RU" b="1" dirty="0" smtClean="0"/>
            </a:br>
            <a:r>
              <a:rPr lang="ru-RU" sz="2000" dirty="0" smtClean="0"/>
              <a:t> </a:t>
            </a:r>
            <a:br>
              <a:rPr lang="ru-RU" sz="2000" dirty="0" smtClean="0"/>
            </a:br>
            <a:r>
              <a:rPr lang="ru-RU" sz="2000" dirty="0" smtClean="0"/>
              <a:t>	</a:t>
            </a:r>
            <a:r>
              <a:rPr lang="ru-RU" sz="2000" b="1" dirty="0" smtClean="0"/>
              <a:t>Согласно ФЗ РФ №323  Статья 11. Недопустимость отказа в оказании медицинской помощи</a:t>
            </a:r>
            <a:br>
              <a:rPr lang="ru-RU" sz="2000" b="1" dirty="0" smtClean="0"/>
            </a:br>
            <a:r>
              <a:rPr lang="ru-RU" sz="2000" b="1" dirty="0" smtClean="0"/>
              <a:t> ч.</a:t>
            </a:r>
            <a:r>
              <a:rPr lang="ru-RU" sz="2000" dirty="0" smtClean="0"/>
              <a:t>1. </a:t>
            </a:r>
            <a:r>
              <a:rPr lang="ru-RU" sz="2000" b="1" dirty="0" smtClean="0"/>
              <a:t>Отказ в оказании медицинской помощи </a:t>
            </a:r>
            <a:r>
              <a:rPr lang="ru-RU" sz="2000" dirty="0" smtClean="0"/>
              <a:t>в соответствии с </a:t>
            </a:r>
            <a:r>
              <a:rPr lang="ru-RU" sz="2000" dirty="0" smtClean="0">
                <a:hlinkClick r:id="rId2"/>
              </a:rPr>
              <a:t>программой</a:t>
            </a:r>
            <a:r>
              <a:rPr lang="ru-RU" sz="2000" dirty="0" smtClean="0"/>
              <a:t>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a:t>
            </a:r>
            <a:r>
              <a:rPr lang="ru-RU" sz="2000" b="1" dirty="0" smtClean="0"/>
              <a:t>не допускаются</a:t>
            </a:r>
            <a:r>
              <a:rPr lang="ru-RU" sz="2000" dirty="0" smtClean="0"/>
              <a:t>.</a:t>
            </a:r>
            <a:br>
              <a:rPr lang="ru-RU" sz="2000" dirty="0" smtClean="0"/>
            </a:br>
            <a:r>
              <a:rPr lang="ru-RU" sz="2000" dirty="0" smtClean="0"/>
              <a:t>2</a:t>
            </a:r>
            <a:r>
              <a:rPr lang="ru-RU" sz="2000" b="1" dirty="0" smtClean="0"/>
              <a:t>. Медицинская помощь в экстренной форме</a:t>
            </a:r>
            <a:r>
              <a:rPr lang="ru-RU" sz="2000" dirty="0" smtClean="0"/>
              <a:t> </a:t>
            </a:r>
            <a:r>
              <a:rPr lang="ru-RU" sz="2000" b="1" dirty="0" smtClean="0"/>
              <a:t>оказывается</a:t>
            </a:r>
            <a:r>
              <a:rPr lang="ru-RU" sz="2000" dirty="0" smtClean="0"/>
              <a:t> медицинской организацией и медицинским работником </a:t>
            </a:r>
            <a:r>
              <a:rPr lang="ru-RU" sz="2000" b="1" dirty="0" smtClean="0"/>
              <a:t>гражданину безотлагательно и бесплатно.</a:t>
            </a:r>
            <a:r>
              <a:rPr lang="ru-RU" sz="2000" dirty="0" smtClean="0"/>
              <a:t> Отказ в ее оказании не допускается.</a:t>
            </a:r>
            <a:br>
              <a:rPr lang="ru-RU" sz="2000" dirty="0" smtClean="0"/>
            </a:br>
            <a:r>
              <a:rPr lang="ru-RU" sz="2000" dirty="0" smtClean="0"/>
              <a:t>	</a:t>
            </a:r>
            <a:r>
              <a:rPr lang="ru-RU" sz="2000" b="1" dirty="0" smtClean="0"/>
              <a:t>Согласно ФЗ РФ № 326 ст</a:t>
            </a:r>
            <a:r>
              <a:rPr lang="ru-RU" sz="2000" dirty="0" smtClean="0"/>
              <a:t>. </a:t>
            </a:r>
            <a:r>
              <a:rPr lang="ru-RU" sz="1800" b="1" dirty="0" smtClean="0"/>
              <a:t>Статья 16. </a:t>
            </a:r>
            <a:r>
              <a:rPr lang="ru-RU" sz="1800" dirty="0" smtClean="0"/>
              <a:t>Застрахованные лица имеют право на:</a:t>
            </a:r>
            <a:br>
              <a:rPr lang="ru-RU" sz="1800" dirty="0" smtClean="0"/>
            </a:br>
            <a:r>
              <a:rPr lang="ru-RU" sz="1800" dirty="0" smtClean="0"/>
              <a:t>ч.1) бесплатное оказание им медицинской помощи медицинскими организациями при наступлении страхового случая:</a:t>
            </a:r>
            <a:br>
              <a:rPr lang="ru-RU" sz="1800" dirty="0" smtClean="0"/>
            </a:br>
            <a:r>
              <a:rPr lang="ru-RU" sz="1800" dirty="0" smtClean="0"/>
              <a:t>п. а) на всей территории Российской Федерации в объеме, установленном </a:t>
            </a:r>
            <a:r>
              <a:rPr lang="ru-RU" sz="1800" dirty="0" smtClean="0">
                <a:hlinkClick r:id="rId3"/>
              </a:rPr>
              <a:t>базовой программой</a:t>
            </a:r>
            <a:r>
              <a:rPr lang="ru-RU" sz="1800" dirty="0" smtClean="0"/>
              <a:t> обязательного медицинского страхования;</a:t>
            </a:r>
            <a:br>
              <a:rPr lang="ru-RU" sz="1800" dirty="0" smtClean="0"/>
            </a:br>
            <a:r>
              <a:rPr lang="ru-RU" sz="2000" dirty="0" smtClean="0"/>
              <a:t/>
            </a:r>
            <a:br>
              <a:rPr lang="ru-RU" sz="2000" dirty="0" smtClean="0"/>
            </a:br>
            <a:r>
              <a:rPr lang="ru-RU" sz="2000" dirty="0" smtClean="0"/>
              <a:t>	</a:t>
            </a:r>
            <a:r>
              <a:rPr lang="ru-RU" sz="2000" b="1" dirty="0" smtClean="0"/>
              <a:t>Т.о. действия медработников   городской больницы г. Ялты неправомерны.</a:t>
            </a:r>
            <a:br>
              <a:rPr lang="ru-RU" sz="2000" b="1" dirty="0" smtClean="0"/>
            </a:br>
            <a:r>
              <a:rPr lang="ru-RU" sz="2000" b="1" dirty="0" smtClean="0"/>
              <a:t/>
            </a:r>
            <a:br>
              <a:rPr lang="ru-RU" sz="2000" b="1" dirty="0" smtClean="0"/>
            </a:br>
            <a:r>
              <a:rPr lang="ru-RU" sz="2000" dirty="0" smtClean="0"/>
              <a:t/>
            </a:r>
            <a:br>
              <a:rPr lang="ru-RU" sz="2000" dirty="0" smtClean="0"/>
            </a:br>
            <a:r>
              <a:rPr lang="ru-RU" sz="2000" dirty="0" smtClean="0"/>
              <a:t/>
            </a:r>
            <a:br>
              <a:rPr lang="ru-RU" sz="2000" dirty="0" smtClean="0"/>
            </a:br>
            <a:r>
              <a:rPr lang="ru-RU" dirty="0" smtClean="0"/>
              <a:t/>
            </a:r>
            <a:br>
              <a:rPr lang="ru-RU" dirty="0" smtClean="0"/>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endParaRPr lang="ru-RU" dirty="0">
              <a:solidFill>
                <a:srgbClr val="FF0000"/>
              </a:solidFill>
              <a:latin typeface="Monotype Corsiva" pitchFamily="66" charset="0"/>
            </a:endParaRPr>
          </a:p>
        </p:txBody>
      </p:sp>
      <p:pic>
        <p:nvPicPr>
          <p:cNvPr id="4" name="Объект 3">
            <a:hlinkClick r:id="rId4" action="ppaction://hlinksldjump"/>
          </p:cNvPr>
          <p:cNvPicPr>
            <a:picLocks noGrp="1" noChangeAspect="1"/>
          </p:cNvPicPr>
          <p:nvPr>
            <p:ph idx="1"/>
          </p:nvPr>
        </p:nvPicPr>
        <p:blipFill>
          <a:blip r:embed="rId5" cstate="print"/>
          <a:stretch>
            <a:fillRect/>
          </a:stretch>
        </p:blipFill>
        <p:spPr>
          <a:xfrm>
            <a:off x="7217537" y="5589240"/>
            <a:ext cx="1469263" cy="499915"/>
          </a:xfrm>
          <a:prstGeom prst="rect">
            <a:avLst/>
          </a:prstGeom>
        </p:spPr>
      </p:pic>
    </p:spTree>
    <p:extLst>
      <p:ext uri="{BB962C8B-B14F-4D97-AF65-F5344CB8AC3E}">
        <p14:creationId xmlns:p14="http://schemas.microsoft.com/office/powerpoint/2010/main" xmlns="" val="35509008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Права и обязанности пациентов</a:t>
            </a:r>
            <a:r>
              <a:rPr lang="ru-RU" dirty="0" smtClean="0"/>
              <a:t/>
            </a:r>
            <a:br>
              <a:rPr lang="ru-RU" dirty="0" smtClean="0"/>
            </a:br>
            <a:r>
              <a:rPr lang="ru-RU" u="sng" dirty="0" smtClean="0">
                <a:solidFill>
                  <a:srgbClr val="0070C0"/>
                </a:solidFill>
                <a:latin typeface="Monotype Corsiva" pitchFamily="66" charset="0"/>
              </a:rPr>
              <a:t>Вопрос №4</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988840"/>
            <a:ext cx="8229600" cy="4137323"/>
          </a:xfrm>
        </p:spPr>
        <p:txBody>
          <a:bodyPr/>
          <a:lstStyle/>
          <a:p>
            <a:pPr marL="0" indent="0" algn="just">
              <a:buNone/>
            </a:pPr>
            <a:r>
              <a:rPr lang="ru-RU" dirty="0" smtClean="0"/>
              <a:t>	</a:t>
            </a:r>
            <a:r>
              <a:rPr lang="ru-RU" sz="2800" dirty="0" smtClean="0"/>
              <a:t>Сорокина </a:t>
            </a:r>
            <a:r>
              <a:rPr lang="ru-RU" sz="2800" dirty="0"/>
              <a:t>обратилась к главврачу поликлиники по месту жительства с просьбой заменить ей участкового врача. Главврач отказал Сорокиной, объяснив это тем, что ни один из участковых терапевтов не выразил согласия. Сорокина обратилась с жалобой в </a:t>
            </a:r>
            <a:r>
              <a:rPr lang="ru-RU" sz="2800" dirty="0" err="1"/>
              <a:t>горздравотдел</a:t>
            </a:r>
            <a:r>
              <a:rPr lang="ru-RU" sz="2800" dirty="0"/>
              <a:t>.</a:t>
            </a:r>
          </a:p>
          <a:p>
            <a:pPr marL="0" indent="0">
              <a:buNone/>
            </a:pPr>
            <a:r>
              <a:rPr lang="ru-RU" sz="2800" dirty="0" smtClean="0"/>
              <a:t>	Дайте </a:t>
            </a:r>
            <a:r>
              <a:rPr lang="ru-RU" sz="2800" dirty="0"/>
              <a:t>ответ Сорокиной.</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229600" cy="1143000"/>
          </a:xfrm>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4</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b="1" dirty="0" smtClean="0">
                <a:latin typeface="+mn-lt"/>
              </a:rPr>
              <a:t> Статья 21.</a:t>
            </a:r>
            <a:r>
              <a:rPr lang="ru-RU" sz="2000" b="1" dirty="0" smtClean="0"/>
              <a:t> </a:t>
            </a:r>
            <a:r>
              <a:rPr lang="ru-RU" sz="2000" dirty="0" smtClean="0"/>
              <a:t>ч.1  </a:t>
            </a:r>
            <a:r>
              <a:rPr lang="ru-RU" sz="2000" b="1" dirty="0" smtClean="0">
                <a:latin typeface="+mn-lt"/>
              </a:rPr>
              <a:t>Выбор врача и медицинской организации</a:t>
            </a:r>
            <a:r>
              <a:rPr lang="ru-RU" sz="2000" b="1" dirty="0" smtClean="0"/>
              <a:t> </a:t>
            </a:r>
            <a:br>
              <a:rPr lang="ru-RU" sz="2000" b="1" dirty="0" smtClean="0"/>
            </a:br>
            <a:r>
              <a:rPr lang="ru-RU" sz="2000" b="1" dirty="0" smtClean="0"/>
              <a:t>	</a:t>
            </a:r>
            <a:r>
              <a:rPr lang="ru-RU" sz="2000" dirty="0" smtClean="0"/>
              <a:t>При оказании гражданину медицинской помощи в рамках </a:t>
            </a:r>
            <a:r>
              <a:rPr lang="ru-RU" sz="2000" dirty="0" smtClean="0">
                <a:hlinkClick r:id="rId2"/>
              </a:rPr>
              <a:t>программы</a:t>
            </a:r>
            <a:r>
              <a:rPr lang="ru-RU" sz="2000" dirty="0" smtClean="0"/>
              <a:t> государственных гарантий бесплатного оказания гражданам медицинской помощи он имеет право на выбор медицинской организации в </a:t>
            </a:r>
            <a:r>
              <a:rPr lang="ru-RU" sz="2000" dirty="0" smtClean="0">
                <a:hlinkClick r:id="rId3"/>
              </a:rPr>
              <a:t>порядке</a:t>
            </a:r>
            <a:r>
              <a:rPr lang="ru-RU" sz="2000" dirty="0" smtClean="0"/>
              <a:t>, утвержденном уполномоченным федеральным органом исполнительной власти, и </a:t>
            </a:r>
            <a:r>
              <a:rPr lang="ru-RU" sz="2000" b="1" dirty="0" smtClean="0"/>
              <a:t>на выбор врача с учетом согласия врача</a:t>
            </a:r>
            <a:r>
              <a:rPr lang="ru-RU" sz="2000" dirty="0" smtClean="0"/>
              <a:t>. </a:t>
            </a:r>
            <a:r>
              <a:rPr lang="ru-RU" sz="2000" b="1" dirty="0" smtClean="0"/>
              <a:t> </a:t>
            </a:r>
            <a:br>
              <a:rPr lang="ru-RU" sz="2000" b="1" dirty="0" smtClean="0"/>
            </a:br>
            <a:r>
              <a:rPr lang="ru-RU" sz="2000" b="1" dirty="0" smtClean="0"/>
              <a:t>	Т.о. претензии Сорокиной необоснованны.</a:t>
            </a:r>
            <a:br>
              <a:rPr lang="ru-RU" sz="2000" b="1" dirty="0" smtClean="0"/>
            </a:br>
            <a:endParaRPr lang="ru-RU" sz="2000" dirty="0">
              <a:solidFill>
                <a:srgbClr val="FF0000"/>
              </a:solidFill>
              <a:latin typeface="Monotype Corsiva" pitchFamily="66" charset="0"/>
            </a:endParaRPr>
          </a:p>
        </p:txBody>
      </p:sp>
      <p:pic>
        <p:nvPicPr>
          <p:cNvPr id="4" name="Объект 3">
            <a:hlinkClick r:id="rId4" action="ppaction://hlinksldjump"/>
          </p:cNvPr>
          <p:cNvPicPr>
            <a:picLocks noGrp="1" noChangeAspect="1"/>
          </p:cNvPicPr>
          <p:nvPr>
            <p:ph idx="1"/>
          </p:nvPr>
        </p:nvPicPr>
        <p:blipFill>
          <a:blip r:embed="rId5" cstate="print"/>
          <a:stretch>
            <a:fillRect/>
          </a:stretch>
        </p:blipFill>
        <p:spPr>
          <a:xfrm>
            <a:off x="7092280" y="5733256"/>
            <a:ext cx="1469263" cy="499915"/>
          </a:xfrm>
          <a:prstGeom prst="rect">
            <a:avLst/>
          </a:prstGeom>
        </p:spPr>
      </p:pic>
    </p:spTree>
    <p:extLst>
      <p:ext uri="{BB962C8B-B14F-4D97-AF65-F5344CB8AC3E}">
        <p14:creationId xmlns:p14="http://schemas.microsoft.com/office/powerpoint/2010/main" xmlns="" val="11967426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Права и обязанности пациентов</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№5</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normAutofit fontScale="85000" lnSpcReduction="10000"/>
          </a:bodyPr>
          <a:lstStyle/>
          <a:p>
            <a:pPr marL="0" indent="0" algn="just">
              <a:buNone/>
            </a:pPr>
            <a:r>
              <a:rPr lang="ru-RU" dirty="0" smtClean="0"/>
              <a:t>	</a:t>
            </a:r>
            <a:r>
              <a:rPr lang="ru-RU" dirty="0" err="1" smtClean="0"/>
              <a:t>Клинченко</a:t>
            </a:r>
            <a:r>
              <a:rPr lang="ru-RU" dirty="0"/>
              <a:t>, страдающий бронхиальной астмой, в связи с приступом удушья, вызвал СМП. Бригада СМП предложила </a:t>
            </a:r>
            <a:r>
              <a:rPr lang="ru-RU" dirty="0" err="1"/>
              <a:t>Клинченко</a:t>
            </a:r>
            <a:r>
              <a:rPr lang="ru-RU" dirty="0"/>
              <a:t> сделать инъекцию. </a:t>
            </a:r>
            <a:r>
              <a:rPr lang="ru-RU" dirty="0" err="1"/>
              <a:t>Клинченко</a:t>
            </a:r>
            <a:r>
              <a:rPr lang="ru-RU" dirty="0"/>
              <a:t> согласился. После того, как бригада СМП уехала, у него началась необычная реакция на лекарство. </a:t>
            </a:r>
            <a:r>
              <a:rPr lang="ru-RU" dirty="0" err="1"/>
              <a:t>Клинченко</a:t>
            </a:r>
            <a:r>
              <a:rPr lang="ru-RU" dirty="0"/>
              <a:t> заподозрил, что это лекарство дало аллергическую реакцию, однако названия его он не знал в связи с тем, что ему не сообщили о проводимом лечении, а также не выяснили возможность аллергической реакции.</a:t>
            </a:r>
          </a:p>
          <a:p>
            <a:pPr marL="0" indent="0">
              <a:buNone/>
            </a:pPr>
            <a:r>
              <a:rPr lang="ru-RU" dirty="0" smtClean="0"/>
              <a:t>	Какие </a:t>
            </a:r>
            <a:r>
              <a:rPr lang="ru-RU" dirty="0"/>
              <a:t>права пациента </a:t>
            </a:r>
            <a:r>
              <a:rPr lang="ru-RU" dirty="0" err="1"/>
              <a:t>Клинченко</a:t>
            </a:r>
            <a:r>
              <a:rPr lang="ru-RU" dirty="0"/>
              <a:t> нарушены?</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5</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dirty="0" smtClean="0">
                <a:latin typeface="+mn-lt"/>
              </a:rPr>
              <a:t>Согласно ФЗ РФ  №323 </a:t>
            </a:r>
            <a:r>
              <a:rPr lang="ru-RU" sz="2000" b="1" dirty="0" smtClean="0"/>
              <a:t>Статья 20  </a:t>
            </a:r>
            <a:r>
              <a:rPr lang="ru-RU" sz="2000" dirty="0" smtClean="0">
                <a:latin typeface="+mn-lt"/>
              </a:rPr>
              <a:t>нарушено право пациента на </a:t>
            </a:r>
            <a:r>
              <a:rPr lang="ru-RU" sz="2000" b="1" dirty="0" smtClean="0"/>
              <a:t>информированное добровольное согласие на медицинское вмешательство и на отказ от медицинского вмешательства</a:t>
            </a:r>
            <a:br>
              <a:rPr lang="ru-RU" sz="2000" b="1" dirty="0" smtClean="0"/>
            </a:br>
            <a:r>
              <a:rPr lang="ru-RU" sz="2000" b="1" dirty="0" smtClean="0"/>
              <a:t> 	ч.1. Необходимым предварительным условием медицинского вмешательства является дача информированного добровольного согласия </a:t>
            </a:r>
            <a:r>
              <a:rPr lang="ru-RU" sz="2000" dirty="0" smtClean="0"/>
              <a:t>гражданина или его законного представителя на медицинское вмешательство на основании предоставленной медицинским работником в доступной форме полной информации о целях, методах оказания медицинской помощи, связанном с ними риске, возможных вариантах медицинского вмешательства, о его последствиях, а также о предполагаемых результатах оказания медицинской помощи.</a:t>
            </a:r>
            <a:r>
              <a:rPr lang="ru-RU" sz="1800" dirty="0" smtClean="0"/>
              <a:t> </a:t>
            </a:r>
            <a:br>
              <a:rPr lang="ru-RU" sz="1800" dirty="0" smtClean="0"/>
            </a:br>
            <a:r>
              <a:rPr lang="ru-RU" sz="1800" dirty="0" smtClean="0"/>
              <a:t>	</a:t>
            </a:r>
            <a:r>
              <a:rPr lang="ru-RU" sz="1800" b="1" dirty="0" smtClean="0"/>
              <a:t>ч.7</a:t>
            </a:r>
            <a:r>
              <a:rPr lang="ru-RU" sz="1800" dirty="0" smtClean="0"/>
              <a:t>. </a:t>
            </a:r>
            <a:r>
              <a:rPr lang="ru-RU" sz="1800" b="1" dirty="0" smtClean="0"/>
              <a:t>Информированное добровольное согласие на медицинское вмешательство или отказ </a:t>
            </a:r>
            <a:r>
              <a:rPr lang="ru-RU" sz="1800" dirty="0" smtClean="0"/>
              <a:t>от медицинского вмешательства </a:t>
            </a:r>
            <a:r>
              <a:rPr lang="ru-RU" sz="1800" b="1" dirty="0" smtClean="0"/>
              <a:t>оформляется в письменной форме</a:t>
            </a:r>
            <a:r>
              <a:rPr lang="ru-RU" sz="1800" dirty="0" smtClean="0"/>
              <a:t>, подписывается гражданином, одним из родителей или иным законным представителем, медицинским работником и содержится в медицинской документации пациента. </a:t>
            </a:r>
            <a:br>
              <a:rPr lang="ru-RU" sz="1800" dirty="0" smtClean="0"/>
            </a:br>
            <a:r>
              <a:rPr lang="ru-RU" sz="2000" dirty="0" smtClean="0"/>
              <a:t/>
            </a:r>
            <a:br>
              <a:rPr lang="ru-RU" sz="2000" dirty="0" smtClean="0"/>
            </a:br>
            <a:r>
              <a:rPr lang="ru-RU" dirty="0" smtClean="0"/>
              <a:t/>
            </a:r>
            <a:br>
              <a:rPr lang="ru-RU" dirty="0" smtClean="0"/>
            </a:br>
            <a:endParaRPr lang="ru-RU"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217537" y="5733256"/>
            <a:ext cx="1469263" cy="499915"/>
          </a:xfrm>
          <a:prstGeom prst="rect">
            <a:avLst/>
          </a:prstGeom>
        </p:spPr>
      </p:pic>
    </p:spTree>
    <p:extLst>
      <p:ext uri="{BB962C8B-B14F-4D97-AF65-F5344CB8AC3E}">
        <p14:creationId xmlns:p14="http://schemas.microsoft.com/office/powerpoint/2010/main" xmlns="" val="26616023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Права и обязанности пациентов</a:t>
            </a:r>
            <a:r>
              <a:rPr lang="ru-RU" dirty="0" smtClean="0"/>
              <a:t/>
            </a:r>
            <a:br>
              <a:rPr lang="ru-RU" dirty="0" smtClean="0"/>
            </a:br>
            <a:r>
              <a:rPr lang="ru-RU" u="sng" dirty="0" smtClean="0">
                <a:solidFill>
                  <a:srgbClr val="0070C0"/>
                </a:solidFill>
                <a:latin typeface="Monotype Corsiva" pitchFamily="66" charset="0"/>
              </a:rPr>
              <a:t>Вопрос №6</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normAutofit fontScale="70000" lnSpcReduction="20000"/>
          </a:bodyPr>
          <a:lstStyle/>
          <a:p>
            <a:pPr marL="0" indent="0" algn="just">
              <a:buNone/>
            </a:pPr>
            <a:r>
              <a:rPr lang="ru-RU" dirty="0" smtClean="0"/>
              <a:t>	В </a:t>
            </a:r>
            <a:r>
              <a:rPr lang="ru-RU" dirty="0"/>
              <a:t>стационар поступил больной с подозрением на туберкулез. В результате обследования диагноз подтвердился. Врачи </a:t>
            </a:r>
            <a:r>
              <a:rPr lang="ru-RU" dirty="0" smtClean="0"/>
              <a:t>объяснили больному</a:t>
            </a:r>
            <a:r>
              <a:rPr lang="ru-RU" dirty="0"/>
              <a:t>, что необходимо провести полное обследование его близких родственников. Однако пациент настаивал на неразглашении диагноза родным, объясняя это тем, что никто не будет приходить к нему в больницу, а он не переносит больничную еду, что ему необходимы внимание и уход. В противном случае больной пригрозил подать иск о компенсации причиненного ему морального вреда в результате разглашения врачебной тайны.</a:t>
            </a:r>
          </a:p>
          <a:p>
            <a:pPr marL="0" indent="0">
              <a:buNone/>
            </a:pPr>
            <a:r>
              <a:rPr lang="ru-RU" dirty="0" smtClean="0"/>
              <a:t>	1</a:t>
            </a:r>
            <a:r>
              <a:rPr lang="ru-RU" dirty="0"/>
              <a:t>. Каким образом поступить в данном случае лечащему врачу?</a:t>
            </a:r>
          </a:p>
          <a:p>
            <a:pPr marL="0" indent="0">
              <a:buNone/>
            </a:pPr>
            <a:r>
              <a:rPr lang="ru-RU" dirty="0" smtClean="0"/>
              <a:t>	2</a:t>
            </a:r>
            <a:r>
              <a:rPr lang="ru-RU" dirty="0"/>
              <a:t>. Опишите основания для разглашения врачебной тайны без согласия пациента.</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6</a:t>
            </a:r>
            <a:r>
              <a:rPr lang="ru-RU" b="1" dirty="0" smtClean="0"/>
              <a:t> </a:t>
            </a:r>
            <a:br>
              <a:rPr lang="ru-RU" b="1" dirty="0" smtClean="0"/>
            </a:br>
            <a:r>
              <a:rPr lang="ru-RU" b="1" dirty="0" smtClean="0"/>
              <a:t>	</a:t>
            </a:r>
            <a:r>
              <a:rPr lang="ru-RU" sz="2000" dirty="0" smtClean="0"/>
              <a:t>Согласно ФЗ РФ  №323  Статья 13. Соблюдение врачебной тайны  </a:t>
            </a:r>
            <a:br>
              <a:rPr lang="ru-RU" sz="2000" dirty="0" smtClean="0"/>
            </a:br>
            <a:r>
              <a:rPr lang="ru-RU" sz="2000" b="1" dirty="0" smtClean="0"/>
              <a:t>ч 4. Предоставление сведений, составляющих врачебную тайну, без согласия гражданина или его законного представителя допускается: </a:t>
            </a:r>
            <a:br>
              <a:rPr lang="ru-RU" sz="2000" b="1" dirty="0" smtClean="0"/>
            </a:br>
            <a:r>
              <a:rPr lang="ru-RU" sz="2000" b="1" dirty="0" smtClean="0"/>
              <a:t>п. 2 при угрозе распространения инфекционных заболеваний, массовых отравлений и поражений</a:t>
            </a:r>
            <a:r>
              <a:rPr lang="ru-RU" sz="2000" dirty="0" smtClean="0"/>
              <a:t>.</a:t>
            </a:r>
            <a:br>
              <a:rPr lang="ru-RU" sz="2000" dirty="0" smtClean="0"/>
            </a:br>
            <a:r>
              <a:rPr lang="ru-RU" sz="2000" dirty="0" smtClean="0"/>
              <a:t>	В соответствии с </a:t>
            </a:r>
            <a:r>
              <a:rPr lang="ru-RU" sz="2000" u="sng" dirty="0" smtClean="0">
                <a:hlinkClick r:id="rId2"/>
              </a:rPr>
              <a:t>ФЗ "О санитарно-эпидемиологическом благополучии населения"</a:t>
            </a:r>
            <a:r>
              <a:rPr lang="ru-RU" sz="2000" dirty="0" smtClean="0"/>
              <a:t> </a:t>
            </a:r>
            <a:r>
              <a:rPr lang="ru-RU" sz="2000" b="1" dirty="0" smtClean="0"/>
              <a:t> </a:t>
            </a:r>
            <a:r>
              <a:rPr lang="ru-RU" sz="2000" dirty="0" smtClean="0"/>
              <a:t>Статья 33. Меры в отношении больных инфекционными заболеваниями </a:t>
            </a:r>
            <a:br>
              <a:rPr lang="ru-RU" sz="2000" dirty="0" smtClean="0"/>
            </a:br>
            <a:r>
              <a:rPr lang="ru-RU" sz="2000" dirty="0" smtClean="0"/>
              <a:t>ч. 1. </a:t>
            </a:r>
            <a:r>
              <a:rPr lang="ru-RU" sz="2000" b="1" dirty="0" smtClean="0"/>
              <a:t>Больные инфекционными заболеваниями, лица с подозрением на такие заболевания и контактировавшие с больными инфекционными заболеваниями лица</a:t>
            </a:r>
            <a:r>
              <a:rPr lang="ru-RU" sz="2000" dirty="0" smtClean="0"/>
              <a:t>, а также лица, являющиеся носителями возбудителей инфекционных болезней, </a:t>
            </a:r>
            <a:r>
              <a:rPr lang="ru-RU" sz="2000" b="1" dirty="0" smtClean="0"/>
              <a:t>подлежат лабораторному обследованию и медицинскому наблюдению или лечению</a:t>
            </a:r>
            <a:r>
              <a:rPr lang="ru-RU" sz="2000" dirty="0" smtClean="0"/>
              <a:t> и в случае, если они представляют опасность для окружающих, обязательной госпитализации или изоляции в порядке, установленном законодательством Российской Федерации. </a:t>
            </a:r>
            <a:br>
              <a:rPr lang="ru-RU" sz="2000" dirty="0" smtClean="0"/>
            </a:br>
            <a:r>
              <a:rPr lang="ru-RU" sz="2000" dirty="0" smtClean="0"/>
              <a:t>	</a:t>
            </a:r>
            <a:r>
              <a:rPr lang="ru-RU" sz="2000" b="1" dirty="0" smtClean="0"/>
              <a:t>Т.о. врач обязан предпринимать меры и выносить мотивированные постановления о госпитализации для обследования или об изоляции больных инфекционными заболеваниями, представляющими опасность для окружающих, и лиц с подозрением на такие заболевания</a:t>
            </a:r>
            <a:r>
              <a:rPr lang="ru-RU" sz="2000" dirty="0" smtClean="0"/>
              <a:t>. </a:t>
            </a:r>
            <a:r>
              <a:rPr lang="ru-RU" sz="2000" b="1" dirty="0" smtClean="0"/>
              <a:t/>
            </a:r>
            <a:br>
              <a:rPr lang="ru-RU" sz="2000" b="1" dirty="0" smtClean="0"/>
            </a:br>
            <a:r>
              <a:rPr lang="ru-RU" sz="2000" dirty="0" smtClean="0"/>
              <a:t> </a:t>
            </a:r>
            <a:r>
              <a:rPr lang="ru-RU" b="1" dirty="0" smtClean="0"/>
              <a:t/>
            </a:r>
            <a:br>
              <a:rPr lang="ru-RU" b="1" dirty="0" smtClean="0"/>
            </a:br>
            <a:endParaRPr lang="ru-RU" dirty="0">
              <a:solidFill>
                <a:srgbClr val="FF0000"/>
              </a:solidFill>
              <a:latin typeface="Monotype Corsiva" pitchFamily="66" charset="0"/>
            </a:endParaRPr>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221322" y="5733256"/>
            <a:ext cx="1469263" cy="499915"/>
          </a:xfrm>
          <a:prstGeom prst="rect">
            <a:avLst/>
          </a:prstGeom>
        </p:spPr>
      </p:pic>
    </p:spTree>
    <p:extLst>
      <p:ext uri="{BB962C8B-B14F-4D97-AF65-F5344CB8AC3E}">
        <p14:creationId xmlns:p14="http://schemas.microsoft.com/office/powerpoint/2010/main" xmlns="" val="515994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Группа 22"/>
          <p:cNvGrpSpPr/>
          <p:nvPr/>
        </p:nvGrpSpPr>
        <p:grpSpPr>
          <a:xfrm>
            <a:off x="611560" y="764704"/>
            <a:ext cx="8280920" cy="5616625"/>
            <a:chOff x="1691680" y="1835586"/>
            <a:chExt cx="6624736" cy="3897670"/>
          </a:xfrm>
          <a:gradFill>
            <a:gsLst>
              <a:gs pos="16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grpSpPr>
        <p:sp>
          <p:nvSpPr>
            <p:cNvPr id="14" name="Прямоугольник 13"/>
            <p:cNvSpPr/>
            <p:nvPr/>
          </p:nvSpPr>
          <p:spPr>
            <a:xfrm>
              <a:off x="1691680" y="1844824"/>
              <a:ext cx="2232248" cy="1296144"/>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C00000"/>
                  </a:solidFill>
                  <a:latin typeface="Monotype Corsiva" pitchFamily="66" charset="0"/>
                  <a:hlinkClick r:id="rId2" action="ppaction://hlinksldjump"/>
                </a:rPr>
                <a:t>Трудовое законодательство</a:t>
              </a:r>
              <a:endParaRPr lang="ru-RU" sz="2800" b="1" dirty="0">
                <a:solidFill>
                  <a:srgbClr val="C00000"/>
                </a:solidFill>
                <a:latin typeface="Monotype Corsiva" pitchFamily="66" charset="0"/>
              </a:endParaRPr>
            </a:p>
          </p:txBody>
        </p:sp>
        <p:grpSp>
          <p:nvGrpSpPr>
            <p:cNvPr id="22" name="Группа 21"/>
            <p:cNvGrpSpPr/>
            <p:nvPr/>
          </p:nvGrpSpPr>
          <p:grpSpPr>
            <a:xfrm>
              <a:off x="1691680" y="1835586"/>
              <a:ext cx="6624736" cy="3897670"/>
              <a:chOff x="539552" y="1547554"/>
              <a:chExt cx="6624736" cy="3897670"/>
            </a:xfrm>
            <a:grpFill/>
          </p:grpSpPr>
          <p:sp>
            <p:nvSpPr>
              <p:cNvPr id="8" name="Прямоугольник 7"/>
              <p:cNvSpPr/>
              <p:nvPr/>
            </p:nvSpPr>
            <p:spPr>
              <a:xfrm>
                <a:off x="2771800" y="1555055"/>
                <a:ext cx="2160240" cy="1296144"/>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latin typeface="Monotype Corsiva" pitchFamily="66" charset="0"/>
                    <a:hlinkClick r:id="rId3" action="ppaction://hlinksldjump"/>
                  </a:rPr>
                  <a:t>Права и обязанности пациентов</a:t>
                </a:r>
                <a:endParaRPr lang="ru-RU" sz="2800" b="1" dirty="0">
                  <a:solidFill>
                    <a:schemeClr val="tx1"/>
                  </a:solidFill>
                  <a:latin typeface="Monotype Corsiva" pitchFamily="66" charset="0"/>
                </a:endParaRPr>
              </a:p>
            </p:txBody>
          </p:sp>
          <p:sp>
            <p:nvSpPr>
              <p:cNvPr id="11" name="Прямоугольник 10"/>
              <p:cNvSpPr/>
              <p:nvPr/>
            </p:nvSpPr>
            <p:spPr>
              <a:xfrm>
                <a:off x="4932040" y="1547554"/>
                <a:ext cx="2232248" cy="1296144"/>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latin typeface="Monotype Corsiva" pitchFamily="66" charset="0"/>
                    <a:hlinkClick r:id="rId4" action="ppaction://hlinksldjump"/>
                  </a:rPr>
                  <a:t>Организация медицинского страхования</a:t>
                </a:r>
                <a:endParaRPr lang="ru-RU" sz="2800" b="1" dirty="0">
                  <a:solidFill>
                    <a:schemeClr val="tx1"/>
                  </a:solidFill>
                  <a:latin typeface="Monotype Corsiva" pitchFamily="66" charset="0"/>
                </a:endParaRPr>
              </a:p>
            </p:txBody>
          </p:sp>
          <p:sp>
            <p:nvSpPr>
              <p:cNvPr id="13" name="Прямоугольник 12"/>
              <p:cNvSpPr/>
              <p:nvPr/>
            </p:nvSpPr>
            <p:spPr>
              <a:xfrm>
                <a:off x="4932040" y="2843699"/>
                <a:ext cx="2232248" cy="1296144"/>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latin typeface="Monotype Corsiva" pitchFamily="66" charset="0"/>
                    <a:hlinkClick r:id="rId5" action="ppaction://hlinksldjump"/>
                  </a:rPr>
                  <a:t>Уголовная ответственность медицинских работников</a:t>
                </a:r>
                <a:endParaRPr lang="ru-RU" sz="2800" b="1" dirty="0">
                  <a:solidFill>
                    <a:schemeClr val="tx1"/>
                  </a:solidFill>
                  <a:latin typeface="Monotype Corsiva" pitchFamily="66" charset="0"/>
                </a:endParaRPr>
              </a:p>
            </p:txBody>
          </p:sp>
          <p:sp>
            <p:nvSpPr>
              <p:cNvPr id="18" name="Прямоугольник 17"/>
              <p:cNvSpPr/>
              <p:nvPr/>
            </p:nvSpPr>
            <p:spPr>
              <a:xfrm>
                <a:off x="539552" y="2852936"/>
                <a:ext cx="2232248" cy="1296144"/>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latin typeface="Monotype Corsiva" pitchFamily="66" charset="0"/>
                    <a:hlinkClick r:id="rId6" action="ppaction://hlinksldjump"/>
                  </a:rPr>
                  <a:t>Права и обязанности медицинских работников</a:t>
                </a:r>
                <a:endParaRPr lang="ru-RU" sz="2800" b="1" dirty="0">
                  <a:solidFill>
                    <a:schemeClr val="tx1"/>
                  </a:solidFill>
                  <a:latin typeface="Monotype Corsiva" pitchFamily="66" charset="0"/>
                </a:endParaRPr>
              </a:p>
            </p:txBody>
          </p:sp>
          <p:sp>
            <p:nvSpPr>
              <p:cNvPr id="19" name="Прямоугольник 18"/>
              <p:cNvSpPr/>
              <p:nvPr/>
            </p:nvSpPr>
            <p:spPr>
              <a:xfrm>
                <a:off x="2771800" y="2858700"/>
                <a:ext cx="2160240" cy="1296144"/>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Monotype Corsiva" pitchFamily="66" charset="0"/>
                    <a:hlinkClick r:id="rId7" action="ppaction://hlinksldjump"/>
                  </a:rPr>
                  <a:t>Правовое регулирование репродуктивной деятельности, Трансплантация органов и тканей человека</a:t>
                </a:r>
                <a:endParaRPr lang="ru-RU" sz="2000" b="1" dirty="0">
                  <a:solidFill>
                    <a:schemeClr val="tx1"/>
                  </a:solidFill>
                  <a:latin typeface="Monotype Corsiva" pitchFamily="66" charset="0"/>
                </a:endParaRPr>
              </a:p>
            </p:txBody>
          </p:sp>
          <p:sp>
            <p:nvSpPr>
              <p:cNvPr id="24" name="Прямоугольник 23"/>
              <p:cNvSpPr/>
              <p:nvPr/>
            </p:nvSpPr>
            <p:spPr>
              <a:xfrm>
                <a:off x="2771800" y="4149080"/>
                <a:ext cx="2160240" cy="1296144"/>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Monotype Corsiva" pitchFamily="66" charset="0"/>
                    <a:hlinkClick r:id="rId8" action="ppaction://hlinksldjump"/>
                  </a:rPr>
                  <a:t>Гражданско-правовая ответственность медицинских работников</a:t>
                </a:r>
                <a:endParaRPr lang="ru-RU" sz="2400" b="1" dirty="0">
                  <a:solidFill>
                    <a:schemeClr val="tx1"/>
                  </a:solidFill>
                  <a:latin typeface="Monotype Corsiva" pitchFamily="66" charset="0"/>
                </a:endParaRPr>
              </a:p>
            </p:txBody>
          </p:sp>
        </p:gr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Права и обязанности пациентов</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№7</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844824"/>
            <a:ext cx="8229600" cy="4281339"/>
          </a:xfrm>
        </p:spPr>
        <p:txBody>
          <a:bodyPr>
            <a:normAutofit fontScale="70000" lnSpcReduction="20000"/>
          </a:bodyPr>
          <a:lstStyle/>
          <a:p>
            <a:pPr marL="0" indent="0" algn="just">
              <a:buNone/>
            </a:pPr>
            <a:r>
              <a:rPr lang="ru-RU" dirty="0" smtClean="0"/>
              <a:t>	</a:t>
            </a:r>
            <a:r>
              <a:rPr lang="ru-RU" sz="3600" dirty="0" smtClean="0"/>
              <a:t>Мужчина</a:t>
            </a:r>
            <a:r>
              <a:rPr lang="ru-RU" sz="3600" dirty="0"/>
              <a:t>, 72 лет, страдает раком прямой кишки. Убедившись, что проведенная 7 месяцев назад операция не привела к улучшению состояния, умолял лечащего врача ускорить наступление его смерти. Видя такие мучения, его поддержали и родственники, обещая врачу вознаграждение за избавление от страданий. Однако врач отказался это сделать сам, но проконсультировал медицинскую сестру, сколько нужно ввести инсулина. В отсутствие врача была введена смертельная доза инсулина.</a:t>
            </a:r>
          </a:p>
          <a:p>
            <a:pPr marL="0" indent="0" algn="just">
              <a:buNone/>
            </a:pPr>
            <a:r>
              <a:rPr lang="ru-RU" sz="3600" dirty="0" smtClean="0"/>
              <a:t>	Нарушили </a:t>
            </a:r>
            <a:r>
              <a:rPr lang="ru-RU" sz="3600" dirty="0"/>
              <a:t>ли врач и медицинская сестра действующий Закон?</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7</a:t>
            </a:r>
            <a:br>
              <a:rPr lang="ru-RU" dirty="0" smtClean="0">
                <a:solidFill>
                  <a:srgbClr val="FF0000"/>
                </a:solidFill>
                <a:latin typeface="Monotype Corsiva" pitchFamily="66" charset="0"/>
              </a:rPr>
            </a:br>
            <a:r>
              <a:rPr lang="ru-RU" sz="2000" dirty="0" smtClean="0"/>
              <a:t>  </a:t>
            </a:r>
            <a:br>
              <a:rPr lang="ru-RU" sz="2000" dirty="0" smtClean="0"/>
            </a:br>
            <a:r>
              <a:rPr lang="ru-RU" sz="2000" dirty="0" smtClean="0"/>
              <a:t/>
            </a:r>
            <a:br>
              <a:rPr lang="ru-RU" sz="2000" dirty="0" smtClean="0"/>
            </a:br>
            <a:r>
              <a:rPr lang="ru-RU" sz="2000" dirty="0" smtClean="0"/>
              <a:t>	Согласно ФЗ РФ  №323  </a:t>
            </a:r>
            <a:r>
              <a:rPr lang="ru-RU" sz="2000" b="1" dirty="0" smtClean="0"/>
              <a:t>Статья 45. Запрет эвтаназии</a:t>
            </a:r>
            <a:br>
              <a:rPr lang="ru-RU" sz="2000" b="1" dirty="0" smtClean="0"/>
            </a:br>
            <a:r>
              <a:rPr lang="ru-RU" sz="2000" b="1" dirty="0" smtClean="0"/>
              <a:t> Медицинским работникам запрещается осуществление эвтаназии</a:t>
            </a:r>
            <a:r>
              <a:rPr lang="ru-RU" sz="2000" dirty="0" smtClean="0"/>
              <a:t>, то есть ускорение по просьбе пациента его смерти какими-либо действиями (бездействием) или средствами, в том числе прекращение искусственных мероприятий по поддержанию жизни пациента.</a:t>
            </a:r>
            <a:br>
              <a:rPr lang="ru-RU" sz="2000" dirty="0" smtClean="0"/>
            </a:br>
            <a:r>
              <a:rPr lang="ru-RU" sz="2000" dirty="0" smtClean="0"/>
              <a:t>	</a:t>
            </a:r>
            <a:r>
              <a:rPr lang="ru-RU" sz="2000" b="1" dirty="0" smtClean="0"/>
              <a:t>Согласно УК РФ ст. 105 Убийство врач и медицинская сестра подлежат уголовной ответственности.</a:t>
            </a:r>
            <a:r>
              <a:rPr lang="ru-RU" dirty="0" smtClean="0"/>
              <a:t/>
            </a:r>
            <a:br>
              <a:rPr lang="ru-RU" dirty="0" smtClean="0"/>
            </a:br>
            <a:endParaRPr lang="ru-RU"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216202" y="5661248"/>
            <a:ext cx="1469263" cy="499915"/>
          </a:xfrm>
          <a:prstGeom prst="rect">
            <a:avLst/>
          </a:prstGeom>
        </p:spPr>
      </p:pic>
    </p:spTree>
    <p:extLst>
      <p:ext uri="{BB962C8B-B14F-4D97-AF65-F5344CB8AC3E}">
        <p14:creationId xmlns:p14="http://schemas.microsoft.com/office/powerpoint/2010/main" xmlns="" val="20979083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Права и обязанности пациентов</a:t>
            </a:r>
            <a:r>
              <a:rPr lang="ru-RU" dirty="0" smtClean="0"/>
              <a:t/>
            </a:r>
            <a:br>
              <a:rPr lang="ru-RU" dirty="0" smtClean="0"/>
            </a:br>
            <a:r>
              <a:rPr lang="ru-RU" u="sng" dirty="0" smtClean="0">
                <a:solidFill>
                  <a:srgbClr val="0070C0"/>
                </a:solidFill>
                <a:latin typeface="Monotype Corsiva" pitchFamily="66" charset="0"/>
              </a:rPr>
              <a:t>Вопрос №8</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normAutofit fontScale="85000" lnSpcReduction="10000"/>
          </a:bodyPr>
          <a:lstStyle/>
          <a:p>
            <a:pPr marL="0" indent="0">
              <a:buNone/>
            </a:pPr>
            <a:r>
              <a:rPr lang="ru-RU" dirty="0" smtClean="0"/>
              <a:t>	Гражданка </a:t>
            </a:r>
            <a:r>
              <a:rPr lang="ru-RU" dirty="0"/>
              <a:t>Н., 27 лет, доставленная по «скорой помощи» с диагнозом «внематочная беременность», после операции потребовала предоставить ей копию медицинской карты для обжалования действий врачей, которые, по ее мнению, не приняли мер по сохранению беременности. Зав. отделением отказал в просьбе в связи с необоснованностью требований и пояснил, что копия медицинской карты может быть выдана лишь по запросу судебно-следственных органов.</a:t>
            </a:r>
          </a:p>
          <a:p>
            <a:pPr marL="0" indent="0">
              <a:buNone/>
            </a:pPr>
            <a:r>
              <a:rPr lang="ru-RU" dirty="0" smtClean="0"/>
              <a:t>	Имеются </a:t>
            </a:r>
            <a:r>
              <a:rPr lang="ru-RU" dirty="0"/>
              <a:t>ли здесь нарушения прав пациента?</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8</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dirty="0" smtClean="0">
                <a:latin typeface="+mn-lt"/>
              </a:rPr>
              <a:t>Да, нарушения имеются. Согласно ФЗ РФ №323</a:t>
            </a:r>
            <a:br>
              <a:rPr lang="ru-RU" sz="2000" dirty="0" smtClean="0">
                <a:latin typeface="+mn-lt"/>
              </a:rPr>
            </a:br>
            <a:r>
              <a:rPr lang="ru-RU" sz="2000" dirty="0" smtClean="0">
                <a:latin typeface="+mn-lt"/>
              </a:rPr>
              <a:t> </a:t>
            </a:r>
            <a:r>
              <a:rPr lang="ru-RU" sz="2000" dirty="0" smtClean="0"/>
              <a:t>Статья 22. Информация о состоянии здоровья</a:t>
            </a:r>
            <a:br>
              <a:rPr lang="ru-RU" sz="2000" dirty="0" smtClean="0"/>
            </a:br>
            <a:r>
              <a:rPr lang="ru-RU" sz="2000" dirty="0" smtClean="0"/>
              <a:t>	</a:t>
            </a:r>
            <a:r>
              <a:rPr lang="ru-RU" sz="2000" b="1" dirty="0" smtClean="0"/>
              <a:t>ч.</a:t>
            </a:r>
            <a:r>
              <a:rPr lang="ru-RU" sz="1800" b="1" dirty="0" smtClean="0"/>
              <a:t>5. Пациент либо его законный представитель имеет право на основании письменного заявления получать отражающие состояние здоровья медицинские документы, их копии и выписки из медицинских документов. </a:t>
            </a:r>
            <a:endParaRPr lang="ru-RU" sz="2000" b="1"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217537" y="5733256"/>
            <a:ext cx="1469263" cy="499915"/>
          </a:xfrm>
          <a:prstGeom prst="rect">
            <a:avLst/>
          </a:prstGeom>
        </p:spPr>
      </p:pic>
    </p:spTree>
    <p:extLst>
      <p:ext uri="{BB962C8B-B14F-4D97-AF65-F5344CB8AC3E}">
        <p14:creationId xmlns:p14="http://schemas.microsoft.com/office/powerpoint/2010/main" xmlns="" val="23706508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C00000"/>
                </a:solidFill>
                <a:latin typeface="Monotype Corsiva" pitchFamily="66" charset="0"/>
              </a:rPr>
              <a:t>Организация медицинского страхования</a:t>
            </a:r>
            <a:r>
              <a:rPr lang="ru-RU" dirty="0" smtClean="0">
                <a:solidFill>
                  <a:srgbClr val="C00000"/>
                </a:solidFill>
                <a:latin typeface="Monotype Corsiva" pitchFamily="66" charset="0"/>
              </a:rPr>
              <a:t> </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№1</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67544" y="1700808"/>
            <a:ext cx="8229600" cy="4525963"/>
          </a:xfrm>
        </p:spPr>
        <p:txBody>
          <a:bodyPr>
            <a:normAutofit/>
          </a:bodyPr>
          <a:lstStyle/>
          <a:p>
            <a:pPr marL="0" indent="0" algn="just">
              <a:buNone/>
            </a:pPr>
            <a:r>
              <a:rPr lang="ru-RU" dirty="0" smtClean="0"/>
              <a:t>	</a:t>
            </a:r>
            <a:r>
              <a:rPr lang="ru-RU" sz="2800" dirty="0" smtClean="0"/>
              <a:t>Гражданин </a:t>
            </a:r>
            <a:r>
              <a:rPr lang="ru-RU" sz="2800" dirty="0"/>
              <a:t>Н., находясь в командировке в Татарстане, обратился в лечебное учреждение в связи с гипертоническим кризом. В регистратуре он предъявил </a:t>
            </a:r>
            <a:r>
              <a:rPr lang="ru-RU" sz="2800" dirty="0" smtClean="0"/>
              <a:t>страховой полис</a:t>
            </a:r>
            <a:r>
              <a:rPr lang="ru-RU" sz="2800" dirty="0"/>
              <a:t>, выданный страховой компанией города Ростова-на-Дону. Однако его полис не приняли, мотивируя тем, что в республике действительны только свои полисы, и потребовали заплатить за лечение.</a:t>
            </a:r>
          </a:p>
          <a:p>
            <a:pPr marL="0" indent="0" algn="just">
              <a:buNone/>
            </a:pPr>
            <a:r>
              <a:rPr lang="ru-RU" sz="2800" dirty="0" smtClean="0"/>
              <a:t>	Нарушены </a:t>
            </a:r>
            <a:r>
              <a:rPr lang="ru-RU" sz="2800" dirty="0"/>
              <a:t>ли права гражданина Н ?</a:t>
            </a:r>
          </a:p>
          <a:p>
            <a:pPr marL="0" indent="0">
              <a:buNone/>
            </a:pPr>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1</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b="1" dirty="0" smtClean="0"/>
              <a:t>Согласно ФЗ РФ №323  Статья 11. Недопустимость отказа в оказании медицинской помощи</a:t>
            </a:r>
            <a:br>
              <a:rPr lang="ru-RU" sz="2000" b="1" dirty="0" smtClean="0"/>
            </a:br>
            <a:r>
              <a:rPr lang="ru-RU" sz="2000" b="1" dirty="0" smtClean="0"/>
              <a:t> ч.</a:t>
            </a:r>
            <a:r>
              <a:rPr lang="ru-RU" sz="2000" dirty="0" smtClean="0"/>
              <a:t>1. </a:t>
            </a:r>
            <a:r>
              <a:rPr lang="ru-RU" sz="2000" b="1" dirty="0" smtClean="0"/>
              <a:t>Отказ в оказании медицинской помощи </a:t>
            </a:r>
            <a:r>
              <a:rPr lang="ru-RU" sz="2000" dirty="0" smtClean="0"/>
              <a:t>в соответствии с </a:t>
            </a:r>
            <a:r>
              <a:rPr lang="ru-RU" sz="2000" dirty="0" smtClean="0">
                <a:hlinkClick r:id="rId2"/>
              </a:rPr>
              <a:t>программой</a:t>
            </a:r>
            <a:r>
              <a:rPr lang="ru-RU" sz="2000" dirty="0" smtClean="0"/>
              <a:t>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a:t>
            </a:r>
            <a:r>
              <a:rPr lang="ru-RU" sz="2000" b="1" dirty="0" smtClean="0"/>
              <a:t>не допускаются</a:t>
            </a:r>
            <a:r>
              <a:rPr lang="ru-RU" sz="2000" dirty="0" smtClean="0"/>
              <a:t>.</a:t>
            </a:r>
            <a:br>
              <a:rPr lang="ru-RU" sz="2000" dirty="0" smtClean="0"/>
            </a:br>
            <a:r>
              <a:rPr lang="ru-RU" sz="2000" dirty="0" smtClean="0"/>
              <a:t>2</a:t>
            </a:r>
            <a:r>
              <a:rPr lang="ru-RU" sz="2000" b="1" dirty="0" smtClean="0"/>
              <a:t>. Медицинская помощь в экстренной форме</a:t>
            </a:r>
            <a:r>
              <a:rPr lang="ru-RU" sz="2000" dirty="0" smtClean="0"/>
              <a:t> </a:t>
            </a:r>
            <a:r>
              <a:rPr lang="ru-RU" sz="2000" b="1" dirty="0" smtClean="0"/>
              <a:t>оказывается</a:t>
            </a:r>
            <a:r>
              <a:rPr lang="ru-RU" sz="2000" dirty="0" smtClean="0"/>
              <a:t> медицинской организацией и медицинским работником </a:t>
            </a:r>
            <a:r>
              <a:rPr lang="ru-RU" sz="2000" b="1" dirty="0" smtClean="0"/>
              <a:t>гражданину безотлагательно и бесплатно.</a:t>
            </a:r>
            <a:r>
              <a:rPr lang="ru-RU" sz="2000" dirty="0" smtClean="0"/>
              <a:t> Отказ в ее оказании не допускается.</a:t>
            </a:r>
            <a:br>
              <a:rPr lang="ru-RU" sz="2000" dirty="0" smtClean="0"/>
            </a:br>
            <a:r>
              <a:rPr lang="ru-RU" sz="2000" dirty="0" smtClean="0"/>
              <a:t>	</a:t>
            </a:r>
            <a:r>
              <a:rPr lang="ru-RU" sz="2000" b="1" dirty="0" smtClean="0"/>
              <a:t>Согласно ФЗ РФ № 326 ст</a:t>
            </a:r>
            <a:r>
              <a:rPr lang="ru-RU" sz="2000" dirty="0" smtClean="0"/>
              <a:t>. </a:t>
            </a:r>
            <a:r>
              <a:rPr lang="ru-RU" sz="2000" b="1" dirty="0" smtClean="0"/>
              <a:t>Статья 16. </a:t>
            </a:r>
            <a:r>
              <a:rPr lang="ru-RU" sz="2000" dirty="0" smtClean="0"/>
              <a:t>Застрахованные лица имеют право на:</a:t>
            </a:r>
            <a:br>
              <a:rPr lang="ru-RU" sz="2000" dirty="0" smtClean="0"/>
            </a:br>
            <a:r>
              <a:rPr lang="ru-RU" sz="2000" dirty="0" smtClean="0"/>
              <a:t>ч.1) бесплатное оказание им медицинской помощи медицинскими организациями при наступлении страхового случая:</a:t>
            </a:r>
            <a:br>
              <a:rPr lang="ru-RU" sz="2000" dirty="0" smtClean="0"/>
            </a:br>
            <a:r>
              <a:rPr lang="ru-RU" sz="2000" dirty="0" smtClean="0"/>
              <a:t>п. а) на всей территории Российской Федерации в объеме, установленном </a:t>
            </a:r>
            <a:r>
              <a:rPr lang="ru-RU" sz="2000" dirty="0" smtClean="0">
                <a:hlinkClick r:id="rId3"/>
              </a:rPr>
              <a:t>базовой программой</a:t>
            </a:r>
            <a:r>
              <a:rPr lang="ru-RU" sz="2000" dirty="0" smtClean="0"/>
              <a:t> обязательного медицинского страхования;</a:t>
            </a:r>
            <a:br>
              <a:rPr lang="ru-RU" sz="2000" dirty="0" smtClean="0"/>
            </a:br>
            <a:r>
              <a:rPr lang="ru-RU" sz="2000" dirty="0" smtClean="0"/>
              <a:t/>
            </a:r>
            <a:br>
              <a:rPr lang="ru-RU" sz="2000" dirty="0" smtClean="0"/>
            </a:br>
            <a:r>
              <a:rPr lang="ru-RU" sz="2000" dirty="0" smtClean="0"/>
              <a:t>	</a:t>
            </a:r>
            <a:r>
              <a:rPr lang="ru-RU" sz="2000" b="1" dirty="0" smtClean="0"/>
              <a:t>Т.о. действия медработников   городской больницы г. Ростова- на- Дону неправомерны.</a:t>
            </a:r>
            <a:r>
              <a:rPr lang="ru-RU" b="1" dirty="0" smtClean="0"/>
              <a:t/>
            </a:r>
            <a:br>
              <a:rPr lang="ru-RU" b="1" dirty="0" smtClean="0"/>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endParaRPr lang="ru-RU" dirty="0">
              <a:solidFill>
                <a:srgbClr val="FF0000"/>
              </a:solidFill>
              <a:latin typeface="Monotype Corsiva" pitchFamily="66" charset="0"/>
            </a:endParaRPr>
          </a:p>
        </p:txBody>
      </p:sp>
      <p:pic>
        <p:nvPicPr>
          <p:cNvPr id="4" name="Объект 3">
            <a:hlinkClick r:id="rId4" action="ppaction://hlinksldjump"/>
          </p:cNvPr>
          <p:cNvPicPr>
            <a:picLocks noGrp="1" noChangeAspect="1"/>
          </p:cNvPicPr>
          <p:nvPr>
            <p:ph idx="1"/>
          </p:nvPr>
        </p:nvPicPr>
        <p:blipFill>
          <a:blip r:embed="rId5" cstate="print"/>
          <a:stretch>
            <a:fillRect/>
          </a:stretch>
        </p:blipFill>
        <p:spPr>
          <a:xfrm>
            <a:off x="7020272" y="5517232"/>
            <a:ext cx="1469263" cy="504056"/>
          </a:xfrm>
          <a:prstGeom prst="rect">
            <a:avLst/>
          </a:prstGeom>
        </p:spPr>
      </p:pic>
    </p:spTree>
    <p:extLst>
      <p:ext uri="{BB962C8B-B14F-4D97-AF65-F5344CB8AC3E}">
        <p14:creationId xmlns:p14="http://schemas.microsoft.com/office/powerpoint/2010/main" xmlns="" val="43286767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346051"/>
            <a:ext cx="8229600" cy="1143000"/>
          </a:xfrm>
        </p:spPr>
        <p:txBody>
          <a:bodyPr>
            <a:normAutofit fontScale="90000"/>
          </a:bodyPr>
          <a:lstStyle/>
          <a:p>
            <a:r>
              <a:rPr lang="ru-RU" dirty="0" smtClean="0">
                <a:solidFill>
                  <a:srgbClr val="C00000"/>
                </a:solidFill>
                <a:latin typeface="Monotype Corsiva" pitchFamily="66" charset="0"/>
              </a:rPr>
              <a:t>Организация медицинского страхования </a:t>
            </a:r>
            <a:r>
              <a:rPr lang="ru-RU" dirty="0" smtClean="0"/>
              <a:t/>
            </a:r>
            <a:br>
              <a:rPr lang="ru-RU" dirty="0" smtClean="0"/>
            </a:br>
            <a:r>
              <a:rPr lang="ru-RU" u="sng" dirty="0" smtClean="0">
                <a:solidFill>
                  <a:srgbClr val="0070C0"/>
                </a:solidFill>
                <a:latin typeface="Monotype Corsiva" pitchFamily="66" charset="0"/>
              </a:rPr>
              <a:t>Вопрос №2</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72816"/>
            <a:ext cx="8229600" cy="4353347"/>
          </a:xfrm>
        </p:spPr>
        <p:txBody>
          <a:bodyPr>
            <a:normAutofit fontScale="55000" lnSpcReduction="20000"/>
          </a:bodyPr>
          <a:lstStyle/>
          <a:p>
            <a:pPr marL="0" indent="0" algn="just">
              <a:buNone/>
            </a:pPr>
            <a:r>
              <a:rPr lang="ru-RU" dirty="0" smtClean="0"/>
              <a:t>	</a:t>
            </a:r>
            <a:r>
              <a:rPr lang="ru-RU" sz="4400" dirty="0" smtClean="0"/>
              <a:t>Гражданка </a:t>
            </a:r>
            <a:r>
              <a:rPr lang="ru-RU" sz="4400" dirty="0"/>
              <a:t>А. получила полис ОМС в Москве. Во время проживания у родственников в Московской области она заболела ОРЗ и </a:t>
            </a:r>
            <a:r>
              <a:rPr lang="ru-RU" sz="4400" dirty="0" smtClean="0"/>
              <a:t>решила </a:t>
            </a:r>
            <a:r>
              <a:rPr lang="ru-RU" sz="4400" dirty="0"/>
              <a:t>обратиться к терапевту в местную поликлинику. В поликлинике терапевт отказал ей в приеме на том основании, что полис получен в Москве, а не в Московской области, и порекомендовал обратиться за медицинской помощью по месту постоянного жительства.</a:t>
            </a:r>
          </a:p>
          <a:p>
            <a:pPr marL="0" indent="0" algn="just">
              <a:buNone/>
            </a:pPr>
            <a:r>
              <a:rPr lang="ru-RU" sz="4400" dirty="0" smtClean="0"/>
              <a:t>	1</a:t>
            </a:r>
            <a:r>
              <a:rPr lang="ru-RU" sz="4400" dirty="0"/>
              <a:t>. Правомерны ли действия терапевта? Если нет, то какие положения законодательства РФ были нарушены?</a:t>
            </a:r>
          </a:p>
          <a:p>
            <a:pPr marL="0" indent="0" algn="just">
              <a:buNone/>
            </a:pPr>
            <a:r>
              <a:rPr lang="ru-RU" sz="4400" dirty="0" smtClean="0"/>
              <a:t>	2</a:t>
            </a:r>
            <a:r>
              <a:rPr lang="ru-RU" sz="4400" dirty="0"/>
              <a:t>. К кому в поликлинике необходимо обратиться гражданке А. с жалобой на действия терапевта?</a:t>
            </a:r>
          </a:p>
          <a:p>
            <a:pPr marL="0" indent="0" algn="just">
              <a:buNone/>
            </a:pPr>
            <a:r>
              <a:rPr lang="ru-RU" sz="4400" dirty="0" smtClean="0"/>
              <a:t>	3</a:t>
            </a:r>
            <a:r>
              <a:rPr lang="ru-RU" sz="4400" dirty="0"/>
              <a:t>. Кто должен представлять интересы гражданки А. в описанном случае?</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2</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b="1" dirty="0" smtClean="0">
                <a:latin typeface="+mn-lt"/>
              </a:rPr>
              <a:t>Действия терапевта неправомерны</a:t>
            </a:r>
            <a:r>
              <a:rPr lang="ru-RU" sz="2000" dirty="0" smtClean="0">
                <a:latin typeface="+mn-lt"/>
              </a:rPr>
              <a:t>. </a:t>
            </a:r>
            <a:r>
              <a:rPr lang="ru-RU" sz="2000" b="1" dirty="0" smtClean="0"/>
              <a:t>Согласно ФЗ РФ № 326 ст</a:t>
            </a:r>
            <a:r>
              <a:rPr lang="ru-RU" sz="2000" dirty="0" smtClean="0"/>
              <a:t>. </a:t>
            </a:r>
            <a:br>
              <a:rPr lang="ru-RU" sz="2000" dirty="0" smtClean="0"/>
            </a:br>
            <a:r>
              <a:rPr lang="ru-RU" sz="2000" b="1" dirty="0" smtClean="0"/>
              <a:t>Статья 16. </a:t>
            </a:r>
            <a:r>
              <a:rPr lang="ru-RU" sz="2000" dirty="0" smtClean="0"/>
              <a:t>Застрахованные лица имеют право на:</a:t>
            </a:r>
            <a:br>
              <a:rPr lang="ru-RU" sz="2000" dirty="0" smtClean="0"/>
            </a:br>
            <a:r>
              <a:rPr lang="ru-RU" sz="2000" dirty="0" smtClean="0"/>
              <a:t>ч.1) бесплатное оказание им медицинской помощи медицинскими организациями при наступлении страхового случая:</a:t>
            </a:r>
            <a:br>
              <a:rPr lang="ru-RU" sz="2000" dirty="0" smtClean="0"/>
            </a:br>
            <a:r>
              <a:rPr lang="ru-RU" sz="2000" dirty="0" smtClean="0"/>
              <a:t>п. а) на всей территории Российской Федерации в объеме, установленном </a:t>
            </a:r>
            <a:r>
              <a:rPr lang="ru-RU" sz="2000" dirty="0" smtClean="0">
                <a:hlinkClick r:id="rId2"/>
              </a:rPr>
              <a:t>базовой программой</a:t>
            </a:r>
            <a:r>
              <a:rPr lang="ru-RU" sz="2000" dirty="0" smtClean="0"/>
              <a:t> обязательного медицинского страхования.</a:t>
            </a:r>
            <a:br>
              <a:rPr lang="ru-RU" sz="2000" dirty="0" smtClean="0"/>
            </a:br>
            <a:r>
              <a:rPr lang="ru-RU" sz="2000" dirty="0" smtClean="0"/>
              <a:t>	</a:t>
            </a:r>
            <a:br>
              <a:rPr lang="ru-RU" sz="2000" dirty="0" smtClean="0"/>
            </a:br>
            <a:r>
              <a:rPr lang="ru-RU" sz="2000" dirty="0" smtClean="0"/>
              <a:t>	</a:t>
            </a:r>
            <a:r>
              <a:rPr lang="ru-RU" sz="2000" b="1" dirty="0" smtClean="0"/>
              <a:t>Пациент имеет право предъявить претензии  страховой медицинской организации </a:t>
            </a:r>
            <a:r>
              <a:rPr lang="ru-RU" sz="1800" b="1" dirty="0" smtClean="0"/>
              <a:t>Статья 38. ч.12</a:t>
            </a:r>
            <a:r>
              <a:rPr lang="ru-RU" sz="1800" dirty="0" smtClean="0"/>
              <a:t>  страховая медицинская организация  осуществляет рассмотрение обращений и жалоб граждан, осуществляет деятельность по защите прав и законных интересов застрахованных лиц в порядке, установленном законодательством Российской Федерации.</a:t>
            </a:r>
            <a:r>
              <a:rPr lang="ru-RU" sz="2000" dirty="0" smtClean="0"/>
              <a:t/>
            </a:r>
            <a:br>
              <a:rPr lang="ru-RU" sz="2000" dirty="0" smtClean="0"/>
            </a:br>
            <a:r>
              <a:rPr lang="ru-RU" sz="2000" dirty="0" smtClean="0"/>
              <a:t>	</a:t>
            </a:r>
            <a:br>
              <a:rPr lang="ru-RU" sz="2000" dirty="0" smtClean="0"/>
            </a:br>
            <a:r>
              <a:rPr lang="ru-RU" sz="2000" dirty="0" smtClean="0"/>
              <a:t/>
            </a:r>
            <a:br>
              <a:rPr lang="ru-RU" sz="2000" dirty="0" smtClean="0"/>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endParaRPr lang="ru-RU" dirty="0">
              <a:solidFill>
                <a:srgbClr val="FF0000"/>
              </a:solidFill>
              <a:latin typeface="Monotype Corsiva" pitchFamily="66" charset="0"/>
            </a:endParaRPr>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020272" y="5661248"/>
            <a:ext cx="1469263" cy="499915"/>
          </a:xfrm>
          <a:prstGeom prst="rect">
            <a:avLst/>
          </a:prstGeom>
        </p:spPr>
      </p:pic>
    </p:spTree>
    <p:extLst>
      <p:ext uri="{BB962C8B-B14F-4D97-AF65-F5344CB8AC3E}">
        <p14:creationId xmlns:p14="http://schemas.microsoft.com/office/powerpoint/2010/main" xmlns="" val="16179936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Организация медицинского страхования </a:t>
            </a:r>
            <a:r>
              <a:rPr lang="ru-RU" dirty="0">
                <a:solidFill>
                  <a:prstClr val="black"/>
                </a:solidFill>
              </a:rPr>
              <a:t/>
            </a:r>
            <a:br>
              <a:rPr lang="ru-RU" dirty="0">
                <a:solidFill>
                  <a:prstClr val="black"/>
                </a:solidFill>
              </a:rPr>
            </a:br>
            <a:r>
              <a:rPr lang="ru-RU" dirty="0" smtClean="0"/>
              <a:t> </a:t>
            </a:r>
            <a:r>
              <a:rPr lang="ru-RU" u="sng" dirty="0" smtClean="0">
                <a:solidFill>
                  <a:srgbClr val="0070C0"/>
                </a:solidFill>
                <a:latin typeface="Monotype Corsiva" pitchFamily="66" charset="0"/>
              </a:rPr>
              <a:t>Вопрос №3</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normAutofit fontScale="70000" lnSpcReduction="20000"/>
          </a:bodyPr>
          <a:lstStyle/>
          <a:p>
            <a:pPr marL="0" indent="0">
              <a:buNone/>
            </a:pPr>
            <a:r>
              <a:rPr lang="ru-RU" dirty="0" smtClean="0"/>
              <a:t>	Страховая </a:t>
            </a:r>
            <a:r>
              <a:rPr lang="ru-RU" dirty="0"/>
              <a:t>медицинская организация А заключила договор ОМС с организацией Б - работодателем застрахованных 1 января 2006 г. Договор содержит следующие условия: наименования сторон, срок действия, размер и порядок внесения страховых взносов, права и обязанности сторон. Первый взнос по договору был получен только 7 февраля 2006 г. Страховая медицинская организация А отказалась оплачивать медицинскую помощь, которую получали работники организации Б период с </a:t>
            </a:r>
            <a:r>
              <a:rPr lang="ru-RU" dirty="0" smtClean="0"/>
              <a:t>1 января по 6 февраля.</a:t>
            </a:r>
            <a:endParaRPr lang="ru-RU" dirty="0"/>
          </a:p>
          <a:p>
            <a:pPr marL="0" indent="0">
              <a:buNone/>
            </a:pPr>
            <a:r>
              <a:rPr lang="ru-RU" dirty="0" smtClean="0"/>
              <a:t>	1</a:t>
            </a:r>
            <a:r>
              <a:rPr lang="ru-RU" dirty="0"/>
              <a:t>. Правомерен ли отказ страховой медицинской организации А в оплате медицинской помощи?</a:t>
            </a:r>
          </a:p>
          <a:p>
            <a:pPr marL="0" indent="0">
              <a:buNone/>
            </a:pPr>
            <a:r>
              <a:rPr lang="ru-RU" dirty="0" smtClean="0"/>
              <a:t>	2</a:t>
            </a:r>
            <a:r>
              <a:rPr lang="ru-RU" dirty="0"/>
              <a:t>. С какого момента начинает действовать договор ОМС?</a:t>
            </a:r>
          </a:p>
          <a:p>
            <a:pPr marL="0" indent="0">
              <a:buNone/>
            </a:pPr>
            <a:r>
              <a:rPr lang="ru-RU" dirty="0" smtClean="0"/>
              <a:t>	3</a:t>
            </a:r>
            <a:r>
              <a:rPr lang="ru-RU" dirty="0"/>
              <a:t>. Все ли существенные условия содержит договор ОМС между страховой медицинской организацией А и организацией Б?</a:t>
            </a:r>
          </a:p>
          <a:p>
            <a:pPr marL="0" indent="0">
              <a:buNone/>
            </a:pPr>
            <a:r>
              <a:rPr lang="ru-RU" dirty="0" smtClean="0"/>
              <a:t>	</a:t>
            </a:r>
            <a:endParaRPr lang="ru-RU" dirty="0"/>
          </a:p>
          <a:p>
            <a:pPr marL="0" indent="0">
              <a:buNone/>
            </a:pPr>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к задаче 3</a:t>
            </a:r>
            <a:br>
              <a:rPr lang="ru-RU" dirty="0" smtClean="0">
                <a:solidFill>
                  <a:srgbClr val="FF0000"/>
                </a:solidFill>
                <a:latin typeface="Monotype Corsiva" pitchFamily="66" charset="0"/>
              </a:rPr>
            </a:br>
            <a:r>
              <a:rPr lang="ru-RU" b="1" dirty="0" smtClean="0"/>
              <a:t>	</a:t>
            </a:r>
            <a:r>
              <a:rPr lang="ru-RU" sz="2000" dirty="0" smtClean="0"/>
              <a:t>Согласно ФЗ РФ № 326 </a:t>
            </a:r>
            <a:r>
              <a:rPr lang="ru-RU" sz="2000" b="1" dirty="0" smtClean="0"/>
              <a:t>Статья 17. Права и обязанности страхователей         ч.2. </a:t>
            </a:r>
            <a:r>
              <a:rPr lang="ru-RU" sz="1800" b="1" dirty="0" smtClean="0"/>
              <a:t>п.2</a:t>
            </a:r>
            <a:r>
              <a:rPr lang="ru-RU" sz="1800" dirty="0" smtClean="0"/>
              <a:t>  </a:t>
            </a:r>
            <a:r>
              <a:rPr lang="ru-RU" sz="2000" b="1" dirty="0" smtClean="0"/>
              <a:t>Страхователь обязан:</a:t>
            </a:r>
            <a:r>
              <a:rPr lang="ru-RU" sz="1800" dirty="0" smtClean="0"/>
              <a:t/>
            </a:r>
            <a:br>
              <a:rPr lang="ru-RU" sz="1800" dirty="0" smtClean="0"/>
            </a:br>
            <a:r>
              <a:rPr lang="ru-RU" sz="1800" dirty="0" smtClean="0"/>
              <a:t/>
            </a:r>
            <a:br>
              <a:rPr lang="ru-RU" sz="1800" dirty="0" smtClean="0"/>
            </a:br>
            <a:endParaRPr lang="ru-RU" sz="2000"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092280" y="5589240"/>
            <a:ext cx="1469263" cy="499915"/>
          </a:xfrm>
          <a:prstGeom prst="rect">
            <a:avLst/>
          </a:prstGeom>
        </p:spPr>
      </p:pic>
      <p:sp>
        <p:nvSpPr>
          <p:cNvPr id="5" name="Прямоугольник 4"/>
          <p:cNvSpPr/>
          <p:nvPr/>
        </p:nvSpPr>
        <p:spPr>
          <a:xfrm rot="10800000" flipV="1">
            <a:off x="539552" y="1828074"/>
            <a:ext cx="7632848" cy="1754326"/>
          </a:xfrm>
          <a:prstGeom prst="rect">
            <a:avLst/>
          </a:prstGeom>
        </p:spPr>
        <p:txBody>
          <a:bodyPr wrap="square">
            <a:spAutoFit/>
          </a:bodyPr>
          <a:lstStyle/>
          <a:p>
            <a:r>
              <a:rPr lang="ru-RU" b="1" dirty="0" smtClean="0"/>
              <a:t>своевременно и в полном объеме осуществлять уплату страховых взносов на обязательное медицинское страхование</a:t>
            </a:r>
            <a:r>
              <a:rPr lang="ru-RU" dirty="0" smtClean="0"/>
              <a:t> в соответствии с </a:t>
            </a:r>
            <a:r>
              <a:rPr lang="ru-RU" dirty="0" smtClean="0">
                <a:hlinkClick r:id="rId4"/>
              </a:rPr>
              <a:t>законодательством</a:t>
            </a:r>
            <a:r>
              <a:rPr lang="ru-RU" dirty="0" smtClean="0"/>
              <a:t> Российской Федерации.</a:t>
            </a:r>
          </a:p>
          <a:p>
            <a:endParaRPr lang="ru-RU" dirty="0" smtClean="0"/>
          </a:p>
          <a:p>
            <a:endParaRPr lang="ru-RU" dirty="0" smtClean="0"/>
          </a:p>
          <a:p>
            <a:endParaRPr lang="ru-RU" dirty="0"/>
          </a:p>
        </p:txBody>
      </p:sp>
      <p:sp>
        <p:nvSpPr>
          <p:cNvPr id="6" name="Прямоугольник 5"/>
          <p:cNvSpPr/>
          <p:nvPr/>
        </p:nvSpPr>
        <p:spPr>
          <a:xfrm>
            <a:off x="827584" y="2780928"/>
            <a:ext cx="7560840" cy="3416320"/>
          </a:xfrm>
          <a:prstGeom prst="rect">
            <a:avLst/>
          </a:prstGeom>
        </p:spPr>
        <p:txBody>
          <a:bodyPr wrap="square">
            <a:spAutoFit/>
          </a:bodyPr>
          <a:lstStyle/>
          <a:p>
            <a:r>
              <a:rPr lang="ru-RU" b="1" dirty="0" smtClean="0"/>
              <a:t>1. Т.О. отказ Страховой медицинской организации А в оплате медицинской помощи правомерен.</a:t>
            </a:r>
          </a:p>
          <a:p>
            <a:r>
              <a:rPr lang="ru-RU" dirty="0" smtClean="0"/>
              <a:t>2. Договор медицинского страхования считается заключенным с момента уплаты первого страхового взноса, если условиями договора не установлено иное.</a:t>
            </a:r>
          </a:p>
          <a:p>
            <a:r>
              <a:rPr lang="ru-RU" dirty="0" smtClean="0"/>
              <a:t>3. Договор медицинского страхования должен содержать: - наименование сторон; - сроки действия договора; - </a:t>
            </a:r>
            <a:r>
              <a:rPr lang="ru-RU" b="1" dirty="0" smtClean="0"/>
              <a:t>численность застрахованных</a:t>
            </a:r>
            <a:r>
              <a:rPr lang="ru-RU" dirty="0" smtClean="0"/>
              <a:t>; - размер, сроки и порядок внесения страховых взносов; - </a:t>
            </a:r>
            <a:r>
              <a:rPr lang="ru-RU" b="1" dirty="0" smtClean="0"/>
              <a:t>перечень медицинских</a:t>
            </a:r>
            <a:r>
              <a:rPr lang="ru-RU" dirty="0" smtClean="0"/>
              <a:t> услуг, соответствующих программам обязательного или добровольного медицинского страхования; - права, обязанности, ответственность сторон и иные не противоречащие законодательству Российской Федерации условия.</a:t>
            </a:r>
            <a:endParaRPr lang="ru-RU" dirty="0"/>
          </a:p>
        </p:txBody>
      </p:sp>
    </p:spTree>
    <p:extLst>
      <p:ext uri="{BB962C8B-B14F-4D97-AF65-F5344CB8AC3E}">
        <p14:creationId xmlns:p14="http://schemas.microsoft.com/office/powerpoint/2010/main" xmlns="" val="2015464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rgbClr val="C00000"/>
                </a:solidFill>
                <a:latin typeface="Monotype Corsiva" pitchFamily="66" charset="0"/>
              </a:rPr>
              <a:t>Трудовое законодательство</a:t>
            </a:r>
            <a:endParaRPr lang="ru-RU" b="1" dirty="0">
              <a:solidFill>
                <a:srgbClr val="C00000"/>
              </a:solidFill>
              <a:latin typeface="Monotype Corsiva" pitchFamily="66" charset="0"/>
            </a:endParaRPr>
          </a:p>
        </p:txBody>
      </p:sp>
      <p:sp>
        <p:nvSpPr>
          <p:cNvPr id="3" name="Содержимое 2"/>
          <p:cNvSpPr>
            <a:spLocks noGrp="1"/>
          </p:cNvSpPr>
          <p:nvPr>
            <p:ph idx="1"/>
          </p:nvPr>
        </p:nvSpPr>
        <p:spPr/>
        <p:txBody>
          <a:bodyPr>
            <a:normAutofit lnSpcReduction="10000"/>
          </a:bodyPr>
          <a:lstStyle/>
          <a:p>
            <a:r>
              <a:rPr lang="ru-RU" dirty="0" smtClean="0">
                <a:latin typeface="Monotype Corsiva" pitchFamily="66" charset="0"/>
                <a:hlinkClick r:id="rId2" action="ppaction://hlinksldjump"/>
              </a:rPr>
              <a:t>1 Вопрос</a:t>
            </a:r>
            <a:r>
              <a:rPr lang="ru-RU" dirty="0" smtClean="0">
                <a:latin typeface="Monotype Corsiva" pitchFamily="66" charset="0"/>
              </a:rPr>
              <a:t>				</a:t>
            </a:r>
            <a:r>
              <a:rPr lang="ru-RU" dirty="0" smtClean="0">
                <a:latin typeface="Monotype Corsiva" pitchFamily="66" charset="0"/>
                <a:hlinkClick r:id="rId3" action="ppaction://hlinksldjump"/>
              </a:rPr>
              <a:t>1 Ответ </a:t>
            </a:r>
            <a:endParaRPr lang="ru-RU" dirty="0" smtClean="0">
              <a:latin typeface="Monotype Corsiva" pitchFamily="66" charset="0"/>
            </a:endParaRPr>
          </a:p>
          <a:p>
            <a:r>
              <a:rPr lang="ru-RU" dirty="0" smtClean="0">
                <a:latin typeface="Monotype Corsiva" pitchFamily="66" charset="0"/>
                <a:hlinkClick r:id="rId4" action="ppaction://hlinksldjump"/>
              </a:rPr>
              <a:t>2 Вопрос</a:t>
            </a:r>
            <a:r>
              <a:rPr lang="ru-RU" dirty="0" smtClean="0">
                <a:latin typeface="Monotype Corsiva" pitchFamily="66" charset="0"/>
              </a:rPr>
              <a:t>				</a:t>
            </a:r>
            <a:r>
              <a:rPr lang="ru-RU" dirty="0" smtClean="0">
                <a:latin typeface="Monotype Corsiva" pitchFamily="66" charset="0"/>
                <a:hlinkClick r:id="rId5" action="ppaction://hlinksldjump"/>
              </a:rPr>
              <a:t>2 Ответ</a:t>
            </a:r>
            <a:endParaRPr lang="ru-RU" dirty="0" smtClean="0">
              <a:latin typeface="Monotype Corsiva" pitchFamily="66" charset="0"/>
            </a:endParaRPr>
          </a:p>
          <a:p>
            <a:r>
              <a:rPr lang="ru-RU" dirty="0" smtClean="0">
                <a:latin typeface="Monotype Corsiva" pitchFamily="66" charset="0"/>
                <a:hlinkClick r:id="rId6" action="ppaction://hlinksldjump"/>
              </a:rPr>
              <a:t>3 Вопрос</a:t>
            </a:r>
            <a:r>
              <a:rPr lang="ru-RU" dirty="0" smtClean="0">
                <a:latin typeface="Monotype Corsiva" pitchFamily="66" charset="0"/>
              </a:rPr>
              <a:t>				</a:t>
            </a:r>
            <a:r>
              <a:rPr lang="ru-RU" dirty="0" smtClean="0">
                <a:latin typeface="Monotype Corsiva" pitchFamily="66" charset="0"/>
                <a:hlinkClick r:id="rId7" action="ppaction://hlinksldjump"/>
              </a:rPr>
              <a:t>3 Ответ</a:t>
            </a:r>
            <a:endParaRPr lang="ru-RU" dirty="0" smtClean="0">
              <a:latin typeface="Monotype Corsiva" pitchFamily="66" charset="0"/>
            </a:endParaRPr>
          </a:p>
          <a:p>
            <a:pPr lvl="0"/>
            <a:r>
              <a:rPr lang="ru-RU" dirty="0" smtClean="0">
                <a:latin typeface="Monotype Corsiva" pitchFamily="66" charset="0"/>
                <a:hlinkClick r:id="rId8" action="ppaction://hlinksldjump"/>
              </a:rPr>
              <a:t>4 Вопрос</a:t>
            </a:r>
            <a:r>
              <a:rPr lang="ru-RU" dirty="0" smtClean="0">
                <a:latin typeface="Monotype Corsiva" pitchFamily="66" charset="0"/>
              </a:rPr>
              <a:t>				</a:t>
            </a:r>
            <a:r>
              <a:rPr lang="ru-RU" dirty="0" smtClean="0">
                <a:latin typeface="Monotype Corsiva" pitchFamily="66" charset="0"/>
                <a:hlinkClick r:id="rId9" action="ppaction://hlinksldjump"/>
              </a:rPr>
              <a:t>4 </a:t>
            </a:r>
            <a:r>
              <a:rPr lang="ru-RU" dirty="0" smtClean="0">
                <a:solidFill>
                  <a:prstClr val="black"/>
                </a:solidFill>
                <a:latin typeface="Monotype Corsiva" pitchFamily="66" charset="0"/>
                <a:hlinkClick r:id="rId9" action="ppaction://hlinksldjump"/>
              </a:rPr>
              <a:t>Ответ</a:t>
            </a:r>
            <a:endParaRPr lang="ru-RU" dirty="0" smtClean="0">
              <a:latin typeface="Monotype Corsiva" pitchFamily="66" charset="0"/>
            </a:endParaRPr>
          </a:p>
          <a:p>
            <a:r>
              <a:rPr lang="ru-RU" dirty="0" smtClean="0">
                <a:latin typeface="Monotype Corsiva" pitchFamily="66" charset="0"/>
                <a:hlinkClick r:id="rId10" action="ppaction://hlinksldjump"/>
              </a:rPr>
              <a:t>5 Вопрос</a:t>
            </a:r>
            <a:r>
              <a:rPr lang="ru-RU" dirty="0">
                <a:latin typeface="Monotype Corsiva" pitchFamily="66" charset="0"/>
              </a:rPr>
              <a:t>				</a:t>
            </a:r>
            <a:r>
              <a:rPr lang="ru-RU" dirty="0">
                <a:latin typeface="Monotype Corsiva" pitchFamily="66" charset="0"/>
                <a:hlinkClick r:id="rId11" action="ppaction://hlinksldjump"/>
              </a:rPr>
              <a:t>5 </a:t>
            </a:r>
            <a:r>
              <a:rPr lang="ru-RU" dirty="0" smtClean="0">
                <a:latin typeface="Monotype Corsiva" pitchFamily="66" charset="0"/>
                <a:hlinkClick r:id="rId11" action="ppaction://hlinksldjump"/>
              </a:rPr>
              <a:t>Ответ</a:t>
            </a:r>
            <a:endParaRPr lang="ru-RU" dirty="0" smtClean="0">
              <a:latin typeface="Monotype Corsiva" pitchFamily="66" charset="0"/>
            </a:endParaRPr>
          </a:p>
          <a:p>
            <a:r>
              <a:rPr lang="ru-RU" dirty="0" smtClean="0">
                <a:latin typeface="Monotype Corsiva" pitchFamily="66" charset="0"/>
                <a:hlinkClick r:id="rId12" action="ppaction://hlinksldjump"/>
              </a:rPr>
              <a:t>6 Вопрос</a:t>
            </a:r>
            <a:r>
              <a:rPr lang="ru-RU" dirty="0" smtClean="0">
                <a:latin typeface="Monotype Corsiva" pitchFamily="66" charset="0"/>
              </a:rPr>
              <a:t>				</a:t>
            </a:r>
            <a:r>
              <a:rPr lang="ru-RU" dirty="0" smtClean="0">
                <a:latin typeface="Monotype Corsiva" pitchFamily="66" charset="0"/>
                <a:hlinkClick r:id="rId13" action="ppaction://hlinksldjump"/>
              </a:rPr>
              <a:t>6 Ответ</a:t>
            </a:r>
            <a:endParaRPr lang="ru-RU" dirty="0" smtClean="0">
              <a:latin typeface="Monotype Corsiva" pitchFamily="66" charset="0"/>
            </a:endParaRPr>
          </a:p>
          <a:p>
            <a:r>
              <a:rPr lang="ru-RU" dirty="0" smtClean="0">
                <a:latin typeface="Monotype Corsiva" pitchFamily="66" charset="0"/>
                <a:hlinkClick r:id="rId14" action="ppaction://hlinksldjump"/>
              </a:rPr>
              <a:t>7 Вопрос</a:t>
            </a:r>
            <a:r>
              <a:rPr lang="ru-RU" dirty="0" smtClean="0">
                <a:latin typeface="Monotype Corsiva" pitchFamily="66" charset="0"/>
              </a:rPr>
              <a:t>				</a:t>
            </a:r>
            <a:r>
              <a:rPr lang="ru-RU" dirty="0" smtClean="0">
                <a:latin typeface="Monotype Corsiva" pitchFamily="66" charset="0"/>
                <a:hlinkClick r:id="rId15" action="ppaction://hlinksldjump"/>
              </a:rPr>
              <a:t>7 Ответ</a:t>
            </a:r>
            <a:endParaRPr lang="ru-RU" dirty="0" smtClean="0">
              <a:latin typeface="Monotype Corsiva" pitchFamily="66" charset="0"/>
            </a:endParaRPr>
          </a:p>
          <a:p>
            <a:r>
              <a:rPr lang="ru-RU" dirty="0" smtClean="0">
                <a:latin typeface="Monotype Corsiva" pitchFamily="66" charset="0"/>
                <a:hlinkClick r:id="rId16" action="ppaction://hlinksldjump"/>
              </a:rPr>
              <a:t>8 Вопрос</a:t>
            </a:r>
            <a:r>
              <a:rPr lang="ru-RU" dirty="0" smtClean="0">
                <a:latin typeface="Monotype Corsiva" pitchFamily="66" charset="0"/>
              </a:rPr>
              <a:t>				</a:t>
            </a:r>
            <a:r>
              <a:rPr lang="ru-RU" dirty="0" smtClean="0">
                <a:latin typeface="Monotype Corsiva" pitchFamily="66" charset="0"/>
                <a:hlinkClick r:id="rId17" action="ppaction://hlinksldjump"/>
              </a:rPr>
              <a:t>8 Ответ </a:t>
            </a:r>
            <a:endParaRPr lang="ru-RU" dirty="0">
              <a:latin typeface="Monotype Corsiva" pitchFamily="66" charset="0"/>
            </a:endParaRPr>
          </a:p>
        </p:txBody>
      </p:sp>
      <p:sp>
        <p:nvSpPr>
          <p:cNvPr id="4" name="Прямоугольник 3"/>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18"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Организация медицинского страхования </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№4</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276872"/>
            <a:ext cx="8229600" cy="3849291"/>
          </a:xfrm>
        </p:spPr>
        <p:txBody>
          <a:bodyPr/>
          <a:lstStyle/>
          <a:p>
            <a:pPr marL="0" indent="0" algn="just">
              <a:buNone/>
            </a:pPr>
            <a:r>
              <a:rPr lang="ru-RU" dirty="0" smtClean="0"/>
              <a:t>	</a:t>
            </a:r>
            <a:r>
              <a:rPr lang="ru-RU" sz="2800" dirty="0" smtClean="0"/>
              <a:t>В </a:t>
            </a:r>
            <a:r>
              <a:rPr lang="ru-RU" sz="2800" dirty="0"/>
              <a:t>связи с отсутствием необходимых реактивов пациенту отказано в проведении исследования крови бесплатно и предложено обратиться в платный диагностический центр.</a:t>
            </a:r>
          </a:p>
          <a:p>
            <a:pPr marL="457200" lvl="1" indent="0" algn="just">
              <a:buNone/>
            </a:pPr>
            <a:r>
              <a:rPr lang="ru-RU" dirty="0"/>
              <a:t>Законно ли это?</a:t>
            </a:r>
          </a:p>
          <a:p>
            <a:pPr marL="0" indent="0">
              <a:buNone/>
            </a:pPr>
            <a:r>
              <a:rPr lang="ru-RU" sz="2800" b="1" dirty="0"/>
              <a:t> </a:t>
            </a:r>
            <a:endParaRPr lang="ru-RU" sz="2800" dirty="0"/>
          </a:p>
          <a:p>
            <a:pPr marL="0" indent="0">
              <a:buNone/>
            </a:pPr>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4</a:t>
            </a:r>
            <a:br>
              <a:rPr lang="ru-RU" dirty="0" smtClean="0">
                <a:solidFill>
                  <a:srgbClr val="FF0000"/>
                </a:solidFill>
                <a:latin typeface="Monotype Corsiva" pitchFamily="66" charset="0"/>
              </a:rPr>
            </a:br>
            <a:r>
              <a:rPr lang="ru-RU" b="1" dirty="0" smtClean="0"/>
              <a:t>	</a:t>
            </a:r>
            <a:br>
              <a:rPr lang="ru-RU" b="1" dirty="0" smtClean="0"/>
            </a:br>
            <a:r>
              <a:rPr lang="ru-RU" sz="2000" b="1" dirty="0" smtClean="0"/>
              <a:t>Согласно ФЗ РФ №323  Статья 11. Недопустимость отказа в оказании медицинской помощи</a:t>
            </a:r>
            <a:br>
              <a:rPr lang="ru-RU" sz="2000" b="1" dirty="0" smtClean="0"/>
            </a:br>
            <a:r>
              <a:rPr lang="ru-RU" sz="2000" b="1" dirty="0" smtClean="0"/>
              <a:t> ч.</a:t>
            </a:r>
            <a:r>
              <a:rPr lang="ru-RU" sz="2000" dirty="0" smtClean="0"/>
              <a:t>1. </a:t>
            </a:r>
            <a:r>
              <a:rPr lang="ru-RU" sz="2000" b="1" dirty="0" smtClean="0"/>
              <a:t>Отказ в оказании медицинской помощи </a:t>
            </a:r>
            <a:r>
              <a:rPr lang="ru-RU" sz="2000" dirty="0" smtClean="0"/>
              <a:t>в соответствии с </a:t>
            </a:r>
            <a:r>
              <a:rPr lang="ru-RU" sz="2000" dirty="0" smtClean="0">
                <a:hlinkClick r:id="rId2"/>
              </a:rPr>
              <a:t>программой</a:t>
            </a:r>
            <a:r>
              <a:rPr lang="ru-RU" sz="2000" dirty="0" smtClean="0"/>
              <a:t>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a:t>
            </a:r>
            <a:r>
              <a:rPr lang="ru-RU" sz="2000" b="1" dirty="0" smtClean="0"/>
              <a:t>не допускаются</a:t>
            </a:r>
            <a:r>
              <a:rPr lang="ru-RU" sz="2000" dirty="0" smtClean="0"/>
              <a:t>.</a:t>
            </a:r>
            <a:r>
              <a:rPr lang="ru-RU" sz="2000" b="1" dirty="0" smtClean="0"/>
              <a:t> </a:t>
            </a:r>
            <a:br>
              <a:rPr lang="ru-RU" sz="2000" b="1" dirty="0" smtClean="0"/>
            </a:br>
            <a:r>
              <a:rPr lang="ru-RU" sz="2000" b="1" dirty="0" smtClean="0"/>
              <a:t>	Согласно ФЗ РФ № 326 ст</a:t>
            </a:r>
            <a:r>
              <a:rPr lang="ru-RU" sz="2000" dirty="0" smtClean="0"/>
              <a:t>. </a:t>
            </a:r>
            <a:r>
              <a:rPr lang="ru-RU" sz="2000" b="1" dirty="0" smtClean="0"/>
              <a:t>Статья 16. </a:t>
            </a:r>
            <a:r>
              <a:rPr lang="ru-RU" sz="2000" dirty="0" smtClean="0"/>
              <a:t>Застрахованные лица имеют право на:</a:t>
            </a:r>
            <a:br>
              <a:rPr lang="ru-RU" sz="2000" dirty="0" smtClean="0"/>
            </a:br>
            <a:r>
              <a:rPr lang="ru-RU" sz="2000" dirty="0" smtClean="0"/>
              <a:t>ч.1) </a:t>
            </a:r>
            <a:r>
              <a:rPr lang="ru-RU" sz="2000" b="1" dirty="0" smtClean="0"/>
              <a:t>бесплатное оказание им медицинской помощи медицинскими организациями при наступлении страхового случая. </a:t>
            </a:r>
            <a:br>
              <a:rPr lang="ru-RU" sz="2000" b="1" dirty="0" smtClean="0"/>
            </a:br>
            <a:r>
              <a:rPr lang="ru-RU" sz="2000" b="1" dirty="0" smtClean="0"/>
              <a:t>	Т.о. предложение медицинской организации неправомерно.</a:t>
            </a:r>
            <a:r>
              <a:rPr lang="ru-RU" sz="2000" dirty="0" smtClean="0"/>
              <a:t/>
            </a:r>
            <a:br>
              <a:rPr lang="ru-RU" sz="2000" dirty="0" smtClean="0"/>
            </a:br>
            <a:r>
              <a:rPr lang="ru-RU" sz="2000" dirty="0" smtClean="0"/>
              <a:t/>
            </a:r>
            <a:br>
              <a:rPr lang="ru-RU" sz="2000" dirty="0" smtClean="0"/>
            </a:br>
            <a:endParaRPr lang="ru-RU" sz="2000" dirty="0">
              <a:solidFill>
                <a:srgbClr val="FF0000"/>
              </a:solidFill>
              <a:latin typeface="Monotype Corsiva" pitchFamily="66" charset="0"/>
            </a:endParaRPr>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217537" y="5517232"/>
            <a:ext cx="1469263" cy="499915"/>
          </a:xfrm>
          <a:prstGeom prst="rect">
            <a:avLst/>
          </a:prstGeom>
        </p:spPr>
      </p:pic>
    </p:spTree>
    <p:extLst>
      <p:ext uri="{BB962C8B-B14F-4D97-AF65-F5344CB8AC3E}">
        <p14:creationId xmlns:p14="http://schemas.microsoft.com/office/powerpoint/2010/main" xmlns="" val="38126076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Организация медицинского страхования </a:t>
            </a:r>
            <a:r>
              <a:rPr lang="ru-RU" sz="3600" dirty="0" smtClean="0">
                <a:solidFill>
                  <a:srgbClr val="C00000"/>
                </a:solidFill>
                <a:latin typeface="Monotype Corsiva" pitchFamily="66" charset="0"/>
              </a:rPr>
              <a:t/>
            </a:r>
            <a:br>
              <a:rPr lang="ru-RU" sz="3600" dirty="0" smtClean="0">
                <a:solidFill>
                  <a:srgbClr val="C00000"/>
                </a:solidFill>
                <a:latin typeface="Monotype Corsiva" pitchFamily="66" charset="0"/>
              </a:rPr>
            </a:br>
            <a:r>
              <a:rPr lang="ru-RU" u="sng" dirty="0" smtClean="0">
                <a:solidFill>
                  <a:srgbClr val="0070C0"/>
                </a:solidFill>
                <a:latin typeface="Monotype Corsiva" pitchFamily="66" charset="0"/>
              </a:rPr>
              <a:t>Вопрос №5</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844824"/>
            <a:ext cx="8229600" cy="4281339"/>
          </a:xfrm>
        </p:spPr>
        <p:txBody>
          <a:bodyPr>
            <a:normAutofit/>
          </a:bodyPr>
          <a:lstStyle/>
          <a:p>
            <a:pPr marL="0" indent="0" algn="just">
              <a:lnSpc>
                <a:spcPct val="115000"/>
              </a:lnSpc>
              <a:spcAft>
                <a:spcPts val="0"/>
              </a:spcAft>
              <a:buNone/>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2800" dirty="0" smtClean="0">
                <a:ea typeface="Times New Roman" panose="02020603050405020304" pitchFamily="18" charset="0"/>
                <a:cs typeface="Times New Roman" panose="02020603050405020304" pitchFamily="18" charset="0"/>
              </a:rPr>
              <a:t>Матвеева </a:t>
            </a:r>
            <a:r>
              <a:rPr lang="ru-RU" sz="2800" dirty="0">
                <a:ea typeface="Times New Roman" panose="02020603050405020304" pitchFamily="18" charset="0"/>
                <a:cs typeface="Times New Roman" panose="02020603050405020304" pitchFamily="18" charset="0"/>
              </a:rPr>
              <a:t>обратилась с острой болью за помощью врача ЛОР в поликлинику по месту жительства. В регистратуре ей сказали, что врач перегружен работой, поэтому предложить ей могут только платного врача.</a:t>
            </a:r>
          </a:p>
          <a:p>
            <a:pPr indent="0" algn="just">
              <a:lnSpc>
                <a:spcPct val="115000"/>
              </a:lnSpc>
              <a:spcAft>
                <a:spcPts val="0"/>
              </a:spcAft>
              <a:buNone/>
            </a:pPr>
            <a:r>
              <a:rPr lang="ru-RU" sz="2800" dirty="0" smtClean="0">
                <a:ea typeface="Times New Roman" panose="02020603050405020304" pitchFamily="18" charset="0"/>
                <a:cs typeface="Times New Roman" panose="02020603050405020304" pitchFamily="18" charset="0"/>
              </a:rPr>
              <a:t>	Соответствует </a:t>
            </a:r>
            <a:r>
              <a:rPr lang="ru-RU" sz="2800" dirty="0">
                <a:ea typeface="Times New Roman" panose="02020603050405020304" pitchFamily="18" charset="0"/>
                <a:cs typeface="Times New Roman" panose="02020603050405020304" pitchFamily="18" charset="0"/>
              </a:rPr>
              <a:t>ли закону ответ регистратуры?</a:t>
            </a:r>
          </a:p>
          <a:p>
            <a:pPr algn="just"/>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5</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b="1" dirty="0" smtClean="0"/>
              <a:t>Согласно ФЗ РФ №323  Статья 11. Недопустимость отказа в оказании медицинской помощи</a:t>
            </a:r>
            <a:br>
              <a:rPr lang="ru-RU" sz="2000" b="1" dirty="0" smtClean="0"/>
            </a:br>
            <a:r>
              <a:rPr lang="ru-RU" sz="2000" b="1" dirty="0" smtClean="0"/>
              <a:t> ч.</a:t>
            </a:r>
            <a:r>
              <a:rPr lang="ru-RU" sz="2000" dirty="0" smtClean="0"/>
              <a:t>1. </a:t>
            </a:r>
            <a:r>
              <a:rPr lang="ru-RU" sz="2000" b="1" dirty="0" smtClean="0"/>
              <a:t>Отказ в оказании медицинской помощи </a:t>
            </a:r>
            <a:r>
              <a:rPr lang="ru-RU" sz="2000" dirty="0" smtClean="0"/>
              <a:t>в соответствии с </a:t>
            </a:r>
            <a:r>
              <a:rPr lang="ru-RU" sz="2000" dirty="0" smtClean="0">
                <a:hlinkClick r:id="rId2"/>
              </a:rPr>
              <a:t>программой</a:t>
            </a:r>
            <a:r>
              <a:rPr lang="ru-RU" sz="2000" dirty="0" smtClean="0"/>
              <a:t>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a:t>
            </a:r>
            <a:r>
              <a:rPr lang="ru-RU" sz="2000" b="1" dirty="0" smtClean="0"/>
              <a:t>не допускаются</a:t>
            </a:r>
            <a:r>
              <a:rPr lang="ru-RU" sz="2000" dirty="0" smtClean="0"/>
              <a:t>.</a:t>
            </a:r>
            <a:br>
              <a:rPr lang="ru-RU" sz="2000" dirty="0" smtClean="0"/>
            </a:br>
            <a:r>
              <a:rPr lang="ru-RU" sz="2000" dirty="0" smtClean="0"/>
              <a:t>2</a:t>
            </a:r>
            <a:r>
              <a:rPr lang="ru-RU" sz="2000" b="1" dirty="0" smtClean="0"/>
              <a:t>. Медицинская помощь в экстренной форме</a:t>
            </a:r>
            <a:r>
              <a:rPr lang="ru-RU" sz="2000" dirty="0" smtClean="0"/>
              <a:t> </a:t>
            </a:r>
            <a:r>
              <a:rPr lang="ru-RU" sz="2000" b="1" dirty="0" smtClean="0"/>
              <a:t>оказывается</a:t>
            </a:r>
            <a:r>
              <a:rPr lang="ru-RU" sz="2000" dirty="0" smtClean="0"/>
              <a:t> медицинской организацией и медицинским работником </a:t>
            </a:r>
            <a:r>
              <a:rPr lang="ru-RU" sz="2000" b="1" dirty="0" smtClean="0"/>
              <a:t>гражданину безотлагательно и бесплатно.</a:t>
            </a:r>
            <a:r>
              <a:rPr lang="ru-RU" sz="2000" dirty="0" smtClean="0"/>
              <a:t> Отказ в ее оказании не допускается.</a:t>
            </a:r>
            <a:br>
              <a:rPr lang="ru-RU" sz="2000" dirty="0" smtClean="0"/>
            </a:br>
            <a:r>
              <a:rPr lang="ru-RU" sz="2000" dirty="0" smtClean="0"/>
              <a:t>	</a:t>
            </a:r>
            <a:r>
              <a:rPr lang="ru-RU" sz="2000" b="1" dirty="0" smtClean="0"/>
              <a:t>Согласно ФЗ РФ № 326 ст</a:t>
            </a:r>
            <a:r>
              <a:rPr lang="ru-RU" sz="2000" dirty="0" smtClean="0"/>
              <a:t>. </a:t>
            </a:r>
            <a:r>
              <a:rPr lang="ru-RU" sz="2000" b="1" dirty="0" smtClean="0"/>
              <a:t>Статья 16. </a:t>
            </a:r>
            <a:r>
              <a:rPr lang="ru-RU" sz="2000" dirty="0" smtClean="0"/>
              <a:t>Застрахованные лица имеют право на:</a:t>
            </a:r>
            <a:br>
              <a:rPr lang="ru-RU" sz="2000" dirty="0" smtClean="0"/>
            </a:br>
            <a:r>
              <a:rPr lang="ru-RU" sz="2000" dirty="0" smtClean="0"/>
              <a:t>ч.1) бесплатное оказание им медицинской помощи медицинскими организациями при наступлении страхового случая:</a:t>
            </a:r>
            <a:br>
              <a:rPr lang="ru-RU" sz="2000" dirty="0" smtClean="0"/>
            </a:br>
            <a:r>
              <a:rPr lang="ru-RU" sz="2000" dirty="0" smtClean="0"/>
              <a:t>п. а) на всей территории Российской Федерации в объеме, установленном </a:t>
            </a:r>
            <a:r>
              <a:rPr lang="ru-RU" sz="2000" dirty="0" smtClean="0">
                <a:hlinkClick r:id="rId3"/>
              </a:rPr>
              <a:t>базовой программой</a:t>
            </a:r>
            <a:r>
              <a:rPr lang="ru-RU" sz="2000" dirty="0" smtClean="0"/>
              <a:t> обязательного медицинского страхования;</a:t>
            </a:r>
            <a:br>
              <a:rPr lang="ru-RU" sz="2000" dirty="0" smtClean="0"/>
            </a:br>
            <a:r>
              <a:rPr lang="ru-RU" sz="2000" dirty="0" smtClean="0"/>
              <a:t/>
            </a:r>
            <a:br>
              <a:rPr lang="ru-RU" sz="2000" dirty="0" smtClean="0"/>
            </a:br>
            <a:r>
              <a:rPr lang="ru-RU" sz="2000" dirty="0" smtClean="0"/>
              <a:t>	</a:t>
            </a:r>
            <a:r>
              <a:rPr lang="ru-RU" sz="2000" b="1" dirty="0" smtClean="0"/>
              <a:t>Т.о. отказ в оказании медицинской помощи неправомерен.</a:t>
            </a:r>
            <a:r>
              <a:rPr lang="ru-RU" b="1" dirty="0" smtClean="0"/>
              <a:t/>
            </a:r>
            <a:br>
              <a:rPr lang="ru-RU" b="1" dirty="0" smtClean="0"/>
            </a:br>
            <a:endParaRPr lang="ru-RU" dirty="0">
              <a:solidFill>
                <a:srgbClr val="FF0000"/>
              </a:solidFill>
              <a:latin typeface="Monotype Corsiva" pitchFamily="66" charset="0"/>
            </a:endParaRPr>
          </a:p>
        </p:txBody>
      </p:sp>
      <p:pic>
        <p:nvPicPr>
          <p:cNvPr id="4" name="Объект 3">
            <a:hlinkClick r:id="rId4" action="ppaction://hlinksldjump"/>
          </p:cNvPr>
          <p:cNvPicPr>
            <a:picLocks noGrp="1" noChangeAspect="1"/>
          </p:cNvPicPr>
          <p:nvPr>
            <p:ph idx="1"/>
          </p:nvPr>
        </p:nvPicPr>
        <p:blipFill>
          <a:blip r:embed="rId5" cstate="print"/>
          <a:stretch>
            <a:fillRect/>
          </a:stretch>
        </p:blipFill>
        <p:spPr>
          <a:xfrm>
            <a:off x="7217537" y="5661248"/>
            <a:ext cx="1469263" cy="499915"/>
          </a:xfrm>
          <a:prstGeom prst="rect">
            <a:avLst/>
          </a:prstGeom>
        </p:spPr>
      </p:pic>
    </p:spTree>
    <p:extLst>
      <p:ext uri="{BB962C8B-B14F-4D97-AF65-F5344CB8AC3E}">
        <p14:creationId xmlns:p14="http://schemas.microsoft.com/office/powerpoint/2010/main" xmlns="" val="20675373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C00000"/>
                </a:solidFill>
                <a:latin typeface="Monotype Corsiva" pitchFamily="66" charset="0"/>
              </a:rPr>
              <a:t>Организация медицинского страхования</a:t>
            </a:r>
            <a:r>
              <a:rPr lang="ru-RU" dirty="0">
                <a:solidFill>
                  <a:prstClr val="black"/>
                </a:solidFill>
              </a:rPr>
              <a:t/>
            </a:r>
            <a:br>
              <a:rPr lang="ru-RU" dirty="0">
                <a:solidFill>
                  <a:prstClr val="black"/>
                </a:solidFill>
              </a:rPr>
            </a:br>
            <a:r>
              <a:rPr lang="ru-RU" u="sng" dirty="0" smtClean="0">
                <a:solidFill>
                  <a:srgbClr val="0070C0"/>
                </a:solidFill>
                <a:latin typeface="Monotype Corsiva" pitchFamily="66" charset="0"/>
              </a:rPr>
              <a:t>Вопрос №6</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normAutofit fontScale="92500" lnSpcReduction="10000"/>
          </a:bodyPr>
          <a:lstStyle/>
          <a:p>
            <a:pPr marL="0" indent="0">
              <a:buNone/>
            </a:pPr>
            <a:r>
              <a:rPr lang="ru-RU" dirty="0" smtClean="0"/>
              <a:t>	Гражданин </a:t>
            </a:r>
            <a:r>
              <a:rPr lang="ru-RU" dirty="0"/>
              <a:t>России, житель г. Владивостока (застрахованный по ОМС по месту регистрации г. Владивостока), Иванин, находившийся в командировке в г.Москве, обратился за медицинской помощью по поводу обострившейся язвенной болезни в московскую городскую больницу. Дежурным врачом помощь ему не была оказана по причине того, что он не имеет постоянной регистрации в г. Москве.</a:t>
            </a:r>
          </a:p>
          <a:p>
            <a:pPr marL="0" indent="0">
              <a:buNone/>
            </a:pPr>
            <a:r>
              <a:rPr lang="ru-RU" dirty="0" smtClean="0"/>
              <a:t>	Законно </a:t>
            </a:r>
            <a:r>
              <a:rPr lang="ru-RU" dirty="0"/>
              <a:t>ли это?</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6</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b="1" dirty="0" smtClean="0"/>
              <a:t>Согласно ФЗ РФ №323  Статья 11. Недопустимость отказа в оказании медицинской помощи ч.</a:t>
            </a:r>
            <a:r>
              <a:rPr lang="ru-RU" sz="2000" dirty="0" smtClean="0"/>
              <a:t>1. </a:t>
            </a:r>
            <a:r>
              <a:rPr lang="ru-RU" sz="2000" b="1" dirty="0" smtClean="0"/>
              <a:t>Отказ в оказании медицинской помощи </a:t>
            </a:r>
            <a:r>
              <a:rPr lang="ru-RU" sz="2000" dirty="0" smtClean="0"/>
              <a:t>в соответствии с </a:t>
            </a:r>
            <a:r>
              <a:rPr lang="ru-RU" sz="2000" dirty="0" smtClean="0">
                <a:hlinkClick r:id="rId2"/>
              </a:rPr>
              <a:t>программой</a:t>
            </a:r>
            <a:r>
              <a:rPr lang="ru-RU" sz="2000" dirty="0" smtClean="0"/>
              <a:t>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a:t>
            </a:r>
            <a:r>
              <a:rPr lang="ru-RU" sz="2000" b="1" dirty="0" smtClean="0"/>
              <a:t>не допускаются</a:t>
            </a:r>
            <a:r>
              <a:rPr lang="ru-RU" sz="2000" dirty="0" smtClean="0"/>
              <a:t>.</a:t>
            </a:r>
            <a:br>
              <a:rPr lang="ru-RU" sz="2000" dirty="0" smtClean="0"/>
            </a:br>
            <a:r>
              <a:rPr lang="ru-RU" sz="2000" dirty="0" smtClean="0"/>
              <a:t>2</a:t>
            </a:r>
            <a:r>
              <a:rPr lang="ru-RU" sz="2000" b="1" dirty="0" smtClean="0"/>
              <a:t>. Медицинская помощь в экстренной форме</a:t>
            </a:r>
            <a:r>
              <a:rPr lang="ru-RU" sz="2000" dirty="0" smtClean="0"/>
              <a:t> </a:t>
            </a:r>
            <a:r>
              <a:rPr lang="ru-RU" sz="2000" b="1" dirty="0" smtClean="0"/>
              <a:t>оказывается</a:t>
            </a:r>
            <a:r>
              <a:rPr lang="ru-RU" sz="2000" dirty="0" smtClean="0"/>
              <a:t> медицинской организацией и медицинским работником </a:t>
            </a:r>
            <a:r>
              <a:rPr lang="ru-RU" sz="2000" b="1" dirty="0" smtClean="0"/>
              <a:t>гражданину безотлагательно и бесплатно.</a:t>
            </a:r>
            <a:r>
              <a:rPr lang="ru-RU" sz="2000" dirty="0" smtClean="0"/>
              <a:t> Отказ в ее оказании не допускается.</a:t>
            </a:r>
            <a:br>
              <a:rPr lang="ru-RU" sz="2000" dirty="0" smtClean="0"/>
            </a:br>
            <a:r>
              <a:rPr lang="ru-RU" sz="2000" dirty="0" smtClean="0"/>
              <a:t>	</a:t>
            </a:r>
            <a:r>
              <a:rPr lang="ru-RU" sz="2000" b="1" dirty="0" smtClean="0"/>
              <a:t>Согласно ФЗ РФ № 326 ст</a:t>
            </a:r>
            <a:r>
              <a:rPr lang="ru-RU" sz="2000" dirty="0" smtClean="0"/>
              <a:t>. </a:t>
            </a:r>
            <a:r>
              <a:rPr lang="ru-RU" sz="2000" b="1" dirty="0" smtClean="0"/>
              <a:t>Статья 16. </a:t>
            </a:r>
            <a:r>
              <a:rPr lang="ru-RU" sz="2000" dirty="0" smtClean="0"/>
              <a:t>Застрахованные лица имеют право на:</a:t>
            </a:r>
            <a:br>
              <a:rPr lang="ru-RU" sz="2000" dirty="0" smtClean="0"/>
            </a:br>
            <a:r>
              <a:rPr lang="ru-RU" sz="2000" dirty="0" smtClean="0"/>
              <a:t>ч.1) бесплатное оказание им медицинской помощи медицинскими организациями при наступлении страхового случая:</a:t>
            </a:r>
            <a:br>
              <a:rPr lang="ru-RU" sz="2000" dirty="0" smtClean="0"/>
            </a:br>
            <a:r>
              <a:rPr lang="ru-RU" sz="2000" dirty="0" smtClean="0"/>
              <a:t>п. а) на всей территории Российской Федерации в объеме, установленном </a:t>
            </a:r>
            <a:r>
              <a:rPr lang="ru-RU" sz="2000" dirty="0" smtClean="0">
                <a:hlinkClick r:id="rId3"/>
              </a:rPr>
              <a:t>базовой программой</a:t>
            </a:r>
            <a:r>
              <a:rPr lang="ru-RU" sz="2000" dirty="0" smtClean="0"/>
              <a:t> обязательного медицинского страхования;</a:t>
            </a:r>
            <a:br>
              <a:rPr lang="ru-RU" sz="2000" dirty="0" smtClean="0"/>
            </a:br>
            <a:r>
              <a:rPr lang="ru-RU" sz="2000" dirty="0" smtClean="0"/>
              <a:t/>
            </a:r>
            <a:br>
              <a:rPr lang="ru-RU" sz="2000" dirty="0" smtClean="0"/>
            </a:br>
            <a:r>
              <a:rPr lang="ru-RU" sz="2000" dirty="0" smtClean="0"/>
              <a:t>	</a:t>
            </a:r>
            <a:r>
              <a:rPr lang="ru-RU" sz="2000" b="1" dirty="0" smtClean="0"/>
              <a:t>Т.о. отказ в оказании медицинской помощи неправомерен.</a:t>
            </a:r>
            <a:r>
              <a:rPr lang="ru-RU" b="1" dirty="0" smtClean="0"/>
              <a:t/>
            </a:r>
            <a:br>
              <a:rPr lang="ru-RU" b="1" dirty="0" smtClean="0"/>
            </a:br>
            <a:endParaRPr lang="ru-RU" dirty="0">
              <a:solidFill>
                <a:srgbClr val="FF0000"/>
              </a:solidFill>
              <a:latin typeface="Monotype Corsiva" pitchFamily="66" charset="0"/>
            </a:endParaRPr>
          </a:p>
        </p:txBody>
      </p:sp>
      <p:pic>
        <p:nvPicPr>
          <p:cNvPr id="4" name="Объект 3">
            <a:hlinkClick r:id="rId4" action="ppaction://hlinksldjump"/>
          </p:cNvPr>
          <p:cNvPicPr>
            <a:picLocks noGrp="1" noChangeAspect="1"/>
          </p:cNvPicPr>
          <p:nvPr>
            <p:ph idx="1"/>
          </p:nvPr>
        </p:nvPicPr>
        <p:blipFill>
          <a:blip r:embed="rId5" cstate="print"/>
          <a:stretch>
            <a:fillRect/>
          </a:stretch>
        </p:blipFill>
        <p:spPr>
          <a:xfrm>
            <a:off x="7196082" y="5517232"/>
            <a:ext cx="1469263" cy="499915"/>
          </a:xfrm>
          <a:prstGeom prst="rect">
            <a:avLst/>
          </a:prstGeom>
        </p:spPr>
      </p:pic>
    </p:spTree>
    <p:extLst>
      <p:ext uri="{BB962C8B-B14F-4D97-AF65-F5344CB8AC3E}">
        <p14:creationId xmlns:p14="http://schemas.microsoft.com/office/powerpoint/2010/main" xmlns="" val="137363303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Организация медицинского страхования </a:t>
            </a:r>
            <a:r>
              <a:rPr lang="ru-RU" dirty="0" smtClean="0"/>
              <a:t/>
            </a:r>
            <a:br>
              <a:rPr lang="ru-RU" dirty="0" smtClean="0"/>
            </a:br>
            <a:r>
              <a:rPr lang="ru-RU" u="sng" dirty="0" smtClean="0">
                <a:solidFill>
                  <a:srgbClr val="0070C0"/>
                </a:solidFill>
                <a:latin typeface="Monotype Corsiva" pitchFamily="66" charset="0"/>
              </a:rPr>
              <a:t>Вопрос №7</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p:txBody>
          <a:bodyPr/>
          <a:lstStyle/>
          <a:p>
            <a:pPr marL="0" indent="0">
              <a:buNone/>
            </a:pPr>
            <a:r>
              <a:rPr lang="ru-RU" dirty="0" smtClean="0"/>
              <a:t>	Во </a:t>
            </a:r>
            <a:r>
              <a:rPr lang="ru-RU" dirty="0"/>
              <a:t>время отдыха на территории Крыма гражданин </a:t>
            </a:r>
            <a:r>
              <a:rPr lang="ru-RU" dirty="0" smtClean="0"/>
              <a:t>Федоров </a:t>
            </a:r>
            <a:r>
              <a:rPr lang="ru-RU" dirty="0"/>
              <a:t>был госпитализирован в городскую больницу г.Ялты с диагнозом «Обострение хронического двустороннего отита». За лечение с него была взята плата.</a:t>
            </a:r>
          </a:p>
          <a:p>
            <a:pPr marL="0" indent="0">
              <a:buNone/>
            </a:pPr>
            <a:r>
              <a:rPr lang="ru-RU" dirty="0" smtClean="0"/>
              <a:t>	Законно </a:t>
            </a:r>
            <a:r>
              <a:rPr lang="ru-RU" dirty="0"/>
              <a:t>ли это?</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7</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b="1" dirty="0" smtClean="0"/>
              <a:t>Согласно ФЗ РФ №323  Статья 11. Недопустимость отказа в оказании медицинской помощи ч.</a:t>
            </a:r>
            <a:r>
              <a:rPr lang="ru-RU" sz="2000" dirty="0" smtClean="0"/>
              <a:t>1. </a:t>
            </a:r>
            <a:r>
              <a:rPr lang="ru-RU" sz="2000" b="1" dirty="0" smtClean="0"/>
              <a:t>Отказ в оказании медицинской помощи </a:t>
            </a:r>
            <a:r>
              <a:rPr lang="ru-RU" sz="2000" dirty="0" smtClean="0"/>
              <a:t>в соответствии с </a:t>
            </a:r>
            <a:r>
              <a:rPr lang="ru-RU" sz="2000" dirty="0" smtClean="0">
                <a:hlinkClick r:id="rId2"/>
              </a:rPr>
              <a:t>программой</a:t>
            </a:r>
            <a:r>
              <a:rPr lang="ru-RU" sz="2000" dirty="0" smtClean="0"/>
              <a:t>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a:t>
            </a:r>
            <a:r>
              <a:rPr lang="ru-RU" sz="2000" b="1" dirty="0" smtClean="0"/>
              <a:t>не допускаются</a:t>
            </a:r>
            <a:r>
              <a:rPr lang="ru-RU" sz="2000" dirty="0" smtClean="0"/>
              <a:t>.</a:t>
            </a:r>
            <a:br>
              <a:rPr lang="ru-RU" sz="2000" dirty="0" smtClean="0"/>
            </a:br>
            <a:r>
              <a:rPr lang="ru-RU" sz="2000" dirty="0" smtClean="0"/>
              <a:t>2</a:t>
            </a:r>
            <a:r>
              <a:rPr lang="ru-RU" sz="2000" b="1" dirty="0" smtClean="0"/>
              <a:t>. Медицинская помощь в экстренной форме</a:t>
            </a:r>
            <a:r>
              <a:rPr lang="ru-RU" sz="2000" dirty="0" smtClean="0"/>
              <a:t> </a:t>
            </a:r>
            <a:r>
              <a:rPr lang="ru-RU" sz="2000" b="1" dirty="0" smtClean="0"/>
              <a:t>оказывается</a:t>
            </a:r>
            <a:r>
              <a:rPr lang="ru-RU" sz="2000" dirty="0" smtClean="0"/>
              <a:t> медицинской организацией и медицинским работником </a:t>
            </a:r>
            <a:r>
              <a:rPr lang="ru-RU" sz="2000" b="1" dirty="0" smtClean="0"/>
              <a:t>гражданину безотлагательно и бесплатно.</a:t>
            </a:r>
            <a:r>
              <a:rPr lang="ru-RU" sz="2000" dirty="0" smtClean="0"/>
              <a:t> Отказ в ее оказании не допускается.</a:t>
            </a:r>
            <a:br>
              <a:rPr lang="ru-RU" sz="2000" dirty="0" smtClean="0"/>
            </a:br>
            <a:r>
              <a:rPr lang="ru-RU" sz="2000" dirty="0" smtClean="0"/>
              <a:t>	</a:t>
            </a:r>
            <a:r>
              <a:rPr lang="ru-RU" sz="2000" b="1" dirty="0" smtClean="0"/>
              <a:t>Согласно ФЗ РФ № 326 ст</a:t>
            </a:r>
            <a:r>
              <a:rPr lang="ru-RU" sz="2000" dirty="0" smtClean="0"/>
              <a:t>. </a:t>
            </a:r>
            <a:r>
              <a:rPr lang="ru-RU" sz="2000" b="1" dirty="0" smtClean="0"/>
              <a:t>Статья 16. </a:t>
            </a:r>
            <a:r>
              <a:rPr lang="ru-RU" sz="2000" dirty="0" smtClean="0"/>
              <a:t>Застрахованные лица имеют право на: ч.1) бесплатное оказание им медицинской помощи медицинскими организациями при наступлении страхового случая:</a:t>
            </a:r>
            <a:br>
              <a:rPr lang="ru-RU" sz="2000" dirty="0" smtClean="0"/>
            </a:br>
            <a:r>
              <a:rPr lang="ru-RU" sz="2000" dirty="0" smtClean="0"/>
              <a:t>п. а) на всей территории Российской Федерации в объеме, установленном </a:t>
            </a:r>
            <a:r>
              <a:rPr lang="ru-RU" sz="2000" dirty="0" smtClean="0">
                <a:hlinkClick r:id="rId3"/>
              </a:rPr>
              <a:t>базовой программой</a:t>
            </a:r>
            <a:r>
              <a:rPr lang="ru-RU" sz="2000" dirty="0" smtClean="0"/>
              <a:t> обязательного медицинского страхования;</a:t>
            </a:r>
            <a:br>
              <a:rPr lang="ru-RU" sz="2000" dirty="0" smtClean="0"/>
            </a:br>
            <a:r>
              <a:rPr lang="ru-RU" sz="2000" dirty="0" smtClean="0"/>
              <a:t/>
            </a:r>
            <a:br>
              <a:rPr lang="ru-RU" sz="2000" dirty="0" smtClean="0"/>
            </a:br>
            <a:r>
              <a:rPr lang="ru-RU" sz="2000" dirty="0" smtClean="0"/>
              <a:t>	</a:t>
            </a:r>
            <a:r>
              <a:rPr lang="ru-RU" sz="2000" b="1" dirty="0" smtClean="0"/>
              <a:t>Т.о. действия медработников   городской больницы г. Ялты неправомерны.</a:t>
            </a:r>
            <a:br>
              <a:rPr lang="ru-RU" sz="2000" b="1" dirty="0" smtClean="0"/>
            </a:br>
            <a:endParaRPr lang="ru-RU" sz="2000" dirty="0">
              <a:solidFill>
                <a:srgbClr val="FF0000"/>
              </a:solidFill>
              <a:latin typeface="Monotype Corsiva" pitchFamily="66" charset="0"/>
            </a:endParaRPr>
          </a:p>
        </p:txBody>
      </p:sp>
      <p:pic>
        <p:nvPicPr>
          <p:cNvPr id="4" name="Объект 3">
            <a:hlinkClick r:id="rId4" action="ppaction://hlinksldjump"/>
          </p:cNvPr>
          <p:cNvPicPr>
            <a:picLocks noGrp="1" noChangeAspect="1"/>
          </p:cNvPicPr>
          <p:nvPr>
            <p:ph idx="1"/>
          </p:nvPr>
        </p:nvPicPr>
        <p:blipFill>
          <a:blip r:embed="rId5" cstate="print"/>
          <a:stretch>
            <a:fillRect/>
          </a:stretch>
        </p:blipFill>
        <p:spPr>
          <a:xfrm>
            <a:off x="7186598" y="5589240"/>
            <a:ext cx="1469263" cy="499915"/>
          </a:xfrm>
          <a:prstGeom prst="rect">
            <a:avLst/>
          </a:prstGeom>
        </p:spPr>
      </p:pic>
    </p:spTree>
    <p:extLst>
      <p:ext uri="{BB962C8B-B14F-4D97-AF65-F5344CB8AC3E}">
        <p14:creationId xmlns:p14="http://schemas.microsoft.com/office/powerpoint/2010/main" xmlns="" val="232663281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C00000"/>
                </a:solidFill>
                <a:latin typeface="Monotype Corsiva" pitchFamily="66" charset="0"/>
              </a:rPr>
              <a:t>Организация медицинского </a:t>
            </a:r>
            <a:r>
              <a:rPr lang="ru-RU" dirty="0" smtClean="0">
                <a:solidFill>
                  <a:srgbClr val="C00000"/>
                </a:solidFill>
                <a:latin typeface="Monotype Corsiva" pitchFamily="66" charset="0"/>
              </a:rPr>
              <a:t>страхования</a:t>
            </a:r>
            <a:br>
              <a:rPr lang="ru-RU" dirty="0" smtClean="0">
                <a:solidFill>
                  <a:srgbClr val="C00000"/>
                </a:solidFill>
                <a:latin typeface="Monotype Corsiva" pitchFamily="66" charset="0"/>
              </a:rPr>
            </a:br>
            <a:r>
              <a:rPr lang="ru-RU" u="sng" dirty="0" smtClean="0">
                <a:solidFill>
                  <a:srgbClr val="0070C0"/>
                </a:solidFill>
                <a:latin typeface="Monotype Corsiva" pitchFamily="66" charset="0"/>
              </a:rPr>
              <a:t>Вопрос №8</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72816"/>
            <a:ext cx="8229600" cy="4353347"/>
          </a:xfrm>
        </p:spPr>
        <p:txBody>
          <a:bodyPr>
            <a:normAutofit fontScale="62500" lnSpcReduction="20000"/>
          </a:bodyPr>
          <a:lstStyle/>
          <a:p>
            <a:pPr marL="0" indent="0" algn="just">
              <a:buNone/>
            </a:pPr>
            <a:r>
              <a:rPr lang="ru-RU" dirty="0" smtClean="0"/>
              <a:t>	</a:t>
            </a:r>
            <a:r>
              <a:rPr lang="ru-RU" sz="4000" dirty="0" smtClean="0"/>
              <a:t>К </a:t>
            </a:r>
            <a:r>
              <a:rPr lang="ru-RU" sz="4000" dirty="0"/>
              <a:t>хирургу </a:t>
            </a:r>
            <a:r>
              <a:rPr lang="ru-RU" sz="4000" dirty="0" err="1"/>
              <a:t>горбольницы</a:t>
            </a:r>
            <a:r>
              <a:rPr lang="ru-RU" sz="4000" dirty="0"/>
              <a:t> обратился гражданин К.,  66 лет, по поводу паховой грыжи. Обследовав больного, хирург сказал, что операция показана и может быть выполнена, но предварительно за нее следует заплатить. Сумма гражданину К. показалась большой. На предложение К. снизить цену врач ответил, что сумма установлена не  им. Больной заплатил, но после операции обратился с жалобой в администрацию больницы. Хирург понес административное наказание.</a:t>
            </a:r>
          </a:p>
          <a:p>
            <a:pPr marL="0" indent="0" algn="just">
              <a:buNone/>
            </a:pPr>
            <a:r>
              <a:rPr lang="ru-RU" sz="4000" dirty="0" smtClean="0"/>
              <a:t>	Является </a:t>
            </a:r>
            <a:r>
              <a:rPr lang="ru-RU" sz="4000" dirty="0"/>
              <a:t>ли это деяние противоречащим законодательству об охране здоровья граждан? </a:t>
            </a:r>
          </a:p>
          <a:p>
            <a:pPr marL="0" indent="0" algn="just">
              <a:buNone/>
            </a:pPr>
            <a:r>
              <a:rPr lang="ru-RU" sz="4000" dirty="0" smtClean="0"/>
              <a:t>	Имеется </a:t>
            </a:r>
            <a:r>
              <a:rPr lang="ru-RU" sz="4000" dirty="0"/>
              <a:t>ли на этот счет указание в Конституции РФ?</a:t>
            </a:r>
          </a:p>
          <a:p>
            <a:pPr marL="0" indent="0" algn="just">
              <a:buNone/>
            </a:pPr>
            <a:r>
              <a:rPr lang="ru-RU" sz="4000" b="1" dirty="0" smtClean="0"/>
              <a:t>	</a:t>
            </a:r>
            <a:r>
              <a:rPr lang="ru-RU" sz="4000" b="1" dirty="0"/>
              <a:t> </a:t>
            </a:r>
            <a:endParaRPr lang="ru-RU" sz="4000" dirty="0"/>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1143000"/>
          </a:xfrm>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8</a:t>
            </a:r>
            <a:br>
              <a:rPr lang="ru-RU" dirty="0" smtClean="0">
                <a:solidFill>
                  <a:srgbClr val="FF0000"/>
                </a:solidFill>
                <a:latin typeface="Monotype Corsiva" pitchFamily="66" charset="0"/>
              </a:rPr>
            </a:br>
            <a:r>
              <a:rPr lang="ru-RU" b="1" dirty="0" smtClean="0"/>
              <a:t> 	</a:t>
            </a:r>
            <a:r>
              <a:rPr lang="ru-RU" sz="2000" b="1" dirty="0" smtClean="0"/>
              <a:t>Да является,</a:t>
            </a:r>
            <a:r>
              <a:rPr lang="ru-RU" b="1" dirty="0" smtClean="0"/>
              <a:t> </a:t>
            </a:r>
            <a:r>
              <a:rPr lang="ru-RU" sz="2000" b="1" dirty="0" smtClean="0"/>
              <a:t>согласно ФЗ РФ №323  Статья 11. Недопустимость отказа в оказании медицинской помощи ч.</a:t>
            </a:r>
            <a:r>
              <a:rPr lang="ru-RU" sz="2000" dirty="0" smtClean="0"/>
              <a:t>1. </a:t>
            </a:r>
            <a:r>
              <a:rPr lang="ru-RU" sz="2000" b="1" dirty="0" smtClean="0"/>
              <a:t>Отказ в оказании медицинской помощи </a:t>
            </a:r>
            <a:r>
              <a:rPr lang="ru-RU" sz="2000" dirty="0" smtClean="0"/>
              <a:t>в соответствии с </a:t>
            </a:r>
            <a:r>
              <a:rPr lang="ru-RU" sz="2000" dirty="0" smtClean="0">
                <a:hlinkClick r:id="rId2"/>
              </a:rPr>
              <a:t>программой</a:t>
            </a:r>
            <a:r>
              <a:rPr lang="ru-RU" sz="2000" dirty="0" smtClean="0"/>
              <a:t>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a:t>
            </a:r>
            <a:r>
              <a:rPr lang="ru-RU" sz="2000" b="1" dirty="0" smtClean="0"/>
              <a:t>не допускаются</a:t>
            </a:r>
            <a:r>
              <a:rPr lang="ru-RU" sz="2000" dirty="0" smtClean="0"/>
              <a:t>.</a:t>
            </a:r>
            <a:br>
              <a:rPr lang="ru-RU" sz="2000" dirty="0" smtClean="0"/>
            </a:br>
            <a:r>
              <a:rPr lang="ru-RU" sz="2000" dirty="0" smtClean="0"/>
              <a:t>2</a:t>
            </a:r>
            <a:r>
              <a:rPr lang="ru-RU" sz="2000" b="1" dirty="0" smtClean="0"/>
              <a:t>. Медицинская помощь в экстренной форме</a:t>
            </a:r>
            <a:r>
              <a:rPr lang="ru-RU" sz="2000" dirty="0" smtClean="0"/>
              <a:t> </a:t>
            </a:r>
            <a:r>
              <a:rPr lang="ru-RU" sz="2000" b="1" dirty="0" smtClean="0"/>
              <a:t>оказывается</a:t>
            </a:r>
            <a:r>
              <a:rPr lang="ru-RU" sz="2000" dirty="0" smtClean="0"/>
              <a:t> медицинской организацией и медицинским работником </a:t>
            </a:r>
            <a:r>
              <a:rPr lang="ru-RU" sz="2000" b="1" dirty="0" smtClean="0"/>
              <a:t>гражданину безотлагательно и бесплатно.</a:t>
            </a:r>
            <a:r>
              <a:rPr lang="ru-RU" sz="2000" dirty="0" smtClean="0"/>
              <a:t> Отказ в ее оказании не допускается.</a:t>
            </a:r>
            <a:br>
              <a:rPr lang="ru-RU" sz="2000" dirty="0" smtClean="0"/>
            </a:br>
            <a:r>
              <a:rPr lang="ru-RU" sz="2000" dirty="0" smtClean="0"/>
              <a:t>	</a:t>
            </a:r>
            <a:r>
              <a:rPr lang="ru-RU" sz="2000" b="1" dirty="0" smtClean="0"/>
              <a:t>Согласно ФЗ РФ № 326 ст</a:t>
            </a:r>
            <a:r>
              <a:rPr lang="ru-RU" sz="2000" dirty="0" smtClean="0"/>
              <a:t>. </a:t>
            </a:r>
            <a:r>
              <a:rPr lang="ru-RU" sz="2000" b="1" dirty="0" smtClean="0"/>
              <a:t>Статья 16. </a:t>
            </a:r>
            <a:r>
              <a:rPr lang="ru-RU" sz="2000" dirty="0" smtClean="0"/>
              <a:t>Застрахованные лица имеют право на: ч.1) бесплатное оказание им медицинской помощи медицинскими организациями при наступлении страхового случая:</a:t>
            </a:r>
            <a:br>
              <a:rPr lang="ru-RU" sz="2000" dirty="0" smtClean="0"/>
            </a:br>
            <a:r>
              <a:rPr lang="ru-RU" sz="2000" dirty="0" smtClean="0"/>
              <a:t>п. а) на всей территории Российской Федерации в объеме, установленном </a:t>
            </a:r>
            <a:r>
              <a:rPr lang="ru-RU" sz="2000" dirty="0" smtClean="0">
                <a:hlinkClick r:id="rId3"/>
              </a:rPr>
              <a:t>базовой программой</a:t>
            </a:r>
            <a:r>
              <a:rPr lang="ru-RU" sz="2000" dirty="0" smtClean="0"/>
              <a:t> обязательного медицинского страхования.</a:t>
            </a:r>
            <a:r>
              <a:rPr lang="ru-RU" sz="1800" b="1" dirty="0" smtClean="0"/>
              <a:t> 	Согласно Конституции РФ статья 41 </a:t>
            </a:r>
            <a:br>
              <a:rPr lang="ru-RU" sz="1800" b="1" dirty="0" smtClean="0"/>
            </a:br>
            <a:r>
              <a:rPr lang="ru-RU" sz="1800" b="1" dirty="0" smtClean="0"/>
              <a:t> ч.</a:t>
            </a:r>
            <a:r>
              <a:rPr lang="ru-RU" sz="1800" dirty="0" smtClean="0"/>
              <a:t>1. </a:t>
            </a:r>
            <a:r>
              <a:rPr lang="ru-RU" sz="1800" b="1" dirty="0" smtClean="0"/>
              <a:t>Каждый имеет право на охрану здоровья и медицинскую помощь</a:t>
            </a:r>
            <a:r>
              <a:rPr lang="ru-RU" sz="1800" dirty="0" smtClean="0"/>
              <a:t>. Медицинская помощь в государственных и муниципальных учреждениях здравоохранения оказывается гражданам </a:t>
            </a:r>
            <a:r>
              <a:rPr lang="ru-RU" sz="1800" b="1" dirty="0" smtClean="0"/>
              <a:t>бесплатно</a:t>
            </a:r>
            <a:r>
              <a:rPr lang="ru-RU" sz="1800" dirty="0" smtClean="0"/>
              <a:t> за счет средств соответствующего бюджета, страховых взносов, других поступлений.</a:t>
            </a:r>
            <a:br>
              <a:rPr lang="ru-RU" sz="1800" dirty="0" smtClean="0"/>
            </a:br>
            <a:endParaRPr lang="ru-RU" sz="2000" dirty="0">
              <a:solidFill>
                <a:srgbClr val="FF0000"/>
              </a:solidFill>
              <a:latin typeface="Monotype Corsiva" pitchFamily="66" charset="0"/>
            </a:endParaRPr>
          </a:p>
        </p:txBody>
      </p:sp>
      <p:pic>
        <p:nvPicPr>
          <p:cNvPr id="4" name="Объект 3">
            <a:hlinkClick r:id="rId4" action="ppaction://hlinksldjump"/>
          </p:cNvPr>
          <p:cNvPicPr>
            <a:picLocks noGrp="1" noChangeAspect="1"/>
          </p:cNvPicPr>
          <p:nvPr>
            <p:ph idx="1"/>
          </p:nvPr>
        </p:nvPicPr>
        <p:blipFill>
          <a:blip r:embed="rId5" cstate="print"/>
          <a:stretch>
            <a:fillRect/>
          </a:stretch>
        </p:blipFill>
        <p:spPr>
          <a:xfrm>
            <a:off x="7020272" y="5661248"/>
            <a:ext cx="1469263" cy="499915"/>
          </a:xfrm>
          <a:prstGeom prst="rect">
            <a:avLst/>
          </a:prstGeom>
        </p:spPr>
      </p:pic>
    </p:spTree>
    <p:extLst>
      <p:ext uri="{BB962C8B-B14F-4D97-AF65-F5344CB8AC3E}">
        <p14:creationId xmlns:p14="http://schemas.microsoft.com/office/powerpoint/2010/main" xmlns="" val="30526813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rgbClr val="C00000"/>
                </a:solidFill>
                <a:latin typeface="Monotype Corsiva" pitchFamily="66" charset="0"/>
              </a:rPr>
              <a:t>Права и обязанности пациентов</a:t>
            </a:r>
            <a:endParaRPr lang="ru-RU" b="1" dirty="0">
              <a:solidFill>
                <a:srgbClr val="C00000"/>
              </a:solidFill>
              <a:latin typeface="Monotype Corsiva" pitchFamily="66" charset="0"/>
            </a:endParaRPr>
          </a:p>
        </p:txBody>
      </p:sp>
      <p:sp>
        <p:nvSpPr>
          <p:cNvPr id="3" name="Содержимое 2"/>
          <p:cNvSpPr>
            <a:spLocks noGrp="1"/>
          </p:cNvSpPr>
          <p:nvPr>
            <p:ph idx="1"/>
          </p:nvPr>
        </p:nvSpPr>
        <p:spPr/>
        <p:txBody>
          <a:bodyPr>
            <a:normAutofit lnSpcReduction="10000"/>
          </a:bodyPr>
          <a:lstStyle/>
          <a:p>
            <a:r>
              <a:rPr lang="ru-RU" dirty="0" smtClean="0">
                <a:latin typeface="Monotype Corsiva" pitchFamily="66" charset="0"/>
                <a:hlinkClick r:id="rId2" action="ppaction://hlinksldjump"/>
              </a:rPr>
              <a:t>1 Вопрос</a:t>
            </a:r>
            <a:r>
              <a:rPr lang="en-US" dirty="0" smtClean="0">
                <a:latin typeface="Monotype Corsiva" pitchFamily="66" charset="0"/>
              </a:rPr>
              <a:t>			</a:t>
            </a:r>
            <a:r>
              <a:rPr lang="ru-RU" dirty="0" smtClean="0">
                <a:latin typeface="Monotype Corsiva" pitchFamily="66" charset="0"/>
              </a:rPr>
              <a:t>	</a:t>
            </a:r>
            <a:r>
              <a:rPr lang="en-US" dirty="0" smtClean="0">
                <a:latin typeface="Monotype Corsiva" pitchFamily="66" charset="0"/>
                <a:hlinkClick r:id="rId3" action="ppaction://hlinksldjump"/>
              </a:rPr>
              <a:t>1</a:t>
            </a:r>
            <a:r>
              <a:rPr lang="ru-RU" dirty="0" smtClean="0">
                <a:latin typeface="Monotype Corsiva" pitchFamily="66" charset="0"/>
                <a:hlinkClick r:id="rId3" action="ppaction://hlinksldjump"/>
              </a:rPr>
              <a:t>.Ответ</a:t>
            </a:r>
            <a:r>
              <a:rPr lang="en-US" dirty="0" smtClean="0">
                <a:latin typeface="Monotype Corsiva" pitchFamily="66" charset="0"/>
              </a:rPr>
              <a:t>		</a:t>
            </a:r>
            <a:endParaRPr lang="ru-RU" dirty="0" smtClean="0">
              <a:latin typeface="Monotype Corsiva" pitchFamily="66" charset="0"/>
            </a:endParaRPr>
          </a:p>
          <a:p>
            <a:r>
              <a:rPr lang="ru-RU" dirty="0" smtClean="0">
                <a:latin typeface="Monotype Corsiva" pitchFamily="66" charset="0"/>
                <a:hlinkClick r:id="rId4" action="ppaction://hlinksldjump"/>
              </a:rPr>
              <a:t>2 Вопрос</a:t>
            </a:r>
            <a:r>
              <a:rPr lang="ru-RU" dirty="0" smtClean="0">
                <a:latin typeface="Monotype Corsiva" pitchFamily="66" charset="0"/>
              </a:rPr>
              <a:t>				</a:t>
            </a:r>
            <a:r>
              <a:rPr lang="ru-RU" dirty="0" smtClean="0">
                <a:latin typeface="Monotype Corsiva" pitchFamily="66" charset="0"/>
                <a:hlinkClick r:id="rId5" action="ppaction://hlinksldjump"/>
              </a:rPr>
              <a:t>2. Ответ </a:t>
            </a:r>
            <a:endParaRPr lang="ru-RU" dirty="0" smtClean="0">
              <a:latin typeface="Monotype Corsiva" pitchFamily="66" charset="0"/>
            </a:endParaRPr>
          </a:p>
          <a:p>
            <a:r>
              <a:rPr lang="ru-RU" dirty="0" smtClean="0">
                <a:latin typeface="Monotype Corsiva" pitchFamily="66" charset="0"/>
                <a:hlinkClick r:id="rId6" action="ppaction://hlinksldjump"/>
              </a:rPr>
              <a:t>3 Вопрос</a:t>
            </a:r>
            <a:r>
              <a:rPr lang="ru-RU" dirty="0" smtClean="0">
                <a:latin typeface="Monotype Corsiva" pitchFamily="66" charset="0"/>
              </a:rPr>
              <a:t>				</a:t>
            </a:r>
            <a:r>
              <a:rPr lang="ru-RU" dirty="0" smtClean="0">
                <a:latin typeface="Monotype Corsiva" pitchFamily="66" charset="0"/>
                <a:hlinkClick r:id="rId7" action="ppaction://hlinksldjump"/>
              </a:rPr>
              <a:t>3. Ответ</a:t>
            </a:r>
            <a:endParaRPr lang="ru-RU" dirty="0" smtClean="0">
              <a:latin typeface="Monotype Corsiva" pitchFamily="66" charset="0"/>
            </a:endParaRPr>
          </a:p>
          <a:p>
            <a:r>
              <a:rPr lang="ru-RU" dirty="0" smtClean="0">
                <a:latin typeface="Monotype Corsiva" pitchFamily="66" charset="0"/>
                <a:hlinkClick r:id="rId8" action="ppaction://hlinksldjump"/>
              </a:rPr>
              <a:t>4 Вопрос</a:t>
            </a:r>
            <a:r>
              <a:rPr lang="ru-RU" dirty="0" smtClean="0">
                <a:latin typeface="Monotype Corsiva" pitchFamily="66" charset="0"/>
              </a:rPr>
              <a:t>				</a:t>
            </a:r>
            <a:r>
              <a:rPr lang="ru-RU" dirty="0" smtClean="0">
                <a:latin typeface="Monotype Corsiva" pitchFamily="66" charset="0"/>
                <a:hlinkClick r:id="rId9" action="ppaction://hlinksldjump"/>
              </a:rPr>
              <a:t>4. Ответ</a:t>
            </a:r>
            <a:endParaRPr lang="ru-RU" dirty="0" smtClean="0">
              <a:latin typeface="Monotype Corsiva" pitchFamily="66" charset="0"/>
            </a:endParaRPr>
          </a:p>
          <a:p>
            <a:r>
              <a:rPr lang="ru-RU" dirty="0" smtClean="0">
                <a:latin typeface="Monotype Corsiva" pitchFamily="66" charset="0"/>
                <a:hlinkClick r:id="rId10" action="ppaction://hlinksldjump"/>
              </a:rPr>
              <a:t>5 Вопрос</a:t>
            </a:r>
            <a:r>
              <a:rPr lang="ru-RU" dirty="0" smtClean="0">
                <a:latin typeface="Monotype Corsiva" pitchFamily="66" charset="0"/>
              </a:rPr>
              <a:t>				</a:t>
            </a:r>
            <a:r>
              <a:rPr lang="ru-RU" dirty="0" smtClean="0">
                <a:latin typeface="Monotype Corsiva" pitchFamily="66" charset="0"/>
                <a:hlinkClick r:id="rId11" action="ppaction://hlinksldjump"/>
              </a:rPr>
              <a:t>5. Ответ</a:t>
            </a:r>
            <a:endParaRPr lang="ru-RU" dirty="0" smtClean="0">
              <a:latin typeface="Monotype Corsiva" pitchFamily="66" charset="0"/>
            </a:endParaRPr>
          </a:p>
          <a:p>
            <a:r>
              <a:rPr lang="ru-RU" dirty="0" smtClean="0">
                <a:latin typeface="Monotype Corsiva" pitchFamily="66" charset="0"/>
                <a:hlinkClick r:id="rId12" action="ppaction://hlinksldjump"/>
              </a:rPr>
              <a:t>6 Вопрос</a:t>
            </a:r>
            <a:r>
              <a:rPr lang="ru-RU" dirty="0" smtClean="0">
                <a:latin typeface="Monotype Corsiva" pitchFamily="66" charset="0"/>
              </a:rPr>
              <a:t>				</a:t>
            </a:r>
            <a:r>
              <a:rPr lang="ru-RU" dirty="0" smtClean="0">
                <a:latin typeface="Monotype Corsiva" pitchFamily="66" charset="0"/>
                <a:hlinkClick r:id="rId13" action="ppaction://hlinksldjump"/>
              </a:rPr>
              <a:t>6. Ответ</a:t>
            </a:r>
            <a:endParaRPr lang="ru-RU" dirty="0" smtClean="0">
              <a:latin typeface="Monotype Corsiva" pitchFamily="66" charset="0"/>
            </a:endParaRPr>
          </a:p>
          <a:p>
            <a:r>
              <a:rPr lang="ru-RU" dirty="0" smtClean="0">
                <a:latin typeface="Monotype Corsiva" pitchFamily="66" charset="0"/>
                <a:hlinkClick r:id="rId14" action="ppaction://hlinksldjump"/>
              </a:rPr>
              <a:t>7 Вопрос</a:t>
            </a:r>
            <a:r>
              <a:rPr lang="ru-RU" dirty="0" smtClean="0">
                <a:latin typeface="Monotype Corsiva" pitchFamily="66" charset="0"/>
              </a:rPr>
              <a:t>				</a:t>
            </a:r>
            <a:r>
              <a:rPr lang="ru-RU" dirty="0" smtClean="0">
                <a:latin typeface="Monotype Corsiva" pitchFamily="66" charset="0"/>
                <a:hlinkClick r:id="rId15" action="ppaction://hlinksldjump"/>
              </a:rPr>
              <a:t>7. Ответ</a:t>
            </a:r>
            <a:endParaRPr lang="ru-RU" dirty="0" smtClean="0">
              <a:latin typeface="Monotype Corsiva" pitchFamily="66" charset="0"/>
            </a:endParaRPr>
          </a:p>
          <a:p>
            <a:r>
              <a:rPr lang="ru-RU" dirty="0" smtClean="0">
                <a:latin typeface="Monotype Corsiva" pitchFamily="66" charset="0"/>
                <a:hlinkClick r:id="rId16" action="ppaction://hlinksldjump"/>
              </a:rPr>
              <a:t>8 Вопрос</a:t>
            </a:r>
            <a:r>
              <a:rPr lang="ru-RU" dirty="0" smtClean="0">
                <a:latin typeface="Monotype Corsiva" pitchFamily="66" charset="0"/>
              </a:rPr>
              <a:t>				</a:t>
            </a:r>
            <a:r>
              <a:rPr lang="ru-RU" dirty="0" smtClean="0">
                <a:latin typeface="Monotype Corsiva" pitchFamily="66" charset="0"/>
                <a:hlinkClick r:id="rId17" action="ppaction://hlinksldjump"/>
              </a:rPr>
              <a:t>8. Ответ</a:t>
            </a:r>
            <a:endParaRPr lang="ru-RU" dirty="0">
              <a:latin typeface="Monotype Corsiva" pitchFamily="66" charset="0"/>
            </a:endParaRPr>
          </a:p>
        </p:txBody>
      </p:sp>
      <p:sp>
        <p:nvSpPr>
          <p:cNvPr id="4" name="Прямоугольник 3"/>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18"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
            </a:r>
            <a:br>
              <a:rPr lang="ru-RU" dirty="0" smtClean="0">
                <a:solidFill>
                  <a:srgbClr val="C00000"/>
                </a:solidFill>
                <a:latin typeface="Monotype Corsiva" pitchFamily="66" charset="0"/>
              </a:rPr>
            </a:br>
            <a:r>
              <a:rPr lang="ru-RU" dirty="0" smtClean="0">
                <a:solidFill>
                  <a:srgbClr val="C00000"/>
                </a:solidFill>
                <a:latin typeface="Monotype Corsiva" pitchFamily="66" charset="0"/>
              </a:rPr>
              <a:t>Права </a:t>
            </a:r>
            <a:r>
              <a:rPr lang="ru-RU" dirty="0">
                <a:solidFill>
                  <a:srgbClr val="C00000"/>
                </a:solidFill>
                <a:latin typeface="Monotype Corsiva" pitchFamily="66" charset="0"/>
              </a:rPr>
              <a:t>и обязанности медицинских </a:t>
            </a:r>
            <a:r>
              <a:rPr lang="ru-RU" dirty="0" smtClean="0">
                <a:solidFill>
                  <a:srgbClr val="C00000"/>
                </a:solidFill>
                <a:latin typeface="Monotype Corsiva" pitchFamily="66" charset="0"/>
              </a:rPr>
              <a:t>работников</a:t>
            </a:r>
            <a:r>
              <a:rPr lang="ru-RU" sz="3600" dirty="0" smtClean="0"/>
              <a:t/>
            </a:r>
            <a:br>
              <a:rPr lang="ru-RU" sz="3600" dirty="0" smtClean="0"/>
            </a:br>
            <a:r>
              <a:rPr lang="ru-RU" u="sng" dirty="0" smtClean="0">
                <a:solidFill>
                  <a:srgbClr val="0070C0"/>
                </a:solidFill>
                <a:latin typeface="Monotype Corsiva" pitchFamily="66" charset="0"/>
              </a:rPr>
              <a:t>Вопрос №1</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564904"/>
            <a:ext cx="8229600" cy="3561259"/>
          </a:xfrm>
        </p:spPr>
        <p:txBody>
          <a:bodyPr>
            <a:normAutofit/>
          </a:bodyPr>
          <a:lstStyle/>
          <a:p>
            <a:pPr marL="0" indent="0" algn="just">
              <a:buNone/>
            </a:pPr>
            <a:r>
              <a:rPr lang="ru-RU" dirty="0" smtClean="0"/>
              <a:t>	</a:t>
            </a:r>
            <a:r>
              <a:rPr lang="ru-RU" sz="2800" dirty="0" smtClean="0"/>
              <a:t>Врач-хирург </a:t>
            </a:r>
            <a:r>
              <a:rPr lang="ru-RU" sz="2800" dirty="0"/>
              <a:t>в течение шести лет за неимением работы по специальности зарабатывал на жизнь бизнесом, не связанным с медицинской деятельностью. Когда же появилась вакансия, ему было отказано в работе.</a:t>
            </a:r>
          </a:p>
          <a:p>
            <a:pPr marL="0" indent="0" algn="just">
              <a:buNone/>
            </a:pPr>
            <a:r>
              <a:rPr lang="ru-RU" sz="2800" dirty="0" smtClean="0"/>
              <a:t>	Обоснован </a:t>
            </a:r>
            <a:r>
              <a:rPr lang="ru-RU" sz="2800" dirty="0"/>
              <a:t>ли отказ, и какие аргументы могли составить его основу? </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1</a:t>
            </a:r>
            <a:r>
              <a:rPr lang="ru-RU" b="1" dirty="0" smtClean="0"/>
              <a:t> </a:t>
            </a:r>
            <a:br>
              <a:rPr lang="ru-RU" b="1" dirty="0" smtClean="0"/>
            </a:br>
            <a:r>
              <a:rPr lang="ru-RU" b="1" dirty="0" smtClean="0"/>
              <a:t>	</a:t>
            </a:r>
            <a:r>
              <a:rPr lang="ru-RU" sz="2000" dirty="0" smtClean="0"/>
              <a:t>отказ обоснован, согласно ФЗ РФ №323  </a:t>
            </a:r>
            <a:r>
              <a:rPr lang="ru-RU" sz="2000" b="1" dirty="0" smtClean="0"/>
              <a:t>Статья 69. Право на осуществление медицинской деятельности и фармацевтической деятельности</a:t>
            </a:r>
            <a:br>
              <a:rPr lang="ru-RU" sz="2000" b="1" dirty="0" smtClean="0"/>
            </a:br>
            <a:r>
              <a:rPr lang="ru-RU" sz="2000" b="1" dirty="0" smtClean="0"/>
              <a:t> 	ч.1</a:t>
            </a:r>
            <a:r>
              <a:rPr lang="ru-RU" sz="2000" dirty="0" smtClean="0"/>
              <a:t>. Право на осуществление медицинской деятельности в Российской Федерации имеют лица, получившие медицинское или иное образование в Российской Федерации в соответствии с федеральными государственными образовательными </a:t>
            </a:r>
            <a:r>
              <a:rPr lang="ru-RU" sz="2000" dirty="0" smtClean="0">
                <a:hlinkClick r:id="rId2"/>
              </a:rPr>
              <a:t>стандартами</a:t>
            </a:r>
            <a:r>
              <a:rPr lang="ru-RU" sz="2000" dirty="0" smtClean="0"/>
              <a:t> и имеющие свидетельство об аккредитации специалиста.</a:t>
            </a:r>
            <a:br>
              <a:rPr lang="ru-RU" sz="2000" dirty="0" smtClean="0"/>
            </a:br>
            <a:r>
              <a:rPr lang="ru-RU" sz="2000" dirty="0" smtClean="0"/>
              <a:t>  	</a:t>
            </a:r>
            <a:r>
              <a:rPr lang="ru-RU" sz="2000" b="1" dirty="0" smtClean="0"/>
              <a:t>ч.4</a:t>
            </a:r>
            <a:r>
              <a:rPr lang="ru-RU" sz="2000" dirty="0" smtClean="0"/>
              <a:t>. </a:t>
            </a:r>
            <a:r>
              <a:rPr lang="ru-RU" sz="2000" b="1" dirty="0" smtClean="0"/>
              <a:t>Лица, имеющие медицинское или фармацевтическое образование, не работавшие по своей специальности более пяти лет, могут быть допущены к осуществлению медицинской деятельности или фармацевтической деятельности в соответствии с полученной специальностью после прохождения обучения по дополнительным профессиональным программам (повышение квалификации, профессиональная переподготовка) и прохождения аккредитации специалиста.</a:t>
            </a:r>
            <a:endParaRPr lang="ru-RU" sz="2000" b="1" dirty="0">
              <a:solidFill>
                <a:srgbClr val="FF0000"/>
              </a:solidFill>
              <a:latin typeface="Monotype Corsiva" pitchFamily="66" charset="0"/>
            </a:endParaRPr>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190493" y="5589240"/>
            <a:ext cx="1469263" cy="499915"/>
          </a:xfrm>
          <a:prstGeom prst="rect">
            <a:avLst/>
          </a:prstGeom>
        </p:spPr>
      </p:pic>
    </p:spTree>
    <p:extLst>
      <p:ext uri="{BB962C8B-B14F-4D97-AF65-F5344CB8AC3E}">
        <p14:creationId xmlns:p14="http://schemas.microsoft.com/office/powerpoint/2010/main" xmlns="" val="280366982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
            </a:r>
            <a:br>
              <a:rPr lang="ru-RU" dirty="0" smtClean="0">
                <a:solidFill>
                  <a:srgbClr val="C00000"/>
                </a:solidFill>
                <a:latin typeface="Monotype Corsiva" pitchFamily="66" charset="0"/>
              </a:rPr>
            </a:br>
            <a:r>
              <a:rPr lang="ru-RU" dirty="0" smtClean="0">
                <a:solidFill>
                  <a:srgbClr val="C00000"/>
                </a:solidFill>
                <a:latin typeface="Monotype Corsiva" pitchFamily="66" charset="0"/>
              </a:rPr>
              <a:t>Права и обязанности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№2</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67544" y="1988840"/>
            <a:ext cx="8229600" cy="4353347"/>
          </a:xfrm>
        </p:spPr>
        <p:txBody>
          <a:bodyPr>
            <a:normAutofit fontScale="85000" lnSpcReduction="20000"/>
          </a:bodyPr>
          <a:lstStyle/>
          <a:p>
            <a:pPr marL="0" indent="0">
              <a:buNone/>
            </a:pPr>
            <a:r>
              <a:rPr lang="ru-RU" dirty="0" smtClean="0"/>
              <a:t>	</a:t>
            </a:r>
          </a:p>
          <a:p>
            <a:pPr>
              <a:buNone/>
            </a:pPr>
            <a:r>
              <a:rPr lang="ru-RU" dirty="0" smtClean="0"/>
              <a:t>	</a:t>
            </a:r>
            <a:r>
              <a:rPr lang="ru-RU" sz="2600" dirty="0" smtClean="0"/>
              <a:t>Врач-терапевт получил лицензию на право занятия частной медицинской практикой в соответствии с полученной специальностью и квалификацией. Однако на практике врач осуществлял и другие виды медицинской деятельности: оказывал платные медицинские услуги по лечению кожно-венерических заболеваний, причем принимал пациентов у себя на дому</a:t>
            </a:r>
            <a:r>
              <a:rPr lang="ru-RU" sz="2600" dirty="0" smtClean="0"/>
              <a:t>.</a:t>
            </a:r>
            <a:r>
              <a:rPr lang="ru-RU" sz="2600" dirty="0" smtClean="0"/>
              <a:t> </a:t>
            </a:r>
            <a:endParaRPr lang="ru-RU" sz="2600" dirty="0" smtClean="0"/>
          </a:p>
          <a:p>
            <a:pPr>
              <a:buNone/>
            </a:pPr>
            <a:r>
              <a:rPr lang="ru-RU" sz="2600" dirty="0" smtClean="0"/>
              <a:t>1</a:t>
            </a:r>
            <a:r>
              <a:rPr lang="ru-RU" sz="2600" dirty="0" smtClean="0"/>
              <a:t>. Является ли обязательным требованием получение лицензии на каждый вид осуществляемой медицинской деятельности?</a:t>
            </a:r>
          </a:p>
          <a:p>
            <a:pPr>
              <a:buNone/>
            </a:pPr>
            <a:r>
              <a:rPr lang="ru-RU" sz="2600" dirty="0" smtClean="0"/>
              <a:t>2</a:t>
            </a:r>
            <a:r>
              <a:rPr lang="ru-RU" sz="2600" dirty="0" smtClean="0"/>
              <a:t>.</a:t>
            </a:r>
            <a:r>
              <a:rPr lang="ru-RU" sz="2600" dirty="0" smtClean="0"/>
              <a:t> Есть ли основания для привлечения данного врача к административной ответственности и какой вид административного наказания может быть применен?</a:t>
            </a:r>
          </a:p>
          <a:p>
            <a:pPr marL="0" indent="0" algn="just">
              <a:buNone/>
            </a:pPr>
            <a:endParaRPr lang="ru-RU" sz="3600"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dirty="0" smtClean="0">
                <a:solidFill>
                  <a:srgbClr val="FF0000"/>
                </a:solidFill>
                <a:latin typeface="Monotype Corsiva" pitchFamily="66" charset="0"/>
              </a:rPr>
              <a:t>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a:t>
            </a:r>
            <a:r>
              <a:rPr lang="ru-RU" dirty="0" smtClean="0">
                <a:solidFill>
                  <a:srgbClr val="FF0000"/>
                </a:solidFill>
                <a:latin typeface="Monotype Corsiva" pitchFamily="66" charset="0"/>
              </a:rPr>
              <a:t>2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sz="2000" dirty="0" smtClean="0"/>
              <a:t>1</a:t>
            </a:r>
            <a:r>
              <a:rPr lang="ru-RU" sz="2000" dirty="0" smtClean="0"/>
              <a:t>. ДА является, согласно Федеральный закон от 4 мая 2011 г. 99 ФЗ </a:t>
            </a:r>
            <a:r>
              <a:rPr lang="ru-RU" sz="2000" dirty="0" smtClean="0"/>
              <a:t>«О </a:t>
            </a:r>
            <a:r>
              <a:rPr lang="ru-RU" sz="2000" dirty="0" smtClean="0"/>
              <a:t>лицензировании отдельных видов </a:t>
            </a:r>
            <a:r>
              <a:rPr lang="ru-RU" sz="2000" dirty="0" smtClean="0"/>
              <a:t>деятельности»</a:t>
            </a:r>
            <a:r>
              <a:rPr lang="ru-RU" sz="2000" dirty="0" smtClean="0"/>
              <a:t/>
            </a:r>
            <a:br>
              <a:rPr lang="ru-RU" sz="2000" dirty="0" smtClean="0"/>
            </a:br>
            <a:r>
              <a:rPr lang="ru-RU" sz="2000" dirty="0" smtClean="0"/>
              <a:t/>
            </a:r>
            <a:br>
              <a:rPr lang="ru-RU" sz="2000" dirty="0" smtClean="0"/>
            </a:br>
            <a:r>
              <a:rPr lang="ru-RU" sz="2000" dirty="0" smtClean="0"/>
              <a:t>2. Да, </a:t>
            </a:r>
            <a:r>
              <a:rPr lang="ru-RU" sz="2000" dirty="0" smtClean="0"/>
              <a:t>есть </a:t>
            </a:r>
            <a:r>
              <a:rPr lang="ru-RU" sz="2000" dirty="0" smtClean="0"/>
              <a:t>основания привлечения </a:t>
            </a:r>
            <a:r>
              <a:rPr lang="ru-RU" sz="2000" dirty="0" smtClean="0"/>
              <a:t>к административной </a:t>
            </a:r>
            <a:r>
              <a:rPr lang="ru-RU" sz="2000" dirty="0" smtClean="0"/>
              <a:t>ответственности. </a:t>
            </a:r>
            <a:r>
              <a:rPr lang="ru-RU" sz="2000" dirty="0" smtClean="0"/>
              <a:t>Согласно пункту 1 статьи 6.2 Кодекса РФ об административных правонарушениях, занятие частной медицинской практикой или частной фармацевтической деятельностью лицом, не имеющим лицензию на данный вид деятельности, влечет наложение административного штрафа в размере от двадцати до двадцати пяти минимальных размеров оплаты труда.</a:t>
            </a:r>
            <a:r>
              <a:rPr lang="ru-RU" dirty="0" smtClean="0"/>
              <a:t/>
            </a:r>
            <a:br>
              <a:rPr lang="ru-RU" dirty="0" smtClean="0"/>
            </a:br>
            <a:endParaRPr lang="ru-RU"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204627" y="5445224"/>
            <a:ext cx="1469263" cy="499915"/>
          </a:xfrm>
          <a:prstGeom prst="rect">
            <a:avLst/>
          </a:prstGeom>
        </p:spPr>
      </p:pic>
    </p:spTree>
    <p:extLst>
      <p:ext uri="{BB962C8B-B14F-4D97-AF65-F5344CB8AC3E}">
        <p14:creationId xmlns:p14="http://schemas.microsoft.com/office/powerpoint/2010/main" xmlns="" val="314263509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
            </a:r>
            <a:br>
              <a:rPr lang="ru-RU" dirty="0" smtClean="0">
                <a:solidFill>
                  <a:srgbClr val="C00000"/>
                </a:solidFill>
                <a:latin typeface="Monotype Corsiva" pitchFamily="66" charset="0"/>
              </a:rPr>
            </a:br>
            <a:r>
              <a:rPr lang="ru-RU" dirty="0" smtClean="0">
                <a:solidFill>
                  <a:srgbClr val="C00000"/>
                </a:solidFill>
                <a:latin typeface="Monotype Corsiva" pitchFamily="66" charset="0"/>
              </a:rPr>
              <a:t>Права и обязанности медицинских работников </a:t>
            </a:r>
            <a:r>
              <a:rPr lang="ru-RU" dirty="0"/>
              <a:t/>
            </a:r>
            <a:br>
              <a:rPr lang="ru-RU" dirty="0"/>
            </a:br>
            <a:r>
              <a:rPr lang="ru-RU" u="sng" dirty="0">
                <a:solidFill>
                  <a:srgbClr val="0070C0"/>
                </a:solidFill>
                <a:latin typeface="Monotype Corsiva" pitchFamily="66" charset="0"/>
              </a:rPr>
              <a:t>Вопрос </a:t>
            </a:r>
            <a:r>
              <a:rPr lang="ru-RU" u="sng" dirty="0" smtClean="0">
                <a:solidFill>
                  <a:srgbClr val="0070C0"/>
                </a:solidFill>
                <a:latin typeface="Monotype Corsiva" pitchFamily="66" charset="0"/>
              </a:rPr>
              <a:t>№3</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67544" y="2204864"/>
            <a:ext cx="8229600" cy="4065315"/>
          </a:xfrm>
        </p:spPr>
        <p:txBody>
          <a:bodyPr>
            <a:normAutofit fontScale="70000" lnSpcReduction="20000"/>
          </a:bodyPr>
          <a:lstStyle/>
          <a:p>
            <a:pPr marL="0" indent="0" algn="just">
              <a:buNone/>
            </a:pPr>
            <a:r>
              <a:rPr lang="ru-RU" dirty="0" smtClean="0"/>
              <a:t>	</a:t>
            </a:r>
            <a:r>
              <a:rPr lang="ru-RU" sz="3600" dirty="0" smtClean="0"/>
              <a:t>Лечащий </a:t>
            </a:r>
            <a:r>
              <a:rPr lang="ru-RU" sz="3600" dirty="0"/>
              <a:t>врач обратился к главному врачу с заявлением об отказе продолжать лечение больного З., 36 лет, страдающего хроническим холециститом, мотивировав это систематическим нарушением назначенного им режима: несоблюдение диеты, злоупотребление спиртными напитками, игнорирование назначения в отношении лекарств. Главный врач отказался выполнить просьбу лечащего врача, считая, что больной всегда прав.</a:t>
            </a:r>
          </a:p>
          <a:p>
            <a:pPr marL="0" indent="0" algn="just">
              <a:buNone/>
            </a:pPr>
            <a:r>
              <a:rPr lang="ru-RU" sz="3600" dirty="0"/>
              <a:t>	</a:t>
            </a:r>
            <a:r>
              <a:rPr lang="ru-RU" sz="3600" dirty="0" smtClean="0"/>
              <a:t>Что </a:t>
            </a:r>
            <a:r>
              <a:rPr lang="ru-RU" sz="3600" dirty="0"/>
              <a:t>об этом сказано в законодательстве об охране здоровья граждан?</a:t>
            </a:r>
          </a:p>
          <a:p>
            <a:endParaRPr lang="ru-RU" sz="3600"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3</a:t>
            </a:r>
            <a:br>
              <a:rPr lang="ru-RU" dirty="0" smtClean="0">
                <a:solidFill>
                  <a:srgbClr val="FF0000"/>
                </a:solidFill>
                <a:latin typeface="Monotype Corsiva" pitchFamily="66" charset="0"/>
              </a:rPr>
            </a:br>
            <a:r>
              <a:rPr lang="ru-RU" sz="2000" dirty="0" smtClean="0">
                <a:solidFill>
                  <a:srgbClr val="FF0000"/>
                </a:solidFill>
                <a:latin typeface="Monotype Corsiva" pitchFamily="66" charset="0"/>
              </a:rPr>
              <a:t> </a:t>
            </a:r>
            <a:r>
              <a:rPr lang="ru-RU" sz="2000" dirty="0" smtClean="0"/>
              <a:t> </a:t>
            </a:r>
            <a:br>
              <a:rPr lang="ru-RU" sz="2000" dirty="0" smtClean="0"/>
            </a:br>
            <a:r>
              <a:rPr lang="ru-RU" sz="2000" dirty="0" smtClean="0"/>
              <a:t/>
            </a:r>
            <a:br>
              <a:rPr lang="ru-RU" sz="2000" dirty="0" smtClean="0"/>
            </a:br>
            <a:r>
              <a:rPr lang="ru-RU" sz="2000" dirty="0" smtClean="0"/>
              <a:t>	Согласно ФЗ РФ статьи 27. ч.3. </a:t>
            </a:r>
            <a:r>
              <a:rPr lang="ru-RU" sz="2000" b="1" dirty="0" smtClean="0"/>
              <a:t>Граждане, находящиеся на лечении, обязаны соблюдать режим лечения</a:t>
            </a:r>
            <a:r>
              <a:rPr lang="ru-RU" sz="2000" dirty="0" smtClean="0"/>
              <a:t>, в том числе определенный на период их временной нетрудоспособности, и правила поведения пациента в медицинских организациях. </a:t>
            </a:r>
            <a:br>
              <a:rPr lang="ru-RU" sz="2000" dirty="0" smtClean="0"/>
            </a:br>
            <a:r>
              <a:rPr lang="ru-RU" sz="2000" dirty="0" smtClean="0"/>
              <a:t>	Согласно с</a:t>
            </a:r>
            <a:r>
              <a:rPr lang="ru-RU" sz="1800" b="1" dirty="0" smtClean="0"/>
              <a:t>т. 70. ч.</a:t>
            </a:r>
            <a:r>
              <a:rPr lang="ru-RU" sz="1800" dirty="0" smtClean="0"/>
              <a:t>3. </a:t>
            </a:r>
            <a:r>
              <a:rPr lang="ru-RU" sz="1800" b="1" dirty="0" smtClean="0"/>
              <a:t>Лечащий врач  имеет право по согласованию с соответствующим должностным лицом (руководителем) медицинской организации (подразделения медицинской организации) может отказаться от наблюдения за пациентом и его лечения</a:t>
            </a:r>
            <a:r>
              <a:rPr lang="ru-RU" sz="1800" dirty="0" smtClean="0"/>
              <a:t>, если отказ непосредственно не угрожает жизни пациента и здоровью окружающих. В случае отказа лечащего врача от наблюдения за пациентом и лечения пациента, а также в случае уведомления в письменной форме об отказе от проведения искусственного прерывания беременности должностное лицо (руководитель) медицинской организации (подразделения медицинской организации) должно организовать замену лечащего врача.</a:t>
            </a: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endParaRPr lang="ru-RU" sz="2000" dirty="0">
              <a:latin typeface="+mn-lt"/>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020272" y="5445224"/>
            <a:ext cx="1469263" cy="499915"/>
          </a:xfrm>
          <a:prstGeom prst="rect">
            <a:avLst/>
          </a:prstGeom>
        </p:spPr>
      </p:pic>
    </p:spTree>
    <p:extLst>
      <p:ext uri="{BB962C8B-B14F-4D97-AF65-F5344CB8AC3E}">
        <p14:creationId xmlns:p14="http://schemas.microsoft.com/office/powerpoint/2010/main" xmlns="" val="107866174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143000"/>
          </a:xfrm>
        </p:spPr>
        <p:txBody>
          <a:bodyPr>
            <a:normAutofit fontScale="90000"/>
          </a:bodyPr>
          <a:lstStyle/>
          <a:p>
            <a:r>
              <a:rPr lang="ru-RU" dirty="0" smtClean="0">
                <a:solidFill>
                  <a:srgbClr val="C00000"/>
                </a:solidFill>
                <a:latin typeface="Monotype Corsiva" pitchFamily="66" charset="0"/>
              </a:rPr>
              <a:t>Права и обязанности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№4</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276872"/>
            <a:ext cx="8229600" cy="3849291"/>
          </a:xfrm>
        </p:spPr>
        <p:txBody>
          <a:bodyPr/>
          <a:lstStyle/>
          <a:p>
            <a:pPr marL="0" indent="0" algn="just">
              <a:buNone/>
            </a:pPr>
            <a:r>
              <a:rPr lang="ru-RU" dirty="0" smtClean="0"/>
              <a:t>	</a:t>
            </a:r>
            <a:r>
              <a:rPr lang="ru-RU" sz="2800" dirty="0" smtClean="0"/>
              <a:t>Девочка</a:t>
            </a:r>
            <a:r>
              <a:rPr lang="ru-RU" sz="2800" dirty="0"/>
              <a:t>, 14 лет, поступила в акушерское отделение городской больницы, где была установлена беременность сроком в 2 месяца. Узнав об этом, она попросила сделать ей аборт, потребовав соблюдение врачебной тайны.</a:t>
            </a:r>
          </a:p>
          <a:p>
            <a:pPr marL="0" indent="0" algn="just">
              <a:buNone/>
            </a:pPr>
            <a:r>
              <a:rPr lang="ru-RU" sz="2800" dirty="0"/>
              <a:t>	</a:t>
            </a:r>
            <a:r>
              <a:rPr lang="ru-RU" sz="2800" dirty="0" smtClean="0"/>
              <a:t>Как </a:t>
            </a:r>
            <a:r>
              <a:rPr lang="ru-RU" sz="2800" dirty="0"/>
              <a:t>следует поступить врачу?</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4</a:t>
            </a:r>
            <a:r>
              <a:rPr lang="ru-RU" dirty="0" smtClean="0"/>
              <a:t> </a:t>
            </a:r>
            <a:br>
              <a:rPr lang="ru-RU" dirty="0" smtClean="0"/>
            </a:br>
            <a:r>
              <a:rPr lang="ru-RU" dirty="0" smtClean="0"/>
              <a:t>	</a:t>
            </a:r>
            <a:r>
              <a:rPr lang="ru-RU" sz="2000" dirty="0" smtClean="0">
                <a:latin typeface="+mn-lt"/>
              </a:rPr>
              <a:t>Согласно ФЗ РФ №323 </a:t>
            </a:r>
            <a:r>
              <a:rPr lang="ru-RU" sz="2000" dirty="0" smtClean="0">
                <a:solidFill>
                  <a:srgbClr val="FF0000"/>
                </a:solidFill>
                <a:latin typeface="+mn-lt"/>
              </a:rPr>
              <a:t> </a:t>
            </a:r>
            <a:r>
              <a:rPr lang="ru-RU" sz="2000" b="1" dirty="0" smtClean="0">
                <a:latin typeface="+mn-lt"/>
              </a:rPr>
              <a:t>Статья 54. Права несовершеннолетних в сфере охраны здоровья</a:t>
            </a:r>
            <a:r>
              <a:rPr lang="ru-RU" sz="2000" dirty="0" smtClean="0">
                <a:solidFill>
                  <a:srgbClr val="FF0000"/>
                </a:solidFill>
                <a:latin typeface="+mn-lt"/>
              </a:rPr>
              <a:t>  </a:t>
            </a:r>
            <a:r>
              <a:rPr lang="ru-RU" sz="2000" dirty="0" smtClean="0">
                <a:latin typeface="+mn-lt"/>
              </a:rPr>
              <a:t>ч.2. Несовершеннолетние в возрасте старше пятнадцати лет или больные наркоманией несовершеннолетние в возрасте старше шестнадцати лет имеют право на информированное добровольное согласие на медицинское вмешательство или на отказ от него в соответствии с настоящим Федеральным </a:t>
            </a:r>
            <a:r>
              <a:rPr lang="ru-RU" sz="2000" u="sng" dirty="0" smtClean="0">
                <a:latin typeface="+mn-lt"/>
                <a:hlinkClick r:id="rId2"/>
              </a:rPr>
              <a:t>законом</a:t>
            </a:r>
            <a:r>
              <a:rPr lang="ru-RU" sz="2000" dirty="0" smtClean="0">
                <a:latin typeface="+mn-lt"/>
              </a:rPr>
              <a:t>.</a:t>
            </a:r>
            <a:br>
              <a:rPr lang="ru-RU" sz="2000" dirty="0" smtClean="0">
                <a:latin typeface="+mn-lt"/>
              </a:rPr>
            </a:br>
            <a:r>
              <a:rPr lang="ru-RU" sz="2000" dirty="0" smtClean="0">
                <a:latin typeface="+mn-lt"/>
              </a:rPr>
              <a:t>	Согласно ст. </a:t>
            </a:r>
            <a:r>
              <a:rPr lang="ru-RU" sz="2000" b="1" dirty="0" smtClean="0">
                <a:latin typeface="+mn-lt"/>
              </a:rPr>
              <a:t>Статья 13. Соблюдение врачебной тайны ч.4. п.4  Предоставление сведений, составляющих врачебную тайну, без согласия гражданина или его законного представителя допускается: </a:t>
            </a:r>
            <a:r>
              <a:rPr lang="ru-RU" sz="2000" dirty="0" smtClean="0">
                <a:latin typeface="+mn-lt"/>
              </a:rPr>
              <a:t> в случае оказания медицинской помощи несовершеннолетнему в возрасте до 15 лет.</a:t>
            </a:r>
            <a:br>
              <a:rPr lang="ru-RU" sz="2000" dirty="0" smtClean="0">
                <a:latin typeface="+mn-lt"/>
              </a:rPr>
            </a:br>
            <a:r>
              <a:rPr lang="ru-RU" sz="2000" dirty="0" smtClean="0">
                <a:latin typeface="+mn-lt"/>
              </a:rPr>
              <a:t>	</a:t>
            </a:r>
            <a:r>
              <a:rPr lang="ru-RU" sz="2000" b="1" dirty="0" smtClean="0">
                <a:latin typeface="+mn-lt"/>
              </a:rPr>
              <a:t>Т.о. врач обязан известить родителей о беременности. Решение о медицинском вмешательстве будут принимать родители, так как девочка не достигла 15 лет.</a:t>
            </a:r>
            <a:r>
              <a:rPr lang="ru-RU" sz="2000" dirty="0" smtClean="0">
                <a:latin typeface="+mn-lt"/>
              </a:rPr>
              <a:t/>
            </a:r>
            <a:br>
              <a:rPr lang="ru-RU" sz="2000" dirty="0" smtClean="0">
                <a:latin typeface="+mn-lt"/>
              </a:rPr>
            </a:br>
            <a:r>
              <a:rPr lang="ru-RU" sz="2000" dirty="0" smtClean="0">
                <a:latin typeface="+mn-lt"/>
              </a:rPr>
              <a:t>	</a:t>
            </a:r>
            <a:r>
              <a:rPr lang="ru-RU" sz="1600" b="1" dirty="0" smtClean="0"/>
              <a:t/>
            </a:r>
            <a:br>
              <a:rPr lang="ru-RU" sz="1600" b="1" dirty="0" smtClean="0"/>
            </a:br>
            <a:r>
              <a:rPr lang="ru-RU" sz="1800" dirty="0" smtClean="0"/>
              <a:t/>
            </a:r>
            <a:br>
              <a:rPr lang="ru-RU" sz="1800" dirty="0" smtClean="0"/>
            </a:br>
            <a:r>
              <a:rPr lang="ru-RU" sz="2000" dirty="0" smtClean="0">
                <a:solidFill>
                  <a:srgbClr val="FF0000"/>
                </a:solidFill>
                <a:latin typeface="Monotype Corsiva" pitchFamily="66" charset="0"/>
              </a:rPr>
              <a:t/>
            </a:r>
            <a:br>
              <a:rPr lang="ru-RU" sz="2000" dirty="0" smtClean="0">
                <a:solidFill>
                  <a:srgbClr val="FF0000"/>
                </a:solidFill>
                <a:latin typeface="Monotype Corsiva" pitchFamily="66" charset="0"/>
              </a:rPr>
            </a:br>
            <a:endParaRPr lang="ru-RU" sz="2000" dirty="0">
              <a:solidFill>
                <a:srgbClr val="FF0000"/>
              </a:solidFill>
              <a:latin typeface="Monotype Corsiva" pitchFamily="66" charset="0"/>
            </a:endParaRPr>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213642" y="5589240"/>
            <a:ext cx="1469263" cy="499915"/>
          </a:xfrm>
          <a:prstGeom prst="rect">
            <a:avLst/>
          </a:prstGeom>
        </p:spPr>
      </p:pic>
    </p:spTree>
    <p:extLst>
      <p:ext uri="{BB962C8B-B14F-4D97-AF65-F5344CB8AC3E}">
        <p14:creationId xmlns:p14="http://schemas.microsoft.com/office/powerpoint/2010/main" xmlns="" val="71798721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Права и обязанности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№5</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67544" y="1988840"/>
            <a:ext cx="8229600" cy="3528393"/>
          </a:xfrm>
        </p:spPr>
        <p:txBody>
          <a:bodyPr>
            <a:noAutofit/>
          </a:bodyPr>
          <a:lstStyle/>
          <a:p>
            <a:pPr marL="0" indent="0" algn="just">
              <a:buNone/>
            </a:pPr>
            <a:r>
              <a:rPr lang="ru-RU" sz="2800" dirty="0" smtClean="0"/>
              <a:t>	</a:t>
            </a:r>
            <a:r>
              <a:rPr lang="ru-RU" sz="2400" dirty="0" smtClean="0"/>
              <a:t>Медицинская </a:t>
            </a:r>
            <a:r>
              <a:rPr lang="ru-RU" sz="2400" dirty="0"/>
              <a:t>сестра с 9-летним стажем в последние годы все чаще стала получать замечания в связи с тем, что не знала некоторые новые методики и особенности техники определенных процедур. В связи с этим она </a:t>
            </a:r>
            <a:r>
              <a:rPr lang="ru-RU" sz="2400" dirty="0" smtClean="0"/>
              <a:t>неоднократно просила </a:t>
            </a:r>
            <a:r>
              <a:rPr lang="ru-RU" sz="2400" dirty="0"/>
              <a:t>руководство больницы направить ее на курсы повышения квалификации, так как после окончания медицинского колледжа не повышала свою квалификацию. Администрация, мотивируя отсутствием замены, откладывала ее направление.</a:t>
            </a:r>
          </a:p>
          <a:p>
            <a:pPr marL="0" indent="0" algn="just">
              <a:buNone/>
            </a:pPr>
            <a:r>
              <a:rPr lang="ru-RU" sz="2400" dirty="0" smtClean="0"/>
              <a:t>	Нарушение </a:t>
            </a:r>
            <a:r>
              <a:rPr lang="ru-RU" sz="2400" dirty="0"/>
              <a:t>какого закона в этом наблюдается?</a:t>
            </a:r>
          </a:p>
          <a:p>
            <a:endParaRPr lang="ru-RU" sz="2800"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5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dirty="0" smtClean="0">
                <a:latin typeface="+mn-lt"/>
                <a:ea typeface="Microsoft Yi Baiti" pitchFamily="66" charset="0"/>
              </a:rPr>
              <a:t>С</a:t>
            </a:r>
            <a:r>
              <a:rPr lang="ru-RU" sz="2000" dirty="0" smtClean="0">
                <a:latin typeface="+mn-lt"/>
              </a:rPr>
              <a:t>огласно ФЗ РФ №323 администрация нарушила </a:t>
            </a:r>
            <a:br>
              <a:rPr lang="ru-RU" sz="2000" dirty="0" smtClean="0">
                <a:latin typeface="+mn-lt"/>
              </a:rPr>
            </a:br>
            <a:r>
              <a:rPr lang="ru-RU" sz="2000" b="1" dirty="0" smtClean="0">
                <a:latin typeface="+mn-lt"/>
              </a:rPr>
              <a:t>ст. 72. ч.1. Медицинские работники и фармацевтические работники имеют право </a:t>
            </a:r>
            <a:r>
              <a:rPr lang="ru-RU" sz="2000" dirty="0" smtClean="0">
                <a:latin typeface="+mn-lt"/>
              </a:rPr>
              <a:t>на основные гарантии, предусмотренные трудовым </a:t>
            </a:r>
            <a:r>
              <a:rPr lang="ru-RU" sz="2000" dirty="0" smtClean="0">
                <a:latin typeface="+mn-lt"/>
                <a:hlinkClick r:id="rId2"/>
              </a:rPr>
              <a:t>законодательством</a:t>
            </a:r>
            <a:r>
              <a:rPr lang="ru-RU" sz="2000" dirty="0" smtClean="0">
                <a:latin typeface="+mn-lt"/>
              </a:rPr>
              <a:t> и иными нормативными правовыми актами Российской Федерации, в том числе на: </a:t>
            </a:r>
            <a:br>
              <a:rPr lang="ru-RU" sz="2000" dirty="0" smtClean="0">
                <a:latin typeface="+mn-lt"/>
              </a:rPr>
            </a:br>
            <a:r>
              <a:rPr lang="ru-RU" sz="2000" dirty="0" smtClean="0">
                <a:latin typeface="+mn-lt"/>
              </a:rPr>
              <a:t>п.2) </a:t>
            </a:r>
            <a:r>
              <a:rPr lang="ru-RU" sz="2000" b="1" dirty="0" smtClean="0">
                <a:latin typeface="+mn-lt"/>
              </a:rPr>
              <a:t>профессиональную подготовку, переподготовку и повышение квалификации за счет средств работодателя </a:t>
            </a:r>
            <a:r>
              <a:rPr lang="ru-RU" sz="2000" dirty="0" smtClean="0">
                <a:latin typeface="+mn-lt"/>
              </a:rPr>
              <a:t>в соответствии с трудовым </a:t>
            </a:r>
            <a:r>
              <a:rPr lang="ru-RU" sz="2000" dirty="0" smtClean="0">
                <a:latin typeface="+mn-lt"/>
                <a:hlinkClick r:id="rId3"/>
              </a:rPr>
              <a:t>законодательством</a:t>
            </a:r>
            <a:r>
              <a:rPr lang="ru-RU" sz="2000" dirty="0" smtClean="0">
                <a:latin typeface="+mn-lt"/>
              </a:rPr>
              <a:t> Российской Федерации.</a:t>
            </a:r>
            <a:br>
              <a:rPr lang="ru-RU" sz="2000" dirty="0" smtClean="0">
                <a:latin typeface="+mn-lt"/>
              </a:rPr>
            </a:br>
            <a:r>
              <a:rPr lang="ru-RU" sz="2000" dirty="0" smtClean="0">
                <a:latin typeface="+mn-lt"/>
              </a:rPr>
              <a:t/>
            </a:r>
            <a:br>
              <a:rPr lang="ru-RU" sz="2000" dirty="0" smtClean="0">
                <a:latin typeface="+mn-lt"/>
              </a:rPr>
            </a:br>
            <a:r>
              <a:rPr lang="ru-RU" sz="1800" dirty="0" smtClean="0"/>
              <a:t/>
            </a:r>
            <a:br>
              <a:rPr lang="ru-RU" sz="1800" dirty="0" smtClean="0"/>
            </a:br>
            <a:endParaRPr lang="ru-RU" sz="2000" dirty="0">
              <a:latin typeface="+mn-lt"/>
            </a:endParaRPr>
          </a:p>
        </p:txBody>
      </p:sp>
      <p:pic>
        <p:nvPicPr>
          <p:cNvPr id="4" name="Объект 3">
            <a:hlinkClick r:id="rId4" action="ppaction://hlinksldjump"/>
          </p:cNvPr>
          <p:cNvPicPr>
            <a:picLocks noGrp="1" noChangeAspect="1"/>
          </p:cNvPicPr>
          <p:nvPr>
            <p:ph idx="1"/>
          </p:nvPr>
        </p:nvPicPr>
        <p:blipFill>
          <a:blip r:embed="rId5" cstate="print"/>
          <a:stretch>
            <a:fillRect/>
          </a:stretch>
        </p:blipFill>
        <p:spPr>
          <a:xfrm>
            <a:off x="7020272" y="5589240"/>
            <a:ext cx="1469263" cy="499915"/>
          </a:xfrm>
          <a:prstGeom prst="rect">
            <a:avLst/>
          </a:prstGeom>
        </p:spPr>
      </p:pic>
    </p:spTree>
    <p:extLst>
      <p:ext uri="{BB962C8B-B14F-4D97-AF65-F5344CB8AC3E}">
        <p14:creationId xmlns:p14="http://schemas.microsoft.com/office/powerpoint/2010/main" xmlns="" val="1080717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latin typeface="Monotype Corsiva" pitchFamily="66" charset="0"/>
              </a:rPr>
              <a:t>Организация медицинского страхования</a:t>
            </a:r>
            <a:endParaRPr lang="ru-RU" b="1" dirty="0">
              <a:solidFill>
                <a:srgbClr val="C00000"/>
              </a:solidFill>
              <a:latin typeface="Monotype Corsiva" pitchFamily="66" charset="0"/>
            </a:endParaRPr>
          </a:p>
        </p:txBody>
      </p:sp>
      <p:sp>
        <p:nvSpPr>
          <p:cNvPr id="3" name="Содержимое 2"/>
          <p:cNvSpPr>
            <a:spLocks noGrp="1"/>
          </p:cNvSpPr>
          <p:nvPr>
            <p:ph idx="1"/>
          </p:nvPr>
        </p:nvSpPr>
        <p:spPr/>
        <p:txBody>
          <a:bodyPr>
            <a:normAutofit lnSpcReduction="10000"/>
          </a:bodyPr>
          <a:lstStyle/>
          <a:p>
            <a:r>
              <a:rPr lang="ru-RU" dirty="0" smtClean="0">
                <a:latin typeface="Monotype Corsiva" pitchFamily="66" charset="0"/>
                <a:hlinkClick r:id="rId2" action="ppaction://hlinksldjump"/>
              </a:rPr>
              <a:t>1 Вопрос</a:t>
            </a:r>
            <a:r>
              <a:rPr lang="ru-RU" dirty="0" smtClean="0">
                <a:latin typeface="Monotype Corsiva" pitchFamily="66" charset="0"/>
              </a:rPr>
              <a:t>				</a:t>
            </a:r>
            <a:r>
              <a:rPr lang="ru-RU" dirty="0" smtClean="0">
                <a:latin typeface="Monotype Corsiva" pitchFamily="66" charset="0"/>
                <a:hlinkClick r:id="rId3" action="ppaction://hlinksldjump"/>
              </a:rPr>
              <a:t>1. Ответ</a:t>
            </a:r>
            <a:endParaRPr lang="ru-RU" dirty="0" smtClean="0">
              <a:latin typeface="Monotype Corsiva" pitchFamily="66" charset="0"/>
            </a:endParaRPr>
          </a:p>
          <a:p>
            <a:r>
              <a:rPr lang="ru-RU" dirty="0" smtClean="0">
                <a:latin typeface="Monotype Corsiva" pitchFamily="66" charset="0"/>
                <a:hlinkClick r:id="rId4" action="ppaction://hlinksldjump"/>
              </a:rPr>
              <a:t>2 Вопрос</a:t>
            </a:r>
            <a:r>
              <a:rPr lang="ru-RU" dirty="0" smtClean="0">
                <a:latin typeface="Monotype Corsiva" pitchFamily="66" charset="0"/>
              </a:rPr>
              <a:t>				</a:t>
            </a:r>
            <a:r>
              <a:rPr lang="ru-RU" dirty="0" smtClean="0">
                <a:latin typeface="Monotype Corsiva" pitchFamily="66" charset="0"/>
                <a:hlinkClick r:id="rId5" action="ppaction://hlinksldjump"/>
              </a:rPr>
              <a:t>2. Ответ</a:t>
            </a:r>
            <a:endParaRPr lang="ru-RU" dirty="0" smtClean="0">
              <a:latin typeface="Monotype Corsiva" pitchFamily="66" charset="0"/>
            </a:endParaRPr>
          </a:p>
          <a:p>
            <a:r>
              <a:rPr lang="ru-RU" dirty="0" smtClean="0">
                <a:latin typeface="Monotype Corsiva" pitchFamily="66" charset="0"/>
                <a:hlinkClick r:id="rId6" action="ppaction://hlinksldjump"/>
              </a:rPr>
              <a:t>3 Вопрос</a:t>
            </a:r>
            <a:r>
              <a:rPr lang="ru-RU" dirty="0" smtClean="0">
                <a:latin typeface="Monotype Corsiva" pitchFamily="66" charset="0"/>
              </a:rPr>
              <a:t>				</a:t>
            </a:r>
            <a:r>
              <a:rPr lang="ru-RU" dirty="0" smtClean="0">
                <a:latin typeface="Monotype Corsiva" pitchFamily="66" charset="0"/>
                <a:hlinkClick r:id="rId7" action="ppaction://hlinksldjump"/>
              </a:rPr>
              <a:t>3. Ответ</a:t>
            </a:r>
            <a:endParaRPr lang="ru-RU" dirty="0" smtClean="0">
              <a:latin typeface="Monotype Corsiva" pitchFamily="66" charset="0"/>
            </a:endParaRPr>
          </a:p>
          <a:p>
            <a:r>
              <a:rPr lang="ru-RU" dirty="0" smtClean="0">
                <a:latin typeface="Monotype Corsiva" pitchFamily="66" charset="0"/>
                <a:hlinkClick r:id="rId8" action="ppaction://hlinksldjump"/>
              </a:rPr>
              <a:t>4 Вопрос</a:t>
            </a:r>
            <a:r>
              <a:rPr lang="ru-RU" dirty="0" smtClean="0">
                <a:latin typeface="Monotype Corsiva" pitchFamily="66" charset="0"/>
              </a:rPr>
              <a:t>				</a:t>
            </a:r>
            <a:r>
              <a:rPr lang="ru-RU" dirty="0" smtClean="0">
                <a:latin typeface="Monotype Corsiva" pitchFamily="66" charset="0"/>
                <a:hlinkClick r:id="rId9" action="ppaction://hlinksldjump"/>
              </a:rPr>
              <a:t>4. Ответ</a:t>
            </a:r>
            <a:endParaRPr lang="ru-RU" dirty="0" smtClean="0">
              <a:latin typeface="Monotype Corsiva" pitchFamily="66" charset="0"/>
            </a:endParaRPr>
          </a:p>
          <a:p>
            <a:r>
              <a:rPr lang="ru-RU" dirty="0" smtClean="0">
                <a:latin typeface="Monotype Corsiva" pitchFamily="66" charset="0"/>
                <a:hlinkClick r:id="rId10" action="ppaction://hlinksldjump"/>
              </a:rPr>
              <a:t>5 Вопрос</a:t>
            </a:r>
            <a:r>
              <a:rPr lang="ru-RU" dirty="0" smtClean="0">
                <a:latin typeface="Monotype Corsiva" pitchFamily="66" charset="0"/>
              </a:rPr>
              <a:t>				</a:t>
            </a:r>
            <a:r>
              <a:rPr lang="ru-RU" dirty="0" smtClean="0">
                <a:latin typeface="Monotype Corsiva" pitchFamily="66" charset="0"/>
                <a:hlinkClick r:id="rId11" action="ppaction://hlinksldjump"/>
              </a:rPr>
              <a:t>5. Ответ</a:t>
            </a:r>
            <a:endParaRPr lang="ru-RU" dirty="0" smtClean="0">
              <a:latin typeface="Monotype Corsiva" pitchFamily="66" charset="0"/>
            </a:endParaRPr>
          </a:p>
          <a:p>
            <a:r>
              <a:rPr lang="ru-RU" dirty="0" smtClean="0">
                <a:latin typeface="Monotype Corsiva" pitchFamily="66" charset="0"/>
                <a:hlinkClick r:id="rId12" action="ppaction://hlinksldjump"/>
              </a:rPr>
              <a:t>6 Вопрос</a:t>
            </a:r>
            <a:r>
              <a:rPr lang="ru-RU" dirty="0" smtClean="0">
                <a:latin typeface="Monotype Corsiva" pitchFamily="66" charset="0"/>
              </a:rPr>
              <a:t>				</a:t>
            </a:r>
            <a:r>
              <a:rPr lang="ru-RU" dirty="0" smtClean="0">
                <a:latin typeface="Monotype Corsiva" pitchFamily="66" charset="0"/>
                <a:hlinkClick r:id="rId13" action="ppaction://hlinksldjump"/>
              </a:rPr>
              <a:t>6. Ответ</a:t>
            </a:r>
            <a:endParaRPr lang="ru-RU" dirty="0" smtClean="0">
              <a:latin typeface="Monotype Corsiva" pitchFamily="66" charset="0"/>
            </a:endParaRPr>
          </a:p>
          <a:p>
            <a:r>
              <a:rPr lang="ru-RU" dirty="0" smtClean="0">
                <a:latin typeface="Monotype Corsiva" pitchFamily="66" charset="0"/>
                <a:hlinkClick r:id="rId14" action="ppaction://hlinksldjump"/>
              </a:rPr>
              <a:t>7 Вопрос</a:t>
            </a:r>
            <a:r>
              <a:rPr lang="ru-RU" dirty="0" smtClean="0">
                <a:latin typeface="Monotype Corsiva" pitchFamily="66" charset="0"/>
              </a:rPr>
              <a:t>				</a:t>
            </a:r>
            <a:r>
              <a:rPr lang="ru-RU" dirty="0" smtClean="0">
                <a:latin typeface="Monotype Corsiva" pitchFamily="66" charset="0"/>
                <a:hlinkClick r:id="rId15" action="ppaction://hlinksldjump"/>
              </a:rPr>
              <a:t>7. Ответ</a:t>
            </a:r>
            <a:endParaRPr lang="ru-RU" dirty="0" smtClean="0">
              <a:latin typeface="Monotype Corsiva" pitchFamily="66" charset="0"/>
            </a:endParaRPr>
          </a:p>
          <a:p>
            <a:r>
              <a:rPr lang="ru-RU" dirty="0" smtClean="0">
                <a:latin typeface="Monotype Corsiva" pitchFamily="66" charset="0"/>
                <a:hlinkClick r:id="rId16" action="ppaction://hlinksldjump"/>
              </a:rPr>
              <a:t>8 Вопрос</a:t>
            </a:r>
            <a:r>
              <a:rPr lang="ru-RU" dirty="0" smtClean="0">
                <a:latin typeface="Monotype Corsiva" pitchFamily="66" charset="0"/>
              </a:rPr>
              <a:t>				</a:t>
            </a:r>
            <a:r>
              <a:rPr lang="ru-RU" dirty="0" smtClean="0">
                <a:latin typeface="Monotype Corsiva" pitchFamily="66" charset="0"/>
                <a:hlinkClick r:id="rId17" action="ppaction://hlinksldjump"/>
              </a:rPr>
              <a:t>8. Ответ</a:t>
            </a:r>
            <a:endParaRPr lang="ru-RU" dirty="0">
              <a:latin typeface="Monotype Corsiva" pitchFamily="66" charset="0"/>
            </a:endParaRPr>
          </a:p>
        </p:txBody>
      </p:sp>
      <p:sp>
        <p:nvSpPr>
          <p:cNvPr id="4" name="Прямоугольник 3"/>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18"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
            </a:r>
            <a:br>
              <a:rPr lang="ru-RU" dirty="0" smtClean="0">
                <a:solidFill>
                  <a:srgbClr val="C00000"/>
                </a:solidFill>
                <a:latin typeface="Monotype Corsiva" pitchFamily="66" charset="0"/>
              </a:rPr>
            </a:br>
            <a:r>
              <a:rPr lang="ru-RU" dirty="0" smtClean="0">
                <a:solidFill>
                  <a:srgbClr val="C00000"/>
                </a:solidFill>
                <a:latin typeface="Monotype Corsiva" pitchFamily="66" charset="0"/>
              </a:rPr>
              <a:t>Права и обязанности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№6</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204864"/>
            <a:ext cx="8229600" cy="3921299"/>
          </a:xfrm>
        </p:spPr>
        <p:txBody>
          <a:bodyPr>
            <a:normAutofit fontScale="92500" lnSpcReduction="10000"/>
          </a:bodyPr>
          <a:lstStyle/>
          <a:p>
            <a:pPr marL="0" indent="0" algn="just">
              <a:buNone/>
            </a:pPr>
            <a:r>
              <a:rPr lang="ru-RU" dirty="0" smtClean="0"/>
              <a:t>	</a:t>
            </a:r>
            <a:r>
              <a:rPr lang="ru-RU" sz="3000" dirty="0" smtClean="0"/>
              <a:t>Медицинская </a:t>
            </a:r>
            <a:r>
              <a:rPr lang="ru-RU" sz="3000" dirty="0"/>
              <a:t>сестра реанимационного отделения после длительного лечения гипертонической болезни и рекомендаций специалистов просила администрацию больницы направить ее на переподготовку и перевести на менее напряженную работу, в лабораторное отделение, в чем ей было отказано.</a:t>
            </a:r>
          </a:p>
          <a:p>
            <a:pPr marL="0" indent="0" algn="just">
              <a:buNone/>
            </a:pPr>
            <a:r>
              <a:rPr lang="ru-RU" sz="3000" dirty="0" smtClean="0"/>
              <a:t>	Имеет </a:t>
            </a:r>
            <a:r>
              <a:rPr lang="ru-RU" sz="3000" dirty="0"/>
              <a:t>ли право медсестра настаивать и на каком основании?</a:t>
            </a:r>
          </a:p>
          <a:p>
            <a:pPr algn="just"/>
            <a:endParaRPr lang="ru-RU" sz="3000"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1143000"/>
          </a:xfrm>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6</a:t>
            </a:r>
            <a:r>
              <a:rPr lang="ru-RU" dirty="0" smtClean="0">
                <a:ea typeface="Microsoft Yi Baiti" pitchFamily="66" charset="0"/>
              </a:rPr>
              <a:t> </a:t>
            </a:r>
            <a:br>
              <a:rPr lang="ru-RU" dirty="0" smtClean="0">
                <a:ea typeface="Microsoft Yi Baiti" pitchFamily="66" charset="0"/>
              </a:rPr>
            </a:br>
            <a:r>
              <a:rPr lang="ru-RU" dirty="0" smtClean="0">
                <a:ea typeface="Microsoft Yi Baiti" pitchFamily="66" charset="0"/>
              </a:rPr>
              <a:t>	</a:t>
            </a:r>
            <a:r>
              <a:rPr lang="ru-RU" sz="2000" b="1" dirty="0" smtClean="0">
                <a:ea typeface="Microsoft Yi Baiti" pitchFamily="66" charset="0"/>
              </a:rPr>
              <a:t>Да, имеет</a:t>
            </a:r>
            <a:r>
              <a:rPr lang="ru-RU" sz="2000" dirty="0" smtClean="0">
                <a:ea typeface="Microsoft Yi Baiti" pitchFamily="66" charset="0"/>
              </a:rPr>
              <a:t>. </a:t>
            </a:r>
            <a:r>
              <a:rPr lang="ru-RU" sz="2000" dirty="0" smtClean="0">
                <a:latin typeface="+mn-lt"/>
                <a:ea typeface="Microsoft Yi Baiti" pitchFamily="66" charset="0"/>
              </a:rPr>
              <a:t>С</a:t>
            </a:r>
            <a:r>
              <a:rPr lang="ru-RU" sz="2000" dirty="0" smtClean="0">
                <a:latin typeface="+mn-lt"/>
              </a:rPr>
              <a:t>огласно ФЗ РФ №323 </a:t>
            </a:r>
            <a:r>
              <a:rPr lang="ru-RU" sz="2000" b="1" dirty="0" smtClean="0">
                <a:latin typeface="+mn-lt"/>
              </a:rPr>
              <a:t>ст. 72. ч.1. Медицинские работники и фармацевтические работники имеют право </a:t>
            </a:r>
            <a:r>
              <a:rPr lang="ru-RU" sz="2000" dirty="0" smtClean="0">
                <a:latin typeface="+mn-lt"/>
              </a:rPr>
              <a:t>на основные гарантии, предусмотренные трудовым </a:t>
            </a:r>
            <a:r>
              <a:rPr lang="ru-RU" sz="2000" dirty="0" smtClean="0">
                <a:latin typeface="+mn-lt"/>
                <a:hlinkClick r:id="rId2"/>
              </a:rPr>
              <a:t>законодательством</a:t>
            </a:r>
            <a:r>
              <a:rPr lang="ru-RU" sz="2000" dirty="0" smtClean="0">
                <a:latin typeface="+mn-lt"/>
              </a:rPr>
              <a:t> и иными нормативными правовыми актами Российской Федерации, в том числе на: </a:t>
            </a:r>
            <a:br>
              <a:rPr lang="ru-RU" sz="2000" dirty="0" smtClean="0">
                <a:latin typeface="+mn-lt"/>
              </a:rPr>
            </a:br>
            <a:r>
              <a:rPr lang="ru-RU" sz="2000" dirty="0" smtClean="0">
                <a:latin typeface="+mn-lt"/>
              </a:rPr>
              <a:t>п.2) </a:t>
            </a:r>
            <a:r>
              <a:rPr lang="ru-RU" sz="2000" b="1" dirty="0" smtClean="0">
                <a:latin typeface="+mn-lt"/>
              </a:rPr>
              <a:t>профессиональную подготовку, переподготовку и повышение квалификации за счет средств работодателя </a:t>
            </a:r>
            <a:r>
              <a:rPr lang="ru-RU" sz="2000" dirty="0" smtClean="0">
                <a:latin typeface="+mn-lt"/>
              </a:rPr>
              <a:t>в соответствии с трудовым </a:t>
            </a:r>
            <a:r>
              <a:rPr lang="ru-RU" sz="2000" dirty="0" smtClean="0">
                <a:latin typeface="+mn-lt"/>
                <a:hlinkClick r:id="rId3"/>
              </a:rPr>
              <a:t>законодательством</a:t>
            </a:r>
            <a:r>
              <a:rPr lang="ru-RU" sz="2000" dirty="0" smtClean="0">
                <a:latin typeface="+mn-lt"/>
              </a:rPr>
              <a:t> Российской Федерации.</a:t>
            </a:r>
            <a:endParaRPr lang="ru-RU" sz="2000" dirty="0">
              <a:solidFill>
                <a:srgbClr val="FF0000"/>
              </a:solidFill>
              <a:latin typeface="+mn-lt"/>
            </a:endParaRPr>
          </a:p>
        </p:txBody>
      </p:sp>
      <p:pic>
        <p:nvPicPr>
          <p:cNvPr id="4" name="Объект 3">
            <a:hlinkClick r:id="rId4" action="ppaction://hlinksldjump"/>
          </p:cNvPr>
          <p:cNvPicPr>
            <a:picLocks noGrp="1" noChangeAspect="1"/>
          </p:cNvPicPr>
          <p:nvPr>
            <p:ph idx="1"/>
          </p:nvPr>
        </p:nvPicPr>
        <p:blipFill>
          <a:blip r:embed="rId5" cstate="print"/>
          <a:stretch>
            <a:fillRect/>
          </a:stretch>
        </p:blipFill>
        <p:spPr>
          <a:xfrm>
            <a:off x="7020272" y="5589240"/>
            <a:ext cx="1469263" cy="499915"/>
          </a:xfrm>
          <a:prstGeom prst="rect">
            <a:avLst/>
          </a:prstGeom>
        </p:spPr>
      </p:pic>
    </p:spTree>
    <p:extLst>
      <p:ext uri="{BB962C8B-B14F-4D97-AF65-F5344CB8AC3E}">
        <p14:creationId xmlns:p14="http://schemas.microsoft.com/office/powerpoint/2010/main" xmlns="" val="261825384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
            </a:r>
            <a:br>
              <a:rPr lang="ru-RU" dirty="0" smtClean="0">
                <a:solidFill>
                  <a:srgbClr val="C00000"/>
                </a:solidFill>
                <a:latin typeface="Monotype Corsiva" pitchFamily="66" charset="0"/>
              </a:rPr>
            </a:br>
            <a:r>
              <a:rPr lang="ru-RU" dirty="0" smtClean="0">
                <a:solidFill>
                  <a:srgbClr val="C00000"/>
                </a:solidFill>
                <a:latin typeface="Monotype Corsiva" pitchFamily="66" charset="0"/>
              </a:rPr>
              <a:t>Права и обязанности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№7</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060848"/>
            <a:ext cx="8229600" cy="4065315"/>
          </a:xfrm>
        </p:spPr>
        <p:txBody>
          <a:bodyPr/>
          <a:lstStyle/>
          <a:p>
            <a:pPr marL="0" indent="0" algn="just">
              <a:buNone/>
            </a:pPr>
            <a:r>
              <a:rPr lang="ru-RU" dirty="0" smtClean="0"/>
              <a:t>	</a:t>
            </a:r>
            <a:r>
              <a:rPr lang="ru-RU" sz="2800" dirty="0" smtClean="0"/>
              <a:t>Операционная </a:t>
            </a:r>
            <a:r>
              <a:rPr lang="ru-RU" sz="2800" dirty="0"/>
              <a:t>медицинская сестра, напуганная ошибкой сменщицы, решила застраховать себя от риска в своей профессиональной работе. Однако заведующая отделением сказала ей, что это право относится только к врачам.</a:t>
            </a:r>
          </a:p>
          <a:p>
            <a:pPr marL="0" indent="0" algn="just">
              <a:buNone/>
            </a:pPr>
            <a:r>
              <a:rPr lang="ru-RU" sz="2800" dirty="0" smtClean="0"/>
              <a:t>	Имеется </a:t>
            </a:r>
            <a:r>
              <a:rPr lang="ru-RU" sz="2800" dirty="0"/>
              <a:t>ли об этом указание в законе?</a:t>
            </a:r>
          </a:p>
          <a:p>
            <a:endParaRPr lang="ru-RU" sz="2800"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t>
            </a:r>
            <a:br>
              <a:rPr lang="ru-RU" dirty="0" smtClean="0"/>
            </a:br>
            <a:r>
              <a:rPr lang="ru-RU" dirty="0" smtClean="0"/>
              <a:t>		</a:t>
            </a:r>
            <a:br>
              <a:rPr lang="ru-RU" dirty="0" smtClean="0"/>
            </a:br>
            <a:r>
              <a:rPr lang="ru-RU" dirty="0" smtClean="0"/>
              <a:t>			</a:t>
            </a:r>
            <a:br>
              <a:rPr lang="ru-RU" dirty="0" smtClean="0"/>
            </a:br>
            <a:r>
              <a:rPr lang="ru-RU" dirty="0" smtClean="0"/>
              <a:t>			</a:t>
            </a:r>
            <a:r>
              <a:rPr lang="ru-RU" dirty="0" smtClean="0">
                <a:solidFill>
                  <a:srgbClr val="FF0000"/>
                </a:solidFill>
                <a:latin typeface="Monotype Corsiva" pitchFamily="66" charset="0"/>
              </a:rPr>
              <a:t>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7</a:t>
            </a:r>
            <a:r>
              <a:rPr lang="ru-RU" b="1" dirty="0" smtClean="0">
                <a:solidFill>
                  <a:srgbClr val="FF0000"/>
                </a:solidFill>
                <a:latin typeface="Monotype Corsiva" pitchFamily="66" charset="0"/>
              </a:rPr>
              <a:t> </a:t>
            </a:r>
            <a:r>
              <a:rPr lang="ru-RU" b="1" dirty="0" smtClean="0"/>
              <a:t/>
            </a:r>
            <a:br>
              <a:rPr lang="ru-RU" b="1" dirty="0" smtClean="0"/>
            </a:br>
            <a:r>
              <a:rPr lang="ru-RU" b="1" dirty="0" smtClean="0"/>
              <a:t/>
            </a:r>
            <a:br>
              <a:rPr lang="ru-RU" b="1" dirty="0" smtClean="0"/>
            </a:br>
            <a:r>
              <a:rPr lang="ru-RU" b="1" dirty="0" smtClean="0"/>
              <a:t>	</a:t>
            </a:r>
            <a:r>
              <a:rPr lang="ru-RU" sz="2000" dirty="0" smtClean="0"/>
              <a:t>Согласно ФЗ РФ № 323 </a:t>
            </a:r>
            <a:r>
              <a:rPr lang="ru-RU" sz="2000" b="1" dirty="0" smtClean="0"/>
              <a:t> </a:t>
            </a:r>
            <a:r>
              <a:rPr lang="ru-RU" sz="2000" dirty="0" smtClean="0"/>
              <a:t>Статья 72. ч.1. Медицинские работники и фармацевтические работники имеют право на основные гарантии, предусмотренные трудовым </a:t>
            </a:r>
            <a:r>
              <a:rPr lang="ru-RU" sz="2000" dirty="0" smtClean="0">
                <a:hlinkClick r:id="rId2"/>
              </a:rPr>
              <a:t>законодательством</a:t>
            </a:r>
            <a:r>
              <a:rPr lang="ru-RU" sz="2000" dirty="0" smtClean="0"/>
              <a:t> и иными нормативными правовыми актами Российской Федерации, в том числе на: </a:t>
            </a:r>
            <a:br>
              <a:rPr lang="ru-RU" sz="2000" dirty="0" smtClean="0"/>
            </a:br>
            <a:r>
              <a:rPr lang="ru-RU" sz="2000" dirty="0" smtClean="0"/>
              <a:t>п.7) страхование риска своей профессиональной ответственности. </a:t>
            </a:r>
            <a:br>
              <a:rPr lang="ru-RU" sz="2000" dirty="0" smtClean="0"/>
            </a:br>
            <a:r>
              <a:rPr lang="ru-RU" sz="2000" dirty="0" smtClean="0"/>
              <a:t>	</a:t>
            </a:r>
            <a:r>
              <a:rPr lang="ru-RU" sz="2000" b="1" dirty="0" smtClean="0"/>
              <a:t>Т.о. медсестра имеет равные права, следовательно  может застраховать себя от риска в своей профессиональной работе</a:t>
            </a:r>
            <a:r>
              <a:rPr lang="ru-RU" sz="2000" dirty="0" smtClean="0"/>
              <a:t>. </a:t>
            </a:r>
            <a:br>
              <a:rPr lang="ru-RU" sz="2000" dirty="0" smtClean="0"/>
            </a:br>
            <a:r>
              <a:rPr lang="ru-RU" sz="2000" dirty="0" smtClean="0"/>
              <a:t/>
            </a:r>
            <a:br>
              <a:rPr lang="ru-RU" sz="2000" dirty="0" smtClean="0"/>
            </a:br>
            <a:r>
              <a:rPr lang="ru-RU" sz="2000" dirty="0" smtClean="0"/>
              <a:t/>
            </a:r>
            <a:br>
              <a:rPr lang="ru-RU" sz="2000" dirty="0" smtClean="0"/>
            </a:br>
            <a:r>
              <a:rPr lang="ru-RU" b="1" dirty="0" smtClean="0"/>
              <a:t/>
            </a:r>
            <a:br>
              <a:rPr lang="ru-RU" b="1" dirty="0" smtClean="0"/>
            </a:br>
            <a:r>
              <a:rPr lang="ru-RU" b="1" dirty="0" smtClean="0"/>
              <a:t> </a:t>
            </a:r>
            <a:br>
              <a:rPr lang="ru-RU" b="1" dirty="0" smtClean="0"/>
            </a:br>
            <a:endParaRPr lang="ru-RU" dirty="0"/>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092280" y="5733256"/>
            <a:ext cx="1469263" cy="499915"/>
          </a:xfrm>
          <a:prstGeom prst="rect">
            <a:avLst/>
          </a:prstGeom>
        </p:spPr>
      </p:pic>
    </p:spTree>
    <p:extLst>
      <p:ext uri="{BB962C8B-B14F-4D97-AF65-F5344CB8AC3E}">
        <p14:creationId xmlns:p14="http://schemas.microsoft.com/office/powerpoint/2010/main" xmlns="" val="391943700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latin typeface="Monotype Corsiva" pitchFamily="66" charset="0"/>
              </a:rPr>
              <a:t/>
            </a:r>
            <a:br>
              <a:rPr lang="ru-RU" dirty="0" smtClean="0">
                <a:solidFill>
                  <a:srgbClr val="C00000"/>
                </a:solidFill>
                <a:latin typeface="Monotype Corsiva" pitchFamily="66" charset="0"/>
              </a:rPr>
            </a:br>
            <a:r>
              <a:rPr lang="ru-RU" dirty="0" smtClean="0">
                <a:solidFill>
                  <a:srgbClr val="C00000"/>
                </a:solidFill>
                <a:latin typeface="Monotype Corsiva" pitchFamily="66" charset="0"/>
              </a:rPr>
              <a:t>Права и обязанности медицинских работников </a:t>
            </a:r>
            <a:r>
              <a:rPr lang="ru-RU" dirty="0" smtClean="0"/>
              <a:t/>
            </a:r>
            <a:br>
              <a:rPr lang="ru-RU" dirty="0" smtClean="0"/>
            </a:br>
            <a:r>
              <a:rPr lang="ru-RU" u="sng" dirty="0" smtClean="0">
                <a:solidFill>
                  <a:srgbClr val="0070C0"/>
                </a:solidFill>
                <a:latin typeface="Monotype Corsiva" pitchFamily="66" charset="0"/>
              </a:rPr>
              <a:t>Вопрос №8</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67544" y="2060848"/>
            <a:ext cx="8229600" cy="4065315"/>
          </a:xfrm>
        </p:spPr>
        <p:txBody>
          <a:bodyPr>
            <a:normAutofit fontScale="92500"/>
          </a:bodyPr>
          <a:lstStyle/>
          <a:p>
            <a:pPr marL="0" indent="0" algn="just">
              <a:buNone/>
            </a:pPr>
            <a:r>
              <a:rPr lang="ru-RU" dirty="0" smtClean="0"/>
              <a:t>	</a:t>
            </a:r>
            <a:r>
              <a:rPr lang="ru-RU" sz="3000" dirty="0" smtClean="0"/>
              <a:t>Гражданин </a:t>
            </a:r>
            <a:r>
              <a:rPr lang="ru-RU" sz="3000" dirty="0"/>
              <a:t>Столяров, находящийся на лечении в наркологическом отделении городской больницы, попросил главного врача допустить к нему священнослужителя. Главврач отказал на основании карантина, а также пояснил, что Столяров может совершить все религиозные обряды в специальной молитвенной комнате, где с 8 до 12 ежедневно бывает священник.</a:t>
            </a:r>
          </a:p>
          <a:p>
            <a:pPr marL="0" indent="0" algn="just">
              <a:buNone/>
            </a:pPr>
            <a:r>
              <a:rPr lang="ru-RU" sz="3000" dirty="0" smtClean="0"/>
              <a:t>	Правомерен </a:t>
            </a:r>
            <a:r>
              <a:rPr lang="ru-RU" sz="3000" dirty="0"/>
              <a:t>ли отказ главного врача? </a:t>
            </a:r>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8</a:t>
            </a:r>
            <a:r>
              <a:rPr lang="ru-RU" sz="4800" dirty="0" smtClean="0"/>
              <a:t> </a:t>
            </a:r>
            <a:br>
              <a:rPr lang="ru-RU" sz="4800" dirty="0" smtClean="0"/>
            </a:br>
            <a:r>
              <a:rPr lang="ru-RU" sz="4800" dirty="0" smtClean="0"/>
              <a:t/>
            </a:r>
            <a:br>
              <a:rPr lang="ru-RU" sz="4800" dirty="0" smtClean="0"/>
            </a:br>
            <a:r>
              <a:rPr lang="ru-RU" sz="2000" dirty="0" smtClean="0"/>
              <a:t>Согласно ФЗ РФ № 323 Статья 19. ч.5. </a:t>
            </a:r>
            <a:r>
              <a:rPr lang="ru-RU" sz="2000" b="1" dirty="0" smtClean="0"/>
              <a:t>Пациент имеет право на: </a:t>
            </a:r>
            <a:br>
              <a:rPr lang="ru-RU" sz="2000" b="1" dirty="0" smtClean="0"/>
            </a:br>
            <a:r>
              <a:rPr lang="ru-RU" sz="2000" b="1" dirty="0" smtClean="0"/>
              <a:t> п.11) допуск к нему священнослужителя</a:t>
            </a:r>
            <a:r>
              <a:rPr lang="ru-RU" sz="2000" dirty="0" smtClean="0"/>
              <a:t>, а в случае нахождения пациента на лечении в стационарных условиях - на предоставление условий для отправления религиозных обрядов, проведение которых возможно в стационарных условиях, в том числе на предоставление отдельного помещения, </a:t>
            </a:r>
            <a:r>
              <a:rPr lang="ru-RU" sz="2000" b="1" dirty="0" smtClean="0"/>
              <a:t>если это не нарушает внутренний распорядок медицинской организации. </a:t>
            </a:r>
            <a:br>
              <a:rPr lang="ru-RU" sz="2000" b="1" dirty="0" smtClean="0"/>
            </a:br>
            <a:r>
              <a:rPr lang="ru-RU" sz="2000" b="1" dirty="0" smtClean="0"/>
              <a:t>	</a:t>
            </a:r>
            <a:br>
              <a:rPr lang="ru-RU" sz="2000" b="1" dirty="0" smtClean="0"/>
            </a:br>
            <a:r>
              <a:rPr lang="ru-RU" sz="2000" b="1" dirty="0" smtClean="0"/>
              <a:t>	Т.о. отказ главного врача правомерен.</a:t>
            </a:r>
            <a:endParaRPr lang="ru-RU" sz="2000" b="1"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020272" y="5661248"/>
            <a:ext cx="1469263" cy="499915"/>
          </a:xfrm>
          <a:prstGeom prst="rect">
            <a:avLst/>
          </a:prstGeom>
        </p:spPr>
      </p:pic>
    </p:spTree>
    <p:extLst>
      <p:ext uri="{BB962C8B-B14F-4D97-AF65-F5344CB8AC3E}">
        <p14:creationId xmlns:p14="http://schemas.microsoft.com/office/powerpoint/2010/main" xmlns="" val="427736671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
            </a:r>
            <a:br>
              <a:rPr lang="ru-RU" sz="3600" dirty="0" smtClean="0">
                <a:solidFill>
                  <a:srgbClr val="C00000"/>
                </a:solidFill>
                <a:latin typeface="Monotype Corsiva" pitchFamily="66" charset="0"/>
              </a:rPr>
            </a:br>
            <a:r>
              <a:rPr lang="ru-RU" sz="3600" dirty="0" smtClean="0">
                <a:solidFill>
                  <a:srgbClr val="C00000"/>
                </a:solidFill>
                <a:latin typeface="Monotype Corsiva" pitchFamily="66" charset="0"/>
              </a:rPr>
              <a:t>Правое </a:t>
            </a:r>
            <a:r>
              <a:rPr lang="ru-RU" sz="3600" dirty="0">
                <a:solidFill>
                  <a:srgbClr val="C00000"/>
                </a:solidFill>
                <a:latin typeface="Monotype Corsiva" pitchFamily="66" charset="0"/>
              </a:rPr>
              <a:t>регулирование репродуктивной деятельности, трансплантация органов и тканей человека</a:t>
            </a:r>
            <a:r>
              <a:rPr lang="ru-RU" sz="3100" dirty="0" smtClean="0"/>
              <a:t/>
            </a:r>
            <a:br>
              <a:rPr lang="ru-RU" sz="3100" dirty="0" smtClean="0"/>
            </a:br>
            <a:r>
              <a:rPr lang="ru-RU" u="sng" dirty="0" smtClean="0">
                <a:solidFill>
                  <a:srgbClr val="0070C0"/>
                </a:solidFill>
                <a:latin typeface="Monotype Corsiva" pitchFamily="66" charset="0"/>
              </a:rPr>
              <a:t>Вопрос №1</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395536" y="2204864"/>
            <a:ext cx="8229600" cy="3705275"/>
          </a:xfrm>
        </p:spPr>
        <p:txBody>
          <a:bodyPr>
            <a:normAutofit fontScale="25000" lnSpcReduction="20000"/>
          </a:bodyPr>
          <a:lstStyle/>
          <a:p>
            <a:pPr marL="0" indent="0">
              <a:buNone/>
            </a:pPr>
            <a:r>
              <a:rPr lang="ru-RU" dirty="0" smtClean="0"/>
              <a:t>	</a:t>
            </a:r>
          </a:p>
          <a:p>
            <a:pPr marL="0" indent="0" algn="just">
              <a:buNone/>
            </a:pPr>
            <a:r>
              <a:rPr lang="ru-RU" sz="7000" dirty="0" smtClean="0"/>
              <a:t>	</a:t>
            </a:r>
            <a:r>
              <a:rPr lang="ru-RU" sz="9600" dirty="0" smtClean="0"/>
              <a:t>На </a:t>
            </a:r>
            <a:r>
              <a:rPr lang="ru-RU" sz="9600" dirty="0"/>
              <a:t>какую информацию имеет право женщина, согласившаяся на проведение операции искусственного оплодотворения и имплантации эмбриона: </a:t>
            </a:r>
          </a:p>
          <a:p>
            <a:pPr lvl="0" algn="just"/>
            <a:r>
              <a:rPr lang="ru-RU" sz="9600" dirty="0"/>
              <a:t>о процедуре операции;</a:t>
            </a:r>
          </a:p>
          <a:p>
            <a:pPr lvl="0" algn="just"/>
            <a:r>
              <a:rPr lang="ru-RU" sz="9600" dirty="0"/>
              <a:t>о пациентках, которым в данном центре уже проводилась операция;</a:t>
            </a:r>
          </a:p>
          <a:p>
            <a:pPr lvl="0" algn="just"/>
            <a:r>
              <a:rPr lang="ru-RU" sz="9600" dirty="0"/>
              <a:t>о медицинских  и правовых аспектах ее последствий;</a:t>
            </a:r>
          </a:p>
          <a:p>
            <a:pPr lvl="0" algn="just"/>
            <a:r>
              <a:rPr lang="ru-RU" sz="9600" dirty="0"/>
              <a:t>о наличии у донора детей;</a:t>
            </a:r>
          </a:p>
          <a:p>
            <a:pPr lvl="0" algn="just"/>
            <a:r>
              <a:rPr lang="ru-RU" sz="9600" dirty="0"/>
              <a:t>о его возрасте;</a:t>
            </a:r>
          </a:p>
          <a:p>
            <a:pPr lvl="0" algn="just"/>
            <a:r>
              <a:rPr lang="ru-RU" sz="9600" dirty="0"/>
              <a:t>о его группе крове, резус-факторе;</a:t>
            </a:r>
          </a:p>
          <a:p>
            <a:pPr lvl="0" algn="just"/>
            <a:r>
              <a:rPr lang="ru-RU" sz="9600" dirty="0"/>
              <a:t>о национальности донора;</a:t>
            </a:r>
          </a:p>
          <a:p>
            <a:pPr lvl="0" algn="just"/>
            <a:r>
              <a:rPr lang="ru-RU" sz="9600" dirty="0"/>
              <a:t>о его внешних данных.</a:t>
            </a:r>
            <a:r>
              <a:rPr lang="ru-RU" sz="9600" b="1" dirty="0"/>
              <a:t> </a:t>
            </a:r>
            <a:endParaRPr lang="ru-RU" sz="9600"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143000"/>
          </a:xfrm>
        </p:spPr>
        <p:txBody>
          <a:bodyPr>
            <a:normAutofit fontScale="90000"/>
          </a:bodyPr>
          <a:lstStyle/>
          <a:p>
            <a:pPr lvl="0"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к задаче 1</a:t>
            </a:r>
            <a:br>
              <a:rPr lang="ru-RU" dirty="0" smtClean="0">
                <a:solidFill>
                  <a:srgbClr val="FF0000"/>
                </a:solidFill>
                <a:latin typeface="Monotype Corsiva" pitchFamily="66" charset="0"/>
              </a:rPr>
            </a:br>
            <a:r>
              <a:rPr lang="ru-RU" sz="2000" dirty="0" smtClean="0">
                <a:solidFill>
                  <a:srgbClr val="FF0000"/>
                </a:solidFill>
                <a:latin typeface="Monotype Corsiva" pitchFamily="66" charset="0"/>
              </a:rPr>
              <a:t/>
            </a:r>
            <a:br>
              <a:rPr lang="ru-RU" sz="2000" dirty="0" smtClean="0">
                <a:solidFill>
                  <a:srgbClr val="FF0000"/>
                </a:solidFill>
                <a:latin typeface="Monotype Corsiva" pitchFamily="66" charset="0"/>
              </a:rPr>
            </a:br>
            <a:r>
              <a:rPr lang="ru-RU" sz="2000" dirty="0" smtClean="0">
                <a:solidFill>
                  <a:srgbClr val="FF0000"/>
                </a:solidFill>
                <a:latin typeface="Monotype Corsiva" pitchFamily="66" charset="0"/>
              </a:rPr>
              <a:t>	</a:t>
            </a:r>
            <a:r>
              <a:rPr lang="ru-RU" sz="2000" dirty="0" smtClean="0">
                <a:latin typeface="+mn-lt"/>
              </a:rPr>
              <a:t>Согласно ФЗ РФ № 323 </a:t>
            </a:r>
            <a:r>
              <a:rPr lang="ru-RU" sz="2000" b="1" dirty="0" smtClean="0">
                <a:latin typeface="+mn-lt"/>
              </a:rPr>
              <a:t>ст. 55. Применение вспомогательных репродуктивных технологий</a:t>
            </a:r>
            <a:r>
              <a:rPr lang="ru-RU" sz="2000" dirty="0" smtClean="0">
                <a:latin typeface="+mn-lt"/>
              </a:rPr>
              <a:t>, </a:t>
            </a:r>
            <a:r>
              <a:rPr lang="ru-RU" sz="2000" b="1" dirty="0" smtClean="0"/>
              <a:t>Статья 20. Информированное добровольное согласие на медицинское вмешательство и на отказ от медицинского вмешательства</a:t>
            </a:r>
            <a:r>
              <a:rPr lang="ru-RU" sz="2000" dirty="0" smtClean="0">
                <a:latin typeface="+mn-lt"/>
              </a:rPr>
              <a:t>  пациентка имеет право на информацию :</a:t>
            </a:r>
            <a:br>
              <a:rPr lang="ru-RU" sz="2000" dirty="0" smtClean="0">
                <a:latin typeface="+mn-lt"/>
              </a:rPr>
            </a:br>
            <a:r>
              <a:rPr lang="ru-RU" sz="2000" dirty="0" smtClean="0"/>
              <a:t> о процедуре операции, </a:t>
            </a:r>
            <a:br>
              <a:rPr lang="ru-RU" sz="2000" dirty="0" smtClean="0"/>
            </a:br>
            <a:r>
              <a:rPr lang="ru-RU" sz="2000" dirty="0" smtClean="0"/>
              <a:t>о медицинских  и правовых аспектах ее последствий;</a:t>
            </a:r>
            <a:br>
              <a:rPr lang="ru-RU" sz="2000" dirty="0" smtClean="0"/>
            </a:br>
            <a:r>
              <a:rPr lang="ru-RU" sz="2000" dirty="0" smtClean="0"/>
              <a:t> о его группе крове, резус-факторе донора ;</a:t>
            </a:r>
            <a:br>
              <a:rPr lang="ru-RU" sz="2000" dirty="0" smtClean="0"/>
            </a:br>
            <a:r>
              <a:rPr lang="ru-RU" sz="2000" dirty="0" smtClean="0"/>
              <a:t> о национальности донора;</a:t>
            </a:r>
            <a:br>
              <a:rPr lang="ru-RU" sz="2000" dirty="0" smtClean="0"/>
            </a:br>
            <a:r>
              <a:rPr lang="ru-RU" sz="2000" dirty="0" smtClean="0"/>
              <a:t> о его внешних данных.</a:t>
            </a:r>
            <a:r>
              <a:rPr lang="ru-RU" sz="2000" b="1" dirty="0" smtClean="0"/>
              <a:t> </a:t>
            </a:r>
            <a:r>
              <a:rPr lang="ru-RU" sz="2000" dirty="0" smtClean="0"/>
              <a:t/>
            </a:r>
            <a:br>
              <a:rPr lang="ru-RU" sz="2000" dirty="0" smtClean="0"/>
            </a:br>
            <a:r>
              <a:rPr lang="ru-RU" sz="2000" dirty="0" smtClean="0">
                <a:latin typeface="+mn-lt"/>
              </a:rPr>
              <a:t/>
            </a:r>
            <a:br>
              <a:rPr lang="ru-RU" sz="2000" dirty="0" smtClean="0">
                <a:latin typeface="+mn-lt"/>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b="1" dirty="0" smtClean="0"/>
              <a:t> 	</a:t>
            </a:r>
            <a:br>
              <a:rPr lang="ru-RU"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1800" b="1" dirty="0" smtClean="0"/>
              <a:t/>
            </a:r>
            <a:br>
              <a:rPr lang="ru-RU" sz="1800" b="1" dirty="0" smtClean="0"/>
            </a:br>
            <a:r>
              <a:rPr lang="ru-RU" sz="2000" b="1" dirty="0" smtClean="0"/>
              <a:t/>
            </a:r>
            <a:br>
              <a:rPr lang="ru-RU" sz="2000" b="1" dirty="0" smtClean="0"/>
            </a:br>
            <a:endParaRPr lang="ru-RU" sz="2000" b="1"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020272" y="5445224"/>
            <a:ext cx="1469263" cy="499915"/>
          </a:xfrm>
          <a:prstGeom prst="rect">
            <a:avLst/>
          </a:prstGeom>
        </p:spPr>
      </p:pic>
    </p:spTree>
    <p:extLst>
      <p:ext uri="{BB962C8B-B14F-4D97-AF65-F5344CB8AC3E}">
        <p14:creationId xmlns:p14="http://schemas.microsoft.com/office/powerpoint/2010/main" xmlns="" val="146078176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8229600" cy="1143000"/>
          </a:xfrm>
        </p:spPr>
        <p:txBody>
          <a:bodyPr>
            <a:normAutofit fontScale="90000"/>
          </a:bodyPr>
          <a:lstStyle/>
          <a:p>
            <a:r>
              <a:rPr lang="ru-RU" sz="3600" dirty="0" smtClean="0">
                <a:solidFill>
                  <a:srgbClr val="C00000"/>
                </a:solidFill>
                <a:latin typeface="Monotype Corsiva" pitchFamily="66" charset="0"/>
              </a:rPr>
              <a:t/>
            </a:r>
            <a:br>
              <a:rPr lang="ru-RU" sz="3600" dirty="0" smtClean="0">
                <a:solidFill>
                  <a:srgbClr val="C00000"/>
                </a:solidFill>
                <a:latin typeface="Monotype Corsiva" pitchFamily="66" charset="0"/>
              </a:rPr>
            </a:br>
            <a:r>
              <a:rPr lang="ru-RU" sz="3600" dirty="0" smtClean="0">
                <a:solidFill>
                  <a:srgbClr val="C00000"/>
                </a:solidFill>
                <a:latin typeface="Monotype Corsiva" pitchFamily="66" charset="0"/>
              </a:rPr>
              <a:t>Правое регулирование репродуктивной деятельности, трансплантация органов и тканей человека </a:t>
            </a:r>
            <a:r>
              <a:rPr lang="ru-RU" sz="2700" dirty="0"/>
              <a:t/>
            </a:r>
            <a:br>
              <a:rPr lang="ru-RU" sz="2700" dirty="0"/>
            </a:br>
            <a:r>
              <a:rPr lang="ru-RU" u="sng" dirty="0" smtClean="0">
                <a:solidFill>
                  <a:srgbClr val="0070C0"/>
                </a:solidFill>
                <a:latin typeface="Monotype Corsiva" pitchFamily="66" charset="0"/>
              </a:rPr>
              <a:t>Вопрос №2</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132856"/>
            <a:ext cx="8229600" cy="3993307"/>
          </a:xfrm>
        </p:spPr>
        <p:txBody>
          <a:bodyPr>
            <a:normAutofit fontScale="92500" lnSpcReduction="10000"/>
          </a:bodyPr>
          <a:lstStyle/>
          <a:p>
            <a:pPr marL="0" indent="0" algn="just">
              <a:buNone/>
            </a:pPr>
            <a:r>
              <a:rPr lang="ru-RU" dirty="0" smtClean="0"/>
              <a:t>	</a:t>
            </a:r>
            <a:r>
              <a:rPr lang="ru-RU" sz="3000" dirty="0" smtClean="0"/>
              <a:t>В </a:t>
            </a:r>
            <a:r>
              <a:rPr lang="ru-RU" sz="3000" dirty="0"/>
              <a:t>НИИ </a:t>
            </a:r>
            <a:r>
              <a:rPr lang="ru-RU" sz="3000" dirty="0" smtClean="0"/>
              <a:t>репродуктивной </a:t>
            </a:r>
            <a:r>
              <a:rPr lang="ru-RU" sz="3000" dirty="0"/>
              <a:t>медицины обратилась Н</a:t>
            </a:r>
            <a:r>
              <a:rPr lang="ru-RU" sz="3000" dirty="0" smtClean="0"/>
              <a:t>., 41 </a:t>
            </a:r>
            <a:r>
              <a:rPr lang="ru-RU" sz="3000" dirty="0"/>
              <a:t>год, по поводу стойкого бесплодия. Врач убедил ее в необходимости и эффективности искусственного оплодотворения. Врач удовлетворил просьбу реципиента по национальности и внешности донора и просьбу донора об информировании его после рождения ребенка о поле и имени новорожденного.</a:t>
            </a:r>
          </a:p>
          <a:p>
            <a:pPr marL="0" indent="0" algn="just">
              <a:buNone/>
            </a:pPr>
            <a:r>
              <a:rPr lang="ru-RU" sz="3000" dirty="0" smtClean="0"/>
              <a:t>	Укажите</a:t>
            </a:r>
            <a:r>
              <a:rPr lang="ru-RU" sz="3000" dirty="0"/>
              <a:t>, какие ошибки допустил врач.</a:t>
            </a:r>
          </a:p>
          <a:p>
            <a:pPr algn="just"/>
            <a:endParaRPr lang="ru-RU" sz="3000"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2</a:t>
            </a:r>
            <a:r>
              <a:rPr lang="ru-RU" dirty="0" smtClean="0"/>
              <a:t> </a:t>
            </a:r>
            <a:br>
              <a:rPr lang="ru-RU" dirty="0" smtClean="0"/>
            </a:br>
            <a:r>
              <a:rPr lang="ru-RU" dirty="0" smtClean="0"/>
              <a:t/>
            </a:r>
            <a:br>
              <a:rPr lang="ru-RU" dirty="0" smtClean="0"/>
            </a:br>
            <a:r>
              <a:rPr lang="ru-RU" dirty="0" smtClean="0"/>
              <a:t>	</a:t>
            </a:r>
            <a:r>
              <a:rPr lang="ru-RU" sz="2000" dirty="0" smtClean="0"/>
              <a:t>Согласно ФЗ РФ № 323 </a:t>
            </a:r>
            <a:r>
              <a:rPr lang="ru-RU" sz="2000" b="1" dirty="0" smtClean="0"/>
              <a:t>ст. 55. Применение вспомогательных репродуктивных технологий  ч.</a:t>
            </a:r>
            <a:r>
              <a:rPr lang="ru-RU" sz="2000" dirty="0" smtClean="0"/>
              <a:t>8. При использовании донорских половых клеток и эмбрионов граждане имеют право на получение информации о результатах медицинского, медико-генетического обследования донора, о его расе и национальности, а также о внешних данных.</a:t>
            </a:r>
            <a:br>
              <a:rPr lang="ru-RU" sz="2000" dirty="0" smtClean="0"/>
            </a:br>
            <a:r>
              <a:rPr lang="ru-RU" sz="2000" dirty="0" smtClean="0"/>
              <a:t>	</a:t>
            </a:r>
            <a:r>
              <a:rPr lang="ru-RU" sz="2000" b="1" dirty="0" smtClean="0"/>
              <a:t>Т.о. врач не имеет права информировать донора о рождении ребенка, его поле и имени.</a:t>
            </a:r>
            <a:endParaRPr lang="ru-RU" sz="2000" b="1"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217537" y="5661248"/>
            <a:ext cx="1469263" cy="499915"/>
          </a:xfrm>
          <a:prstGeom prst="rect">
            <a:avLst/>
          </a:prstGeom>
        </p:spPr>
      </p:pic>
    </p:spTree>
    <p:extLst>
      <p:ext uri="{BB962C8B-B14F-4D97-AF65-F5344CB8AC3E}">
        <p14:creationId xmlns:p14="http://schemas.microsoft.com/office/powerpoint/2010/main" xmlns="" val="38328066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latin typeface="Monotype Corsiva" pitchFamily="66" charset="0"/>
              </a:rPr>
              <a:t>Права и обязанности медицинских работников</a:t>
            </a:r>
            <a:endParaRPr lang="ru-RU" b="1" dirty="0">
              <a:solidFill>
                <a:srgbClr val="C00000"/>
              </a:solidFill>
              <a:latin typeface="Monotype Corsiva" pitchFamily="66" charset="0"/>
            </a:endParaRPr>
          </a:p>
        </p:txBody>
      </p:sp>
      <p:sp>
        <p:nvSpPr>
          <p:cNvPr id="3" name="Содержимое 2"/>
          <p:cNvSpPr>
            <a:spLocks noGrp="1"/>
          </p:cNvSpPr>
          <p:nvPr>
            <p:ph idx="1"/>
          </p:nvPr>
        </p:nvSpPr>
        <p:spPr/>
        <p:txBody>
          <a:bodyPr>
            <a:normAutofit lnSpcReduction="10000"/>
          </a:bodyPr>
          <a:lstStyle/>
          <a:p>
            <a:r>
              <a:rPr lang="ru-RU" dirty="0" smtClean="0">
                <a:latin typeface="Monotype Corsiva" pitchFamily="66" charset="0"/>
                <a:hlinkClick r:id="rId2" action="ppaction://hlinksldjump"/>
              </a:rPr>
              <a:t>1 Вопрос</a:t>
            </a:r>
            <a:r>
              <a:rPr lang="ru-RU" dirty="0" smtClean="0">
                <a:latin typeface="Monotype Corsiva" pitchFamily="66" charset="0"/>
              </a:rPr>
              <a:t>				</a:t>
            </a:r>
            <a:r>
              <a:rPr lang="ru-RU" dirty="0" smtClean="0">
                <a:latin typeface="Monotype Corsiva" pitchFamily="66" charset="0"/>
                <a:hlinkClick r:id="rId3" action="ppaction://hlinksldjump"/>
              </a:rPr>
              <a:t>1. Ответ</a:t>
            </a:r>
            <a:endParaRPr lang="ru-RU" dirty="0" smtClean="0">
              <a:latin typeface="Monotype Corsiva" pitchFamily="66" charset="0"/>
            </a:endParaRPr>
          </a:p>
          <a:p>
            <a:r>
              <a:rPr lang="ru-RU" dirty="0" smtClean="0">
                <a:latin typeface="Monotype Corsiva" pitchFamily="66" charset="0"/>
                <a:hlinkClick r:id="rId4" action="ppaction://hlinksldjump"/>
              </a:rPr>
              <a:t>2 Вопрос</a:t>
            </a:r>
            <a:r>
              <a:rPr lang="ru-RU" dirty="0" smtClean="0">
                <a:latin typeface="Monotype Corsiva" pitchFamily="66" charset="0"/>
              </a:rPr>
              <a:t>				</a:t>
            </a:r>
            <a:r>
              <a:rPr lang="ru-RU" dirty="0" smtClean="0">
                <a:latin typeface="Monotype Corsiva" pitchFamily="66" charset="0"/>
                <a:hlinkClick r:id="rId5" action="ppaction://hlinksldjump"/>
              </a:rPr>
              <a:t>2. Ответ</a:t>
            </a:r>
            <a:endParaRPr lang="ru-RU" dirty="0" smtClean="0">
              <a:latin typeface="Monotype Corsiva" pitchFamily="66" charset="0"/>
            </a:endParaRPr>
          </a:p>
          <a:p>
            <a:r>
              <a:rPr lang="ru-RU" dirty="0" smtClean="0">
                <a:latin typeface="Monotype Corsiva" pitchFamily="66" charset="0"/>
                <a:hlinkClick r:id="rId6" action="ppaction://hlinksldjump"/>
              </a:rPr>
              <a:t>3 Вопрос</a:t>
            </a:r>
            <a:r>
              <a:rPr lang="ru-RU" dirty="0" smtClean="0">
                <a:latin typeface="Monotype Corsiva" pitchFamily="66" charset="0"/>
              </a:rPr>
              <a:t>				</a:t>
            </a:r>
            <a:r>
              <a:rPr lang="ru-RU" dirty="0" smtClean="0">
                <a:latin typeface="Monotype Corsiva" pitchFamily="66" charset="0"/>
                <a:hlinkClick r:id="rId7" action="ppaction://hlinksldjump"/>
              </a:rPr>
              <a:t>3. Ответ</a:t>
            </a:r>
            <a:endParaRPr lang="ru-RU" dirty="0" smtClean="0">
              <a:latin typeface="Monotype Corsiva" pitchFamily="66" charset="0"/>
            </a:endParaRPr>
          </a:p>
          <a:p>
            <a:r>
              <a:rPr lang="ru-RU" dirty="0" smtClean="0">
                <a:latin typeface="Monotype Corsiva" pitchFamily="66" charset="0"/>
                <a:hlinkClick r:id="rId8" action="ppaction://hlinksldjump"/>
              </a:rPr>
              <a:t>4 Вопрос</a:t>
            </a:r>
            <a:r>
              <a:rPr lang="ru-RU" dirty="0" smtClean="0">
                <a:latin typeface="Monotype Corsiva" pitchFamily="66" charset="0"/>
              </a:rPr>
              <a:t>				</a:t>
            </a:r>
            <a:r>
              <a:rPr lang="ru-RU" dirty="0" smtClean="0">
                <a:latin typeface="Monotype Corsiva" pitchFamily="66" charset="0"/>
                <a:hlinkClick r:id="rId9" action="ppaction://hlinksldjump"/>
              </a:rPr>
              <a:t>4. Ответ</a:t>
            </a:r>
            <a:endParaRPr lang="ru-RU" dirty="0" smtClean="0">
              <a:latin typeface="Monotype Corsiva" pitchFamily="66" charset="0"/>
            </a:endParaRPr>
          </a:p>
          <a:p>
            <a:r>
              <a:rPr lang="ru-RU" dirty="0" smtClean="0">
                <a:latin typeface="Monotype Corsiva" pitchFamily="66" charset="0"/>
                <a:hlinkClick r:id="rId10" action="ppaction://hlinksldjump"/>
              </a:rPr>
              <a:t>5 Вопрос</a:t>
            </a:r>
            <a:r>
              <a:rPr lang="ru-RU" dirty="0" smtClean="0">
                <a:latin typeface="Monotype Corsiva" pitchFamily="66" charset="0"/>
              </a:rPr>
              <a:t>				</a:t>
            </a:r>
            <a:r>
              <a:rPr lang="ru-RU" dirty="0" smtClean="0">
                <a:latin typeface="Monotype Corsiva" pitchFamily="66" charset="0"/>
                <a:hlinkClick r:id="rId11" action="ppaction://hlinksldjump"/>
              </a:rPr>
              <a:t>5. Ответ</a:t>
            </a:r>
            <a:endParaRPr lang="ru-RU" dirty="0" smtClean="0">
              <a:latin typeface="Monotype Corsiva" pitchFamily="66" charset="0"/>
            </a:endParaRPr>
          </a:p>
          <a:p>
            <a:r>
              <a:rPr lang="ru-RU" dirty="0" smtClean="0">
                <a:latin typeface="Monotype Corsiva" pitchFamily="66" charset="0"/>
                <a:hlinkClick r:id="rId12" action="ppaction://hlinksldjump"/>
              </a:rPr>
              <a:t>6 Вопрос</a:t>
            </a:r>
            <a:r>
              <a:rPr lang="ru-RU" dirty="0" smtClean="0">
                <a:latin typeface="Monotype Corsiva" pitchFamily="66" charset="0"/>
              </a:rPr>
              <a:t>				</a:t>
            </a:r>
            <a:r>
              <a:rPr lang="ru-RU" dirty="0" smtClean="0">
                <a:latin typeface="Monotype Corsiva" pitchFamily="66" charset="0"/>
                <a:hlinkClick r:id="rId13" action="ppaction://hlinksldjump"/>
              </a:rPr>
              <a:t>6. Ответ</a:t>
            </a:r>
            <a:endParaRPr lang="ru-RU" dirty="0" smtClean="0">
              <a:latin typeface="Monotype Corsiva" pitchFamily="66" charset="0"/>
            </a:endParaRPr>
          </a:p>
          <a:p>
            <a:r>
              <a:rPr lang="ru-RU" dirty="0" smtClean="0">
                <a:latin typeface="Monotype Corsiva" pitchFamily="66" charset="0"/>
                <a:hlinkClick r:id="rId14" action="ppaction://hlinksldjump"/>
              </a:rPr>
              <a:t>7 Вопрос</a:t>
            </a:r>
            <a:r>
              <a:rPr lang="ru-RU" dirty="0" smtClean="0">
                <a:latin typeface="Monotype Corsiva" pitchFamily="66" charset="0"/>
              </a:rPr>
              <a:t>				</a:t>
            </a:r>
            <a:r>
              <a:rPr lang="ru-RU" dirty="0" smtClean="0">
                <a:latin typeface="Monotype Corsiva" pitchFamily="66" charset="0"/>
                <a:hlinkClick r:id="rId15" action="ppaction://hlinksldjump"/>
              </a:rPr>
              <a:t>7. Ответ</a:t>
            </a:r>
            <a:endParaRPr lang="ru-RU" dirty="0" smtClean="0">
              <a:latin typeface="Monotype Corsiva" pitchFamily="66" charset="0"/>
            </a:endParaRPr>
          </a:p>
          <a:p>
            <a:r>
              <a:rPr lang="ru-RU" dirty="0" smtClean="0">
                <a:latin typeface="Monotype Corsiva" pitchFamily="66" charset="0"/>
                <a:hlinkClick r:id="rId16" action="ppaction://hlinksldjump"/>
              </a:rPr>
              <a:t>8 Вопрос</a:t>
            </a:r>
            <a:r>
              <a:rPr lang="ru-RU" dirty="0" smtClean="0">
                <a:latin typeface="Monotype Corsiva" pitchFamily="66" charset="0"/>
              </a:rPr>
              <a:t>				</a:t>
            </a:r>
            <a:r>
              <a:rPr lang="ru-RU" dirty="0" smtClean="0">
                <a:latin typeface="Monotype Corsiva" pitchFamily="66" charset="0"/>
                <a:hlinkClick r:id="rId17" action="ppaction://hlinksldjump"/>
              </a:rPr>
              <a:t>8. Ответ</a:t>
            </a:r>
            <a:endParaRPr lang="ru-RU" dirty="0">
              <a:latin typeface="Monotype Corsiva" pitchFamily="66" charset="0"/>
            </a:endParaRPr>
          </a:p>
        </p:txBody>
      </p:sp>
      <p:sp>
        <p:nvSpPr>
          <p:cNvPr id="4" name="Прямоугольник 3"/>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18"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t>
            </a:r>
            <a:br>
              <a:rPr lang="ru-RU" dirty="0" smtClean="0"/>
            </a:br>
            <a:r>
              <a:rPr lang="ru-RU" sz="3600" dirty="0" smtClean="0">
                <a:solidFill>
                  <a:srgbClr val="C00000"/>
                </a:solidFill>
                <a:latin typeface="Monotype Corsiva" pitchFamily="66" charset="0"/>
              </a:rPr>
              <a:t>Правое регулирование репродуктивной деятельности, трансплантация органов и тканей человека </a:t>
            </a:r>
            <a:r>
              <a:rPr lang="ru-RU" dirty="0" smtClean="0"/>
              <a:t/>
            </a:r>
            <a:br>
              <a:rPr lang="ru-RU" dirty="0" smtClean="0"/>
            </a:br>
            <a:r>
              <a:rPr lang="ru-RU" u="sng" dirty="0" smtClean="0">
                <a:solidFill>
                  <a:srgbClr val="0070C0"/>
                </a:solidFill>
                <a:latin typeface="Monotype Corsiva" pitchFamily="66" charset="0"/>
              </a:rPr>
              <a:t>Вопрос №3</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204864"/>
            <a:ext cx="8229600" cy="3921299"/>
          </a:xfrm>
        </p:spPr>
        <p:txBody>
          <a:bodyPr>
            <a:normAutofit/>
          </a:bodyPr>
          <a:lstStyle/>
          <a:p>
            <a:pPr marL="0" indent="0" algn="just">
              <a:buNone/>
            </a:pPr>
            <a:r>
              <a:rPr lang="ru-RU" dirty="0" smtClean="0"/>
              <a:t>	</a:t>
            </a:r>
            <a:r>
              <a:rPr lang="ru-RU" sz="2800" dirty="0" smtClean="0"/>
              <a:t>У </a:t>
            </a:r>
            <a:r>
              <a:rPr lang="ru-RU" sz="2800" dirty="0"/>
              <a:t>умершего Д. была изъята почка для трансплантации больному К. Жена умершего Д. предъявила судебный иск по данному факту на том основании, что согласия ее, как жены и как законной наследницы органов умершего, получено не было.</a:t>
            </a:r>
          </a:p>
          <a:p>
            <a:pPr marL="0" indent="0" algn="just">
              <a:buNone/>
            </a:pPr>
            <a:r>
              <a:rPr lang="ru-RU" sz="2800" dirty="0" smtClean="0"/>
              <a:t>Правомерно </a:t>
            </a:r>
            <a:r>
              <a:rPr lang="ru-RU" sz="2800" dirty="0"/>
              <a:t>ли требование жены умершего Д.?</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3</a:t>
            </a:r>
            <a:br>
              <a:rPr lang="ru-RU" dirty="0" smtClean="0">
                <a:solidFill>
                  <a:srgbClr val="FF0000"/>
                </a:solidFill>
                <a:latin typeface="Monotype Corsiva" pitchFamily="66" charset="0"/>
              </a:rPr>
            </a:br>
            <a:r>
              <a:rPr lang="ru-RU" b="1" dirty="0" smtClean="0"/>
              <a:t> 	</a:t>
            </a:r>
            <a:r>
              <a:rPr lang="ru-RU" sz="2000" dirty="0" smtClean="0"/>
              <a:t>Согласно ФЗ РФ № 323 Статья 47. Донорство органов и тканей человека и их трансплантация (пересадка)</a:t>
            </a:r>
            <a:r>
              <a:rPr lang="ru-RU" sz="1800" dirty="0" smtClean="0"/>
              <a:t> </a:t>
            </a:r>
            <a:br>
              <a:rPr lang="ru-RU" sz="1800" dirty="0" smtClean="0"/>
            </a:br>
            <a:r>
              <a:rPr lang="ru-RU" sz="1800" dirty="0" smtClean="0"/>
              <a:t>	</a:t>
            </a:r>
            <a:r>
              <a:rPr lang="ru-RU" sz="1800" b="1" dirty="0" smtClean="0"/>
              <a:t>ч.6. Совершеннолетний дееспособный гражданин может</a:t>
            </a:r>
            <a:r>
              <a:rPr lang="ru-RU" sz="1800" dirty="0" smtClean="0"/>
              <a:t> в устной форме в присутствии свидетелей или в письменной форме, заверенной руководителем медицинской организации либо нотариально, </a:t>
            </a:r>
            <a:r>
              <a:rPr lang="ru-RU" sz="1800" b="1" dirty="0" smtClean="0"/>
              <a:t>выразить свое волеизъявление о согласии или о несогласии на изъятие органов и тканей из своего тела после смерти для трансплантации. </a:t>
            </a:r>
            <a:r>
              <a:rPr lang="ru-RU" sz="1800" dirty="0" smtClean="0"/>
              <a:t>(пересадки) в порядке, установленном </a:t>
            </a:r>
            <a:r>
              <a:rPr lang="ru-RU" sz="1800" dirty="0" smtClean="0">
                <a:hlinkClick r:id="rId2"/>
              </a:rPr>
              <a:t>законодательством</a:t>
            </a:r>
            <a:r>
              <a:rPr lang="ru-RU" sz="1800" dirty="0" smtClean="0"/>
              <a:t> Российской Федерации.</a:t>
            </a:r>
            <a:br>
              <a:rPr lang="ru-RU" sz="1800" dirty="0" smtClean="0"/>
            </a:br>
            <a:r>
              <a:rPr lang="ru-RU" sz="1800" dirty="0" smtClean="0"/>
              <a:t>	</a:t>
            </a:r>
            <a:r>
              <a:rPr lang="ru-RU" sz="1800" b="1" dirty="0" smtClean="0"/>
              <a:t>Ч.7. В случае отсутствия волеизъявления совершеннолетнего дееспособного умершего право заявить о своем несогласии на изъятие органов и тканей из тела умершего для трансплантации (пересадки) имеют супруг (супруга)</a:t>
            </a:r>
            <a:r>
              <a:rPr lang="ru-RU" sz="1800" dirty="0" smtClean="0"/>
              <a:t>, а при его (ее) отсутствии - один из близких родственников (дети, родители, усыновленные, усыновители, родные братья и родные сестры, внуки, дедушка, бабушка).</a:t>
            </a:r>
            <a:br>
              <a:rPr lang="ru-RU" sz="1800" dirty="0" smtClean="0"/>
            </a:br>
            <a:r>
              <a:rPr lang="ru-RU" sz="1800" dirty="0" smtClean="0"/>
              <a:t>	</a:t>
            </a:r>
            <a:r>
              <a:rPr lang="ru-RU" sz="1800" b="1" dirty="0" smtClean="0"/>
              <a:t>Т.о. требование жены умершего правомерно.</a:t>
            </a: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2000" dirty="0" smtClean="0"/>
              <a:t/>
            </a:r>
            <a:br>
              <a:rPr lang="ru-RU" sz="2000" dirty="0" smtClean="0"/>
            </a:br>
            <a:endParaRPr lang="ru-RU" sz="2000" dirty="0">
              <a:solidFill>
                <a:srgbClr val="FF0000"/>
              </a:solidFill>
              <a:latin typeface="Monotype Corsiva" pitchFamily="66" charset="0"/>
            </a:endParaRPr>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020272" y="5517232"/>
            <a:ext cx="1469263" cy="499915"/>
          </a:xfrm>
          <a:prstGeom prst="rect">
            <a:avLst/>
          </a:prstGeom>
        </p:spPr>
      </p:pic>
    </p:spTree>
    <p:extLst>
      <p:ext uri="{BB962C8B-B14F-4D97-AF65-F5344CB8AC3E}">
        <p14:creationId xmlns:p14="http://schemas.microsoft.com/office/powerpoint/2010/main" xmlns="" val="146986903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
            </a:r>
            <a:br>
              <a:rPr lang="ru-RU" sz="3600" dirty="0" smtClean="0">
                <a:solidFill>
                  <a:srgbClr val="C00000"/>
                </a:solidFill>
                <a:latin typeface="Monotype Corsiva" pitchFamily="66" charset="0"/>
              </a:rPr>
            </a:br>
            <a:r>
              <a:rPr lang="ru-RU" sz="3600" dirty="0" smtClean="0">
                <a:solidFill>
                  <a:srgbClr val="C00000"/>
                </a:solidFill>
                <a:latin typeface="Monotype Corsiva" pitchFamily="66" charset="0"/>
              </a:rPr>
              <a:t>Правое регулирование репродуктивной деятельности, трансплантация органов и тканей человека </a:t>
            </a:r>
            <a:r>
              <a:rPr lang="ru-RU" sz="3600" dirty="0" smtClean="0"/>
              <a:t/>
            </a:r>
            <a:br>
              <a:rPr lang="ru-RU" sz="3600" dirty="0" smtClean="0"/>
            </a:br>
            <a:r>
              <a:rPr lang="ru-RU" u="sng" dirty="0" smtClean="0">
                <a:solidFill>
                  <a:srgbClr val="0070C0"/>
                </a:solidFill>
                <a:latin typeface="Monotype Corsiva" pitchFamily="66" charset="0"/>
              </a:rPr>
              <a:t>Вопрос №4</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348880"/>
            <a:ext cx="8229600" cy="3777283"/>
          </a:xfrm>
        </p:spPr>
        <p:txBody>
          <a:bodyPr/>
          <a:lstStyle/>
          <a:p>
            <a:pPr marL="0" indent="0" algn="just">
              <a:buNone/>
            </a:pPr>
            <a:r>
              <a:rPr lang="ru-RU" dirty="0" smtClean="0"/>
              <a:t>	</a:t>
            </a:r>
          </a:p>
          <a:p>
            <a:pPr marL="0" indent="0" algn="just">
              <a:buNone/>
            </a:pPr>
            <a:r>
              <a:rPr lang="ru-RU" sz="2800" dirty="0" smtClean="0"/>
              <a:t>	С </a:t>
            </a:r>
            <a:r>
              <a:rPr lang="ru-RU" sz="2800" dirty="0"/>
              <a:t>согласия осужденных Петрова, Самойлова, Каменева (все совершеннолетние) было проведено испытание нового </a:t>
            </a:r>
            <a:r>
              <a:rPr lang="ru-RU" sz="2800" dirty="0" err="1"/>
              <a:t>противоаллергенного</a:t>
            </a:r>
            <a:r>
              <a:rPr lang="ru-RU" sz="2800" dirty="0"/>
              <a:t> препарата.</a:t>
            </a:r>
          </a:p>
          <a:p>
            <a:pPr marL="0" indent="0" algn="just">
              <a:buNone/>
            </a:pPr>
            <a:r>
              <a:rPr lang="ru-RU" sz="2800" dirty="0" smtClean="0"/>
              <a:t>	Законно </a:t>
            </a:r>
            <a:r>
              <a:rPr lang="ru-RU" sz="2800" dirty="0"/>
              <a:t>ли это?</a:t>
            </a:r>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Ответ к задаче 4</a:t>
            </a:r>
            <a:br>
              <a:rPr lang="ru-RU" dirty="0" smtClean="0">
                <a:solidFill>
                  <a:srgbClr val="FF0000"/>
                </a:solidFill>
                <a:latin typeface="Monotype Corsiva" pitchFamily="66" charset="0"/>
              </a:rPr>
            </a:br>
            <a:r>
              <a:rPr lang="ru-RU" dirty="0" smtClean="0"/>
              <a:t> </a:t>
            </a: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endParaRPr lang="ru-RU"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217537" y="5733256"/>
            <a:ext cx="1469263" cy="499915"/>
          </a:xfrm>
          <a:prstGeom prst="rect">
            <a:avLst/>
          </a:prstGeom>
        </p:spPr>
      </p:pic>
      <p:sp>
        <p:nvSpPr>
          <p:cNvPr id="5" name="Прямоугольник 4"/>
          <p:cNvSpPr/>
          <p:nvPr/>
        </p:nvSpPr>
        <p:spPr>
          <a:xfrm>
            <a:off x="683568" y="1412776"/>
            <a:ext cx="7776864" cy="2308324"/>
          </a:xfrm>
          <a:prstGeom prst="rect">
            <a:avLst/>
          </a:prstGeom>
        </p:spPr>
        <p:txBody>
          <a:bodyPr wrap="square">
            <a:spAutoFit/>
          </a:bodyPr>
          <a:lstStyle/>
          <a:p>
            <a:r>
              <a:rPr lang="ru-RU" dirty="0" smtClean="0"/>
              <a:t>	Согласно ФЗ РФ № 323 </a:t>
            </a:r>
            <a:r>
              <a:rPr lang="ru-RU" b="1" dirty="0" smtClean="0"/>
              <a:t>Статья 26. Права лиц, задержанных, заключенных под стражу, отбывающих наказание в виде ограничения свободы, ареста, лишения свободы либо административного ареста, на получение медицинской помощи </a:t>
            </a:r>
          </a:p>
          <a:p>
            <a:r>
              <a:rPr lang="ru-RU" dirty="0" smtClean="0"/>
              <a:t>	Ч.5. Клиническая апробация, испытание лекарственных препаратов, специализированных продуктов лечебного питания, медицинских изделий и дезинфекционных средств с привлечением в качестве объекта для этих целей лиц </a:t>
            </a:r>
            <a:r>
              <a:rPr lang="ru-RU" b="1" dirty="0" smtClean="0"/>
              <a:t>не допускаются.</a:t>
            </a:r>
            <a:endParaRPr lang="ru-RU" b="1" dirty="0"/>
          </a:p>
        </p:txBody>
      </p:sp>
    </p:spTree>
    <p:extLst>
      <p:ext uri="{BB962C8B-B14F-4D97-AF65-F5344CB8AC3E}">
        <p14:creationId xmlns:p14="http://schemas.microsoft.com/office/powerpoint/2010/main" xmlns="" val="309041376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
            </a:r>
            <a:br>
              <a:rPr lang="ru-RU" sz="3600" dirty="0" smtClean="0">
                <a:solidFill>
                  <a:srgbClr val="C00000"/>
                </a:solidFill>
                <a:latin typeface="Monotype Corsiva" pitchFamily="66" charset="0"/>
              </a:rPr>
            </a:br>
            <a:r>
              <a:rPr lang="ru-RU" sz="3600" dirty="0" smtClean="0">
                <a:solidFill>
                  <a:srgbClr val="C00000"/>
                </a:solidFill>
                <a:latin typeface="Monotype Corsiva" pitchFamily="66" charset="0"/>
              </a:rPr>
              <a:t>Правое регулирование репродуктивной деятельности, трансплантация органов и тканей человека </a:t>
            </a:r>
            <a:r>
              <a:rPr lang="ru-RU" sz="2700" dirty="0">
                <a:solidFill>
                  <a:prstClr val="black"/>
                </a:solidFill>
              </a:rPr>
              <a:t/>
            </a:r>
            <a:br>
              <a:rPr lang="ru-RU" sz="2700" dirty="0">
                <a:solidFill>
                  <a:prstClr val="black"/>
                </a:solidFill>
              </a:rPr>
            </a:br>
            <a:r>
              <a:rPr lang="ru-RU" u="sng" dirty="0" smtClean="0">
                <a:solidFill>
                  <a:srgbClr val="0070C0"/>
                </a:solidFill>
                <a:latin typeface="Monotype Corsiva" pitchFamily="66" charset="0"/>
              </a:rPr>
              <a:t>Вопрос №5</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204864"/>
            <a:ext cx="8229600" cy="3921299"/>
          </a:xfrm>
        </p:spPr>
        <p:txBody>
          <a:bodyPr/>
          <a:lstStyle/>
          <a:p>
            <a:pPr marL="0" indent="0">
              <a:buNone/>
            </a:pPr>
            <a:r>
              <a:rPr lang="ru-RU" dirty="0" smtClean="0"/>
              <a:t>	Яковлева </a:t>
            </a:r>
            <a:r>
              <a:rPr lang="ru-RU" dirty="0"/>
              <a:t>Н., 38 лет, страдающая стойким бесплодием, обратилась с просьбой произвести ей искусственное оплодотворение. Ей было отказано, т.к. она не состояла в браке.</a:t>
            </a:r>
          </a:p>
          <a:p>
            <a:pPr marL="0" indent="0">
              <a:buNone/>
            </a:pPr>
            <a:r>
              <a:rPr lang="ru-RU" dirty="0" smtClean="0"/>
              <a:t>	Законен </a:t>
            </a:r>
            <a:r>
              <a:rPr lang="ru-RU" dirty="0"/>
              <a:t>ли отказ?</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5</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b="1" dirty="0" smtClean="0"/>
              <a:t> 	</a:t>
            </a:r>
            <a:br>
              <a:rPr lang="ru-RU" b="1" dirty="0" smtClean="0"/>
            </a:br>
            <a:r>
              <a:rPr lang="ru-RU" b="1" dirty="0" smtClean="0"/>
              <a:t>	</a:t>
            </a:r>
            <a:r>
              <a:rPr lang="ru-RU" sz="1800" dirty="0" smtClean="0"/>
              <a:t/>
            </a:r>
            <a:br>
              <a:rPr lang="ru-RU" sz="1800" dirty="0" smtClean="0"/>
            </a:br>
            <a:r>
              <a:rPr lang="ru-RU" sz="1800" dirty="0" smtClean="0"/>
              <a:t/>
            </a:r>
            <a:br>
              <a:rPr lang="ru-RU" sz="1800" dirty="0" smtClean="0"/>
            </a:br>
            <a:r>
              <a:rPr lang="ru-RU" sz="2000" dirty="0" smtClean="0"/>
              <a:t/>
            </a:r>
            <a:br>
              <a:rPr lang="ru-RU" sz="2000" dirty="0" smtClean="0"/>
            </a:br>
            <a:r>
              <a:rPr lang="ru-RU" b="1" dirty="0" smtClean="0"/>
              <a:t/>
            </a:r>
            <a:br>
              <a:rPr lang="ru-RU" b="1" dirty="0" smtClean="0"/>
            </a:br>
            <a:endParaRPr lang="ru-RU"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238126" y="5805264"/>
            <a:ext cx="1469263" cy="499915"/>
          </a:xfrm>
          <a:prstGeom prst="rect">
            <a:avLst/>
          </a:prstGeom>
        </p:spPr>
      </p:pic>
      <p:sp>
        <p:nvSpPr>
          <p:cNvPr id="5" name="Прямоугольник 4"/>
          <p:cNvSpPr/>
          <p:nvPr/>
        </p:nvSpPr>
        <p:spPr>
          <a:xfrm>
            <a:off x="683568" y="1268760"/>
            <a:ext cx="7128792" cy="2585323"/>
          </a:xfrm>
          <a:prstGeom prst="rect">
            <a:avLst/>
          </a:prstGeom>
        </p:spPr>
        <p:txBody>
          <a:bodyPr wrap="square">
            <a:spAutoFit/>
          </a:bodyPr>
          <a:lstStyle/>
          <a:p>
            <a:r>
              <a:rPr lang="ru-RU" dirty="0" smtClean="0"/>
              <a:t>	</a:t>
            </a:r>
          </a:p>
          <a:p>
            <a:endParaRPr lang="ru-RU" dirty="0" smtClean="0"/>
          </a:p>
          <a:p>
            <a:r>
              <a:rPr lang="ru-RU" dirty="0" smtClean="0"/>
              <a:t>	Согласно ФЗ РФ № 323 ст. 55. Применение вспомогательных репродуктивных технологий </a:t>
            </a:r>
          </a:p>
          <a:p>
            <a:r>
              <a:rPr lang="ru-RU" b="1" dirty="0" smtClean="0"/>
              <a:t>Ч.3. Одинокая женщина также имеет право на применение вспомогательных репродуктивных технологий при наличии ее информированного добровольного согласия на медицинское вмешательство.</a:t>
            </a:r>
          </a:p>
          <a:p>
            <a:r>
              <a:rPr lang="ru-RU" b="1" dirty="0" smtClean="0"/>
              <a:t>	т.о. отказ незаконен. </a:t>
            </a:r>
            <a:endParaRPr lang="ru-RU" b="1" dirty="0"/>
          </a:p>
        </p:txBody>
      </p:sp>
    </p:spTree>
    <p:extLst>
      <p:ext uri="{BB962C8B-B14F-4D97-AF65-F5344CB8AC3E}">
        <p14:creationId xmlns:p14="http://schemas.microsoft.com/office/powerpoint/2010/main" xmlns="" val="30786377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
            </a:r>
            <a:br>
              <a:rPr lang="ru-RU" sz="3600" dirty="0" smtClean="0">
                <a:solidFill>
                  <a:srgbClr val="C00000"/>
                </a:solidFill>
                <a:latin typeface="Monotype Corsiva" pitchFamily="66" charset="0"/>
              </a:rPr>
            </a:br>
            <a:r>
              <a:rPr lang="ru-RU" sz="3600" dirty="0" smtClean="0">
                <a:solidFill>
                  <a:srgbClr val="C00000"/>
                </a:solidFill>
                <a:latin typeface="Monotype Corsiva" pitchFamily="66" charset="0"/>
              </a:rPr>
              <a:t>Правое регулирование репродуктивной деятельности, трансплантация органов и тканей человека </a:t>
            </a:r>
            <a:r>
              <a:rPr lang="ru-RU" sz="3600" dirty="0">
                <a:solidFill>
                  <a:prstClr val="black"/>
                </a:solidFill>
              </a:rPr>
              <a:t/>
            </a:r>
            <a:br>
              <a:rPr lang="ru-RU" sz="3600" dirty="0">
                <a:solidFill>
                  <a:prstClr val="black"/>
                </a:solidFill>
              </a:rPr>
            </a:br>
            <a:r>
              <a:rPr lang="ru-RU" u="sng" dirty="0" smtClean="0">
                <a:solidFill>
                  <a:srgbClr val="0070C0"/>
                </a:solidFill>
                <a:latin typeface="Monotype Corsiva" pitchFamily="66" charset="0"/>
              </a:rPr>
              <a:t>Вопрос №6</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276872"/>
            <a:ext cx="8229600" cy="4176464"/>
          </a:xfrm>
        </p:spPr>
        <p:txBody>
          <a:bodyPr>
            <a:normAutofit fontScale="47500" lnSpcReduction="20000"/>
          </a:bodyPr>
          <a:lstStyle/>
          <a:p>
            <a:pPr marL="0" indent="0" algn="just">
              <a:buNone/>
            </a:pPr>
            <a:r>
              <a:rPr lang="ru-RU" dirty="0" smtClean="0"/>
              <a:t>	</a:t>
            </a:r>
            <a:r>
              <a:rPr lang="ru-RU" sz="4200" dirty="0" smtClean="0"/>
              <a:t>Поздно </a:t>
            </a:r>
            <a:r>
              <a:rPr lang="ru-RU" sz="4200" dirty="0"/>
              <a:t>вечером в городскую клиническую больницу поступил мужчина, 35 лет, с тяжелой черепно-мозговой травмой, полученной в результате ДТП. После безуспешного проведения реанимационных мероприятий врач-реаниматолог вызвал бригаду </a:t>
            </a:r>
            <a:r>
              <a:rPr lang="ru-RU" sz="4200" dirty="0" err="1"/>
              <a:t>трансплантологов</a:t>
            </a:r>
            <a:r>
              <a:rPr lang="ru-RU" sz="4200" dirty="0"/>
              <a:t>, с которыми им была констатирована смерть головного мозга. После этого врачи-</a:t>
            </a:r>
            <a:r>
              <a:rPr lang="ru-RU" sz="4200" dirty="0" err="1"/>
              <a:t>трансплантологи</a:t>
            </a:r>
            <a:r>
              <a:rPr lang="ru-RU" sz="4200" dirty="0"/>
              <a:t>, не дождавшись судебно-медицинского эксперта, изъяли сердце, почки и печень. На следующий день, узнав о случившемся, жена и родители потерпевшего обратились к главному врачу больницы с жалобой на то, что больницей не было получено их согласие на изъятие органов у их родственника.</a:t>
            </a:r>
          </a:p>
          <a:p>
            <a:pPr marL="0" indent="0" algn="just">
              <a:buNone/>
            </a:pPr>
            <a:r>
              <a:rPr lang="ru-RU" sz="4200" dirty="0" smtClean="0"/>
              <a:t>	1</a:t>
            </a:r>
            <a:r>
              <a:rPr lang="ru-RU" sz="4200" dirty="0"/>
              <a:t>. Какие положения </a:t>
            </a:r>
            <a:r>
              <a:rPr lang="ru-RU" sz="4200" dirty="0" smtClean="0"/>
              <a:t>«О </a:t>
            </a:r>
            <a:r>
              <a:rPr lang="ru-RU" sz="4200" dirty="0"/>
              <a:t>трансплантации органов и (или) тканей человека» были нарушены?</a:t>
            </a:r>
          </a:p>
          <a:p>
            <a:pPr marL="0" indent="0" algn="just">
              <a:buNone/>
            </a:pPr>
            <a:r>
              <a:rPr lang="ru-RU" sz="4200" dirty="0" smtClean="0"/>
              <a:t>	2</a:t>
            </a:r>
            <a:r>
              <a:rPr lang="ru-RU" sz="4200" dirty="0"/>
              <a:t>. В каком составе должна проводиться констатация смерти потенциального донора?</a:t>
            </a:r>
          </a:p>
          <a:p>
            <a:pPr marL="0" indent="0" algn="just">
              <a:buNone/>
            </a:pPr>
            <a:r>
              <a:rPr lang="ru-RU" sz="4200" dirty="0" smtClean="0"/>
              <a:t>	</a:t>
            </a:r>
            <a:endParaRPr lang="ru-RU" sz="4200" dirty="0"/>
          </a:p>
          <a:p>
            <a:pPr algn="just"/>
            <a:endParaRPr lang="ru-RU" sz="4200" dirty="0"/>
          </a:p>
        </p:txBody>
      </p:sp>
      <p:sp>
        <p:nvSpPr>
          <p:cNvPr id="4" name="Прямоугольник 3"/>
          <p:cNvSpPr/>
          <p:nvPr/>
        </p:nvSpPr>
        <p:spPr>
          <a:xfrm>
            <a:off x="7380312" y="623731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dirty="0" smtClean="0">
                <a:solidFill>
                  <a:srgbClr val="FF0000"/>
                </a:solidFill>
                <a:latin typeface="Monotype Corsiva" pitchFamily="66" charset="0"/>
              </a:rPr>
              <a:t>		</a:t>
            </a:r>
            <a:r>
              <a:rPr lang="ru-RU" dirty="0" smtClean="0">
                <a:solidFill>
                  <a:srgbClr val="FF0000"/>
                </a:solidFill>
                <a:latin typeface="Monotype Corsiva" pitchFamily="66" charset="0"/>
              </a:rPr>
              <a:t>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a:t>
            </a:r>
            <a:r>
              <a:rPr lang="ru-RU" dirty="0" smtClean="0">
                <a:solidFill>
                  <a:srgbClr val="FF0000"/>
                </a:solidFill>
                <a:latin typeface="Monotype Corsiva" pitchFamily="66" charset="0"/>
              </a:rPr>
              <a:t>6</a:t>
            </a: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dirty="0" smtClean="0">
                <a:latin typeface="+mn-lt"/>
              </a:rPr>
              <a:t>1) Согласно ФЗ РФ №323  </a:t>
            </a:r>
            <a:r>
              <a:rPr lang="ru-RU" sz="2000" b="1" dirty="0" smtClean="0">
                <a:latin typeface="+mn-lt"/>
              </a:rPr>
              <a:t>с</a:t>
            </a:r>
            <a:r>
              <a:rPr lang="ru-RU" sz="2000" b="1" dirty="0" smtClean="0"/>
              <a:t>татья 47 . </a:t>
            </a:r>
            <a:r>
              <a:rPr lang="ru-RU" sz="2000" b="1" dirty="0" smtClean="0"/>
              <a:t>Донорство органов и тканей человека и их трансплантация (пересадка</a:t>
            </a:r>
            <a:r>
              <a:rPr lang="ru-RU" sz="2000" b="1" dirty="0" smtClean="0"/>
              <a:t>)</a:t>
            </a:r>
            <a:r>
              <a:rPr lang="ru-RU" sz="2000" dirty="0" smtClean="0"/>
              <a:t/>
            </a:r>
            <a:br>
              <a:rPr lang="ru-RU" sz="2000" dirty="0" smtClean="0"/>
            </a:br>
            <a:r>
              <a:rPr lang="ru-RU" sz="2000" b="1" dirty="0" smtClean="0"/>
              <a:t>ч</a:t>
            </a:r>
            <a:r>
              <a:rPr lang="ru-RU" sz="2000" b="1" dirty="0" smtClean="0"/>
              <a:t>.7</a:t>
            </a:r>
            <a:r>
              <a:rPr lang="ru-RU" sz="2000" dirty="0" smtClean="0"/>
              <a:t>. В случае отсутствия волеизъявления совершеннолетнего дееспособного умершего право заявить о своем несогласии на изъятие органов и тканей из тела умершего для трансплантации (пересадки) имеют супруг (супруга), а при его (ее) отсутствии - один из близких родственников (дети, родители, усыновленные, усыновители, родные братья и родные сестры, внуки, дедушка, бабушка).</a:t>
            </a:r>
            <a:br>
              <a:rPr lang="ru-RU" sz="2000" dirty="0" smtClean="0"/>
            </a:br>
            <a:r>
              <a:rPr lang="ru-RU" sz="2000" dirty="0" smtClean="0">
                <a:solidFill>
                  <a:srgbClr val="FF0000"/>
                </a:solidFill>
                <a:latin typeface="Monotype Corsiva" pitchFamily="66" charset="0"/>
              </a:rPr>
              <a:t/>
            </a:r>
            <a:br>
              <a:rPr lang="ru-RU" sz="2000" dirty="0" smtClean="0">
                <a:solidFill>
                  <a:srgbClr val="FF0000"/>
                </a:solidFill>
                <a:latin typeface="Monotype Corsiva" pitchFamily="66" charset="0"/>
              </a:rPr>
            </a:br>
            <a:r>
              <a:rPr lang="ru-RU" sz="2000" dirty="0" smtClean="0">
                <a:solidFill>
                  <a:srgbClr val="FF0000"/>
                </a:solidFill>
                <a:latin typeface="Monotype Corsiva" pitchFamily="66" charset="0"/>
              </a:rPr>
              <a:t>	</a:t>
            </a:r>
            <a:r>
              <a:rPr lang="ru-RU" sz="2000" dirty="0" smtClean="0">
                <a:latin typeface="+mn-lt"/>
              </a:rPr>
              <a:t>2) </a:t>
            </a:r>
            <a:r>
              <a:rPr lang="ru-RU" sz="2000" b="1" dirty="0" smtClean="0">
                <a:latin typeface="+mn-lt"/>
              </a:rPr>
              <a:t>Статья </a:t>
            </a:r>
            <a:r>
              <a:rPr lang="ru-RU" sz="2000" b="1" dirty="0" smtClean="0">
                <a:latin typeface="+mn-lt"/>
              </a:rPr>
              <a:t>66. Определение момента смерти человека и прекращения реанимационных </a:t>
            </a:r>
            <a:r>
              <a:rPr lang="ru-RU" sz="2000" b="1" dirty="0" smtClean="0">
                <a:latin typeface="+mn-lt"/>
              </a:rPr>
              <a:t>мероприятий  ч</a:t>
            </a:r>
            <a:r>
              <a:rPr lang="ru-RU" sz="2000" dirty="0" smtClean="0">
                <a:latin typeface="+mn-lt"/>
              </a:rPr>
              <a:t>.</a:t>
            </a:r>
            <a:r>
              <a:rPr lang="ru-RU" sz="2000" dirty="0" smtClean="0">
                <a:latin typeface="+mn-lt"/>
              </a:rPr>
              <a:t> 3. Диагноз смерти мозга </a:t>
            </a:r>
            <a:r>
              <a:rPr lang="ru-RU" sz="2000" dirty="0" smtClean="0">
                <a:latin typeface="+mn-lt"/>
                <a:hlinkClick r:id="rId2"/>
              </a:rPr>
              <a:t>устанавливается</a:t>
            </a:r>
            <a:r>
              <a:rPr lang="ru-RU" sz="2000" dirty="0" smtClean="0">
                <a:latin typeface="+mn-lt"/>
              </a:rPr>
              <a:t> консилиумом врачей в медицинской организации, в которой находится пациент. В состав консилиума врачей должны быть включены анестезиолог-реаниматолог и невролог, имеющие опыт работы по специальности не менее чем пять лет. В состав консилиума врачей не могут быть включены специалисты, принимающие участие в изъятии и трансплантации (пересадке) органов и (или) тканей</a:t>
            </a:r>
            <a:r>
              <a:rPr lang="ru-RU" sz="2000" dirty="0" smtClean="0">
                <a:latin typeface="+mn-lt"/>
              </a:rPr>
              <a:t>. </a:t>
            </a:r>
            <a:br>
              <a:rPr lang="ru-RU" sz="2000" dirty="0" smtClean="0">
                <a:latin typeface="+mn-lt"/>
              </a:rPr>
            </a:br>
            <a:r>
              <a:rPr lang="ru-RU" sz="2000" b="1" dirty="0" smtClean="0">
                <a:latin typeface="+mn-lt"/>
              </a:rPr>
              <a:t/>
            </a:r>
            <a:br>
              <a:rPr lang="ru-RU" sz="2000" b="1" dirty="0" smtClean="0">
                <a:latin typeface="+mn-lt"/>
              </a:rPr>
            </a:br>
            <a:r>
              <a:rPr lang="ru-RU" sz="2000" b="1" dirty="0" smtClean="0">
                <a:latin typeface="+mn-lt"/>
              </a:rPr>
              <a:t> </a:t>
            </a:r>
            <a:br>
              <a:rPr lang="ru-RU" sz="2000" b="1" dirty="0" smtClean="0">
                <a:latin typeface="+mn-lt"/>
              </a:rPr>
            </a:br>
            <a:endParaRPr lang="ru-RU" sz="2000" dirty="0">
              <a:latin typeface="+mn-lt"/>
            </a:endParaRPr>
          </a:p>
        </p:txBody>
      </p:sp>
      <p:pic>
        <p:nvPicPr>
          <p:cNvPr id="4" name="Объект 3">
            <a:hlinkClick r:id="rId3" action="ppaction://hlinksldjump"/>
          </p:cNvPr>
          <p:cNvPicPr>
            <a:picLocks noGrp="1" noChangeAspect="1"/>
          </p:cNvPicPr>
          <p:nvPr>
            <p:ph idx="1"/>
          </p:nvPr>
        </p:nvPicPr>
        <p:blipFill>
          <a:blip r:embed="rId4" cstate="print"/>
          <a:stretch>
            <a:fillRect/>
          </a:stretch>
        </p:blipFill>
        <p:spPr>
          <a:xfrm>
            <a:off x="7308304" y="6165304"/>
            <a:ext cx="1469263" cy="499915"/>
          </a:xfrm>
          <a:prstGeom prst="rect">
            <a:avLst/>
          </a:prstGeom>
        </p:spPr>
      </p:pic>
    </p:spTree>
    <p:extLst>
      <p:ext uri="{BB962C8B-B14F-4D97-AF65-F5344CB8AC3E}">
        <p14:creationId xmlns:p14="http://schemas.microsoft.com/office/powerpoint/2010/main" xmlns="" val="275395541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
            </a:r>
            <a:br>
              <a:rPr lang="ru-RU" sz="3600" dirty="0" smtClean="0">
                <a:solidFill>
                  <a:srgbClr val="C00000"/>
                </a:solidFill>
                <a:latin typeface="Monotype Corsiva" pitchFamily="66" charset="0"/>
              </a:rPr>
            </a:br>
            <a:r>
              <a:rPr lang="ru-RU" sz="3600" dirty="0" smtClean="0">
                <a:solidFill>
                  <a:srgbClr val="C00000"/>
                </a:solidFill>
                <a:latin typeface="Monotype Corsiva" pitchFamily="66" charset="0"/>
              </a:rPr>
              <a:t>Правое регулирование репродуктивной деятельности, трансплантация органов и тканей человека </a:t>
            </a:r>
            <a:r>
              <a:rPr lang="ru-RU" sz="3600" dirty="0">
                <a:solidFill>
                  <a:prstClr val="black"/>
                </a:solidFill>
              </a:rPr>
              <a:t/>
            </a:r>
            <a:br>
              <a:rPr lang="ru-RU" sz="3600" dirty="0">
                <a:solidFill>
                  <a:prstClr val="black"/>
                </a:solidFill>
              </a:rPr>
            </a:br>
            <a:r>
              <a:rPr lang="ru-RU" u="sng" dirty="0" smtClean="0">
                <a:solidFill>
                  <a:srgbClr val="0070C0"/>
                </a:solidFill>
                <a:latin typeface="Monotype Corsiva" pitchFamily="66" charset="0"/>
              </a:rPr>
              <a:t>Вопрос №7</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492896"/>
            <a:ext cx="8229600" cy="3633267"/>
          </a:xfrm>
        </p:spPr>
        <p:txBody>
          <a:bodyPr/>
          <a:lstStyle/>
          <a:p>
            <a:pPr marL="0" indent="0" algn="just">
              <a:buNone/>
            </a:pPr>
            <a:r>
              <a:rPr lang="ru-RU" dirty="0" smtClean="0"/>
              <a:t>	</a:t>
            </a:r>
            <a:r>
              <a:rPr lang="ru-RU" sz="2800" dirty="0" smtClean="0"/>
              <a:t>Женщина</a:t>
            </a:r>
            <a:r>
              <a:rPr lang="ru-RU" sz="2800" dirty="0"/>
              <a:t>, 28</a:t>
            </a:r>
            <a:r>
              <a:rPr lang="ru-RU" sz="2800" b="1" dirty="0"/>
              <a:t> </a:t>
            </a:r>
            <a:r>
              <a:rPr lang="ru-RU" sz="2800" dirty="0"/>
              <a:t>лет, имея беременность сроком 18 недель, похоронила мужа. Она обратилась в медицинскую организацию с просьбой провести ей искусственное прерывание беременности, но ей отказали.</a:t>
            </a:r>
          </a:p>
          <a:p>
            <a:pPr marL="0" indent="0" algn="just">
              <a:buNone/>
            </a:pPr>
            <a:r>
              <a:rPr lang="ru-RU" sz="2800" dirty="0" smtClean="0"/>
              <a:t>	Почему </a:t>
            </a:r>
            <a:r>
              <a:rPr lang="ru-RU" sz="2800" dirty="0"/>
              <a:t>и на каком основании?</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7</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t>
            </a:r>
            <a:r>
              <a:rPr lang="ru-RU" sz="2000" b="1" dirty="0" smtClean="0"/>
              <a:t>Согласно ФЗ РФ № 323  Статья 56. Искусственное прерывание беременности </a:t>
            </a:r>
            <a:r>
              <a:rPr lang="ru-RU" sz="2000" dirty="0" smtClean="0"/>
              <a:t/>
            </a:r>
            <a:br>
              <a:rPr lang="ru-RU" sz="2000" dirty="0" smtClean="0"/>
            </a:br>
            <a:r>
              <a:rPr lang="ru-RU" sz="2000" dirty="0" smtClean="0"/>
              <a:t>ч.1. Каждая женщина самостоятельно решает вопрос о материнстве. Искусственное прерывание беременности проводится по желанию женщины при наличии информированного добровольного </a:t>
            </a:r>
            <a:r>
              <a:rPr lang="ru-RU" sz="2000" dirty="0" smtClean="0">
                <a:hlinkClick r:id="rId2"/>
              </a:rPr>
              <a:t>согласия</a:t>
            </a:r>
            <a:r>
              <a:rPr lang="ru-RU" sz="2000" dirty="0" smtClean="0"/>
              <a:t>.</a:t>
            </a:r>
            <a:br>
              <a:rPr lang="ru-RU" sz="2000" dirty="0" smtClean="0"/>
            </a:br>
            <a:r>
              <a:rPr lang="ru-RU" sz="2000" dirty="0" smtClean="0"/>
              <a:t>Ч.2. </a:t>
            </a:r>
            <a:r>
              <a:rPr lang="ru-RU" sz="2000" dirty="0" smtClean="0">
                <a:hlinkClick r:id="rId3"/>
              </a:rPr>
              <a:t>Искусственное прерывание беременности</a:t>
            </a:r>
            <a:r>
              <a:rPr lang="ru-RU" sz="2000" dirty="0" smtClean="0"/>
              <a:t> по желанию женщины проводится при сроке беременности до двенадцати недель.</a:t>
            </a:r>
            <a:br>
              <a:rPr lang="ru-RU" sz="2000" dirty="0" smtClean="0"/>
            </a:br>
            <a:r>
              <a:rPr lang="ru-RU" sz="2000" dirty="0" smtClean="0"/>
              <a:t>	 Т.о. отказ врача обоснован.</a:t>
            </a:r>
            <a:br>
              <a:rPr lang="ru-RU" sz="2000" dirty="0" smtClean="0"/>
            </a:br>
            <a:r>
              <a:rPr lang="ru-RU" dirty="0" smtClean="0"/>
              <a:t/>
            </a:r>
            <a:br>
              <a:rPr lang="ru-RU" dirty="0" smtClean="0"/>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b="1" dirty="0" smtClean="0"/>
              <a:t> </a:t>
            </a:r>
            <a:br>
              <a:rPr lang="ru-RU" b="1" dirty="0" smtClean="0"/>
            </a:br>
            <a:endParaRPr lang="ru-RU" dirty="0">
              <a:solidFill>
                <a:srgbClr val="FF0000"/>
              </a:solidFill>
              <a:latin typeface="Monotype Corsiva" pitchFamily="66" charset="0"/>
            </a:endParaRPr>
          </a:p>
        </p:txBody>
      </p:sp>
      <p:pic>
        <p:nvPicPr>
          <p:cNvPr id="4" name="Объект 3">
            <a:hlinkClick r:id="rId4" action="ppaction://hlinksldjump"/>
          </p:cNvPr>
          <p:cNvPicPr>
            <a:picLocks noGrp="1" noChangeAspect="1"/>
          </p:cNvPicPr>
          <p:nvPr>
            <p:ph idx="1"/>
          </p:nvPr>
        </p:nvPicPr>
        <p:blipFill>
          <a:blip r:embed="rId5" cstate="print"/>
          <a:stretch>
            <a:fillRect/>
          </a:stretch>
        </p:blipFill>
        <p:spPr>
          <a:xfrm>
            <a:off x="7020272" y="5589240"/>
            <a:ext cx="1469263" cy="499915"/>
          </a:xfrm>
          <a:prstGeom prst="rect">
            <a:avLst/>
          </a:prstGeom>
        </p:spPr>
      </p:pic>
    </p:spTree>
    <p:extLst>
      <p:ext uri="{BB962C8B-B14F-4D97-AF65-F5344CB8AC3E}">
        <p14:creationId xmlns:p14="http://schemas.microsoft.com/office/powerpoint/2010/main" xmlns="" val="20637641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solidFill>
                  <a:srgbClr val="C00000"/>
                </a:solidFill>
                <a:latin typeface="Monotype Corsiva" pitchFamily="66" charset="0"/>
              </a:rPr>
              <a:t>Правовое регулирование репродуктивной деятельности, трансплантация органов и тканей человека</a:t>
            </a:r>
            <a:endParaRPr lang="ru-RU" sz="2800" b="1" dirty="0">
              <a:solidFill>
                <a:srgbClr val="C00000"/>
              </a:solidFill>
              <a:latin typeface="Monotype Corsiva" pitchFamily="66" charset="0"/>
            </a:endParaRPr>
          </a:p>
        </p:txBody>
      </p:sp>
      <p:sp>
        <p:nvSpPr>
          <p:cNvPr id="3" name="Содержимое 2"/>
          <p:cNvSpPr>
            <a:spLocks noGrp="1"/>
          </p:cNvSpPr>
          <p:nvPr>
            <p:ph idx="1"/>
          </p:nvPr>
        </p:nvSpPr>
        <p:spPr/>
        <p:txBody>
          <a:bodyPr>
            <a:normAutofit lnSpcReduction="10000"/>
          </a:bodyPr>
          <a:lstStyle/>
          <a:p>
            <a:r>
              <a:rPr lang="ru-RU" dirty="0" smtClean="0">
                <a:latin typeface="Monotype Corsiva" pitchFamily="66" charset="0"/>
                <a:hlinkClick r:id="rId2" action="ppaction://hlinksldjump"/>
              </a:rPr>
              <a:t>1 Вопрос</a:t>
            </a:r>
            <a:r>
              <a:rPr lang="ru-RU" dirty="0" smtClean="0">
                <a:latin typeface="Monotype Corsiva" pitchFamily="66" charset="0"/>
              </a:rPr>
              <a:t>				</a:t>
            </a:r>
            <a:r>
              <a:rPr lang="ru-RU" dirty="0" smtClean="0">
                <a:latin typeface="Monotype Corsiva" pitchFamily="66" charset="0"/>
                <a:hlinkClick r:id="rId3" action="ppaction://hlinksldjump"/>
              </a:rPr>
              <a:t>1. Ответ</a:t>
            </a:r>
            <a:endParaRPr lang="ru-RU" dirty="0" smtClean="0">
              <a:latin typeface="Monotype Corsiva" pitchFamily="66" charset="0"/>
            </a:endParaRPr>
          </a:p>
          <a:p>
            <a:r>
              <a:rPr lang="ru-RU" dirty="0" smtClean="0">
                <a:latin typeface="Monotype Corsiva" pitchFamily="66" charset="0"/>
                <a:hlinkClick r:id="rId4" action="ppaction://hlinksldjump"/>
              </a:rPr>
              <a:t>2 Вопрос</a:t>
            </a:r>
            <a:r>
              <a:rPr lang="ru-RU" dirty="0" smtClean="0">
                <a:latin typeface="Monotype Corsiva" pitchFamily="66" charset="0"/>
              </a:rPr>
              <a:t>				</a:t>
            </a:r>
            <a:r>
              <a:rPr lang="ru-RU" dirty="0" smtClean="0">
                <a:latin typeface="Monotype Corsiva" pitchFamily="66" charset="0"/>
                <a:hlinkClick r:id="rId5" action="ppaction://hlinksldjump"/>
              </a:rPr>
              <a:t>2. Ответ</a:t>
            </a:r>
            <a:endParaRPr lang="ru-RU" dirty="0" smtClean="0">
              <a:latin typeface="Monotype Corsiva" pitchFamily="66" charset="0"/>
            </a:endParaRPr>
          </a:p>
          <a:p>
            <a:r>
              <a:rPr lang="ru-RU" dirty="0" smtClean="0">
                <a:latin typeface="Monotype Corsiva" pitchFamily="66" charset="0"/>
                <a:hlinkClick r:id="rId6" action="ppaction://hlinksldjump"/>
              </a:rPr>
              <a:t>3 Вопрос</a:t>
            </a:r>
            <a:r>
              <a:rPr lang="ru-RU" dirty="0" smtClean="0">
                <a:latin typeface="Monotype Corsiva" pitchFamily="66" charset="0"/>
              </a:rPr>
              <a:t>				</a:t>
            </a:r>
            <a:r>
              <a:rPr lang="ru-RU" dirty="0" smtClean="0">
                <a:latin typeface="Monotype Corsiva" pitchFamily="66" charset="0"/>
                <a:hlinkClick r:id="rId7" action="ppaction://hlinksldjump"/>
              </a:rPr>
              <a:t>3. Ответ</a:t>
            </a:r>
            <a:endParaRPr lang="ru-RU" dirty="0" smtClean="0">
              <a:latin typeface="Monotype Corsiva" pitchFamily="66" charset="0"/>
            </a:endParaRPr>
          </a:p>
          <a:p>
            <a:r>
              <a:rPr lang="ru-RU" dirty="0" smtClean="0">
                <a:latin typeface="Monotype Corsiva" pitchFamily="66" charset="0"/>
                <a:hlinkClick r:id="rId8" action="ppaction://hlinksldjump"/>
              </a:rPr>
              <a:t>4 Вопрос</a:t>
            </a:r>
            <a:r>
              <a:rPr lang="ru-RU" dirty="0" smtClean="0">
                <a:latin typeface="Monotype Corsiva" pitchFamily="66" charset="0"/>
              </a:rPr>
              <a:t>				</a:t>
            </a:r>
            <a:r>
              <a:rPr lang="ru-RU" dirty="0" smtClean="0">
                <a:latin typeface="Monotype Corsiva" pitchFamily="66" charset="0"/>
                <a:hlinkClick r:id="rId9" action="ppaction://hlinksldjump"/>
              </a:rPr>
              <a:t>4. Ответ</a:t>
            </a:r>
            <a:endParaRPr lang="ru-RU" dirty="0" smtClean="0">
              <a:latin typeface="Monotype Corsiva" pitchFamily="66" charset="0"/>
            </a:endParaRPr>
          </a:p>
          <a:p>
            <a:r>
              <a:rPr lang="ru-RU" dirty="0" smtClean="0">
                <a:latin typeface="Monotype Corsiva" pitchFamily="66" charset="0"/>
                <a:hlinkClick r:id="rId10" action="ppaction://hlinksldjump"/>
              </a:rPr>
              <a:t>5 Вопрос</a:t>
            </a:r>
            <a:r>
              <a:rPr lang="ru-RU" dirty="0" smtClean="0">
                <a:latin typeface="Monotype Corsiva" pitchFamily="66" charset="0"/>
              </a:rPr>
              <a:t>				</a:t>
            </a:r>
            <a:r>
              <a:rPr lang="ru-RU" dirty="0" smtClean="0">
                <a:latin typeface="Monotype Corsiva" pitchFamily="66" charset="0"/>
                <a:hlinkClick r:id="rId11" action="ppaction://hlinksldjump"/>
              </a:rPr>
              <a:t>5. Ответ</a:t>
            </a:r>
            <a:endParaRPr lang="ru-RU" dirty="0" smtClean="0">
              <a:latin typeface="Monotype Corsiva" pitchFamily="66" charset="0"/>
            </a:endParaRPr>
          </a:p>
          <a:p>
            <a:r>
              <a:rPr lang="ru-RU" dirty="0" smtClean="0">
                <a:latin typeface="Monotype Corsiva" pitchFamily="66" charset="0"/>
                <a:hlinkClick r:id="rId12" action="ppaction://hlinksldjump"/>
              </a:rPr>
              <a:t>6 Вопрос</a:t>
            </a:r>
            <a:r>
              <a:rPr lang="ru-RU" dirty="0" smtClean="0">
                <a:latin typeface="Monotype Corsiva" pitchFamily="66" charset="0"/>
              </a:rPr>
              <a:t>				</a:t>
            </a:r>
            <a:r>
              <a:rPr lang="ru-RU" dirty="0" smtClean="0">
                <a:latin typeface="Monotype Corsiva" pitchFamily="66" charset="0"/>
                <a:hlinkClick r:id="rId13" action="ppaction://hlinksldjump"/>
              </a:rPr>
              <a:t>6. Ответ</a:t>
            </a:r>
            <a:endParaRPr lang="ru-RU" dirty="0" smtClean="0">
              <a:latin typeface="Monotype Corsiva" pitchFamily="66" charset="0"/>
            </a:endParaRPr>
          </a:p>
          <a:p>
            <a:r>
              <a:rPr lang="ru-RU" dirty="0" smtClean="0">
                <a:latin typeface="Monotype Corsiva" pitchFamily="66" charset="0"/>
                <a:hlinkClick r:id="rId14" action="ppaction://hlinksldjump"/>
              </a:rPr>
              <a:t>7 Вопрос</a:t>
            </a:r>
            <a:r>
              <a:rPr lang="ru-RU" dirty="0" smtClean="0">
                <a:latin typeface="Monotype Corsiva" pitchFamily="66" charset="0"/>
              </a:rPr>
              <a:t>				</a:t>
            </a:r>
            <a:r>
              <a:rPr lang="ru-RU" dirty="0" smtClean="0">
                <a:latin typeface="Monotype Corsiva" pitchFamily="66" charset="0"/>
                <a:hlinkClick r:id="rId15" action="ppaction://hlinksldjump"/>
              </a:rPr>
              <a:t>7. Ответ</a:t>
            </a:r>
            <a:endParaRPr lang="ru-RU" dirty="0" smtClean="0">
              <a:latin typeface="Monotype Corsiva" pitchFamily="66" charset="0"/>
            </a:endParaRPr>
          </a:p>
          <a:p>
            <a:r>
              <a:rPr lang="ru-RU" dirty="0" smtClean="0">
                <a:latin typeface="Monotype Corsiva" pitchFamily="66" charset="0"/>
                <a:hlinkClick r:id="rId16" action="ppaction://hlinksldjump"/>
              </a:rPr>
              <a:t>8 Вопрос</a:t>
            </a:r>
            <a:r>
              <a:rPr lang="ru-RU" dirty="0" smtClean="0">
                <a:latin typeface="Monotype Corsiva" pitchFamily="66" charset="0"/>
              </a:rPr>
              <a:t>				</a:t>
            </a:r>
            <a:r>
              <a:rPr lang="ru-RU" dirty="0" smtClean="0">
                <a:latin typeface="Monotype Corsiva" pitchFamily="66" charset="0"/>
                <a:hlinkClick r:id="rId17" action="ppaction://hlinksldjump"/>
              </a:rPr>
              <a:t>8. Ответ</a:t>
            </a:r>
            <a:endParaRPr lang="ru-RU" dirty="0">
              <a:latin typeface="Monotype Corsiva" pitchFamily="66" charset="0"/>
            </a:endParaRPr>
          </a:p>
        </p:txBody>
      </p:sp>
      <p:sp>
        <p:nvSpPr>
          <p:cNvPr id="4" name="Прямоугольник 3"/>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18"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
            </a:r>
            <a:br>
              <a:rPr lang="ru-RU" sz="3600" dirty="0" smtClean="0">
                <a:solidFill>
                  <a:srgbClr val="C00000"/>
                </a:solidFill>
                <a:latin typeface="Monotype Corsiva" pitchFamily="66" charset="0"/>
              </a:rPr>
            </a:br>
            <a:r>
              <a:rPr lang="ru-RU" sz="3600" dirty="0" smtClean="0">
                <a:solidFill>
                  <a:srgbClr val="C00000"/>
                </a:solidFill>
                <a:latin typeface="Monotype Corsiva" pitchFamily="66" charset="0"/>
              </a:rPr>
              <a:t>Правое регулирование репродуктивной деятельности, трансплантация органов и тканей человека </a:t>
            </a:r>
            <a:r>
              <a:rPr lang="ru-RU" sz="2800" dirty="0" smtClean="0">
                <a:solidFill>
                  <a:srgbClr val="C00000"/>
                </a:solidFill>
                <a:latin typeface="Monotype Corsiva" pitchFamily="66" charset="0"/>
              </a:rPr>
              <a:t/>
            </a:r>
            <a:br>
              <a:rPr lang="ru-RU" sz="2800" dirty="0" smtClean="0">
                <a:solidFill>
                  <a:srgbClr val="C00000"/>
                </a:solidFill>
                <a:latin typeface="Monotype Corsiva" pitchFamily="66" charset="0"/>
              </a:rPr>
            </a:br>
            <a:r>
              <a:rPr lang="ru-RU" u="sng" dirty="0" smtClean="0">
                <a:solidFill>
                  <a:srgbClr val="0070C0"/>
                </a:solidFill>
                <a:latin typeface="Monotype Corsiva" pitchFamily="66" charset="0"/>
              </a:rPr>
              <a:t>Вопрос №8</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2276872"/>
            <a:ext cx="8229600" cy="3849291"/>
          </a:xfrm>
        </p:spPr>
        <p:txBody>
          <a:bodyPr>
            <a:normAutofit lnSpcReduction="10000"/>
          </a:bodyPr>
          <a:lstStyle/>
          <a:p>
            <a:pPr marL="0" indent="0">
              <a:buNone/>
            </a:pPr>
            <a:r>
              <a:rPr lang="ru-RU" dirty="0" smtClean="0"/>
              <a:t>	Женщина</a:t>
            </a:r>
            <a:r>
              <a:rPr lang="ru-RU" dirty="0"/>
              <a:t>, 34 лет, страдая заболеванием, входящим в перечень медицинских показаний на прерывание беременности, на 24-й неделе обратилась в медицинскую организацию сделать ей аборт. Ей отказали в связи с большим</a:t>
            </a:r>
            <a:br>
              <a:rPr lang="ru-RU" dirty="0"/>
            </a:br>
            <a:r>
              <a:rPr lang="ru-RU" dirty="0"/>
              <a:t>сроком беременности.</a:t>
            </a:r>
          </a:p>
          <a:p>
            <a:pPr marL="0" indent="0">
              <a:buNone/>
            </a:pPr>
            <a:r>
              <a:rPr lang="ru-RU" dirty="0" smtClean="0"/>
              <a:t>	Является </a:t>
            </a:r>
            <a:r>
              <a:rPr lang="ru-RU" dirty="0"/>
              <a:t>ли это нарушением ее права?</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Ответ </a:t>
            </a:r>
            <a:r>
              <a:rPr lang="ru-RU" dirty="0">
                <a:solidFill>
                  <a:srgbClr val="FF0000"/>
                </a:solidFill>
                <a:latin typeface="Monotype Corsiva" pitchFamily="66" charset="0"/>
              </a:rPr>
              <a:t>к </a:t>
            </a:r>
            <a:r>
              <a:rPr lang="ru-RU" dirty="0" smtClean="0">
                <a:solidFill>
                  <a:srgbClr val="FF0000"/>
                </a:solidFill>
                <a:latin typeface="Monotype Corsiva" pitchFamily="66" charset="0"/>
              </a:rPr>
              <a:t>задаче 8</a:t>
            </a:r>
            <a:br>
              <a:rPr lang="ru-RU" dirty="0" smtClean="0">
                <a:solidFill>
                  <a:srgbClr val="FF0000"/>
                </a:solidFill>
                <a:latin typeface="Monotype Corsiva" pitchFamily="66" charset="0"/>
              </a:rPr>
            </a:br>
            <a:r>
              <a:rPr lang="ru-RU" b="1" dirty="0" smtClean="0"/>
              <a:t> </a:t>
            </a:r>
            <a:r>
              <a:rPr lang="ru-RU" sz="2000" dirty="0" smtClean="0"/>
              <a:t>Согласно ФЗ РФ № 323  Статья 56. Искусственное прерывание беременности</a:t>
            </a:r>
            <a:br>
              <a:rPr lang="ru-RU" sz="2000" dirty="0" smtClean="0"/>
            </a:br>
            <a:r>
              <a:rPr lang="ru-RU" sz="2000" dirty="0" smtClean="0"/>
              <a:t> </a:t>
            </a:r>
            <a:endParaRPr lang="ru-RU" sz="2000" dirty="0">
              <a:solidFill>
                <a:srgbClr val="FF0000"/>
              </a:solidFill>
              <a:latin typeface="Monotype Corsiva" pitchFamily="66" charset="0"/>
            </a:endParaRPr>
          </a:p>
        </p:txBody>
      </p:sp>
      <p:pic>
        <p:nvPicPr>
          <p:cNvPr id="4" name="Объект 3">
            <a:hlinkClick r:id="rId2" action="ppaction://hlinksldjump"/>
          </p:cNvPr>
          <p:cNvPicPr>
            <a:picLocks noGrp="1" noChangeAspect="1"/>
          </p:cNvPicPr>
          <p:nvPr>
            <p:ph idx="1"/>
          </p:nvPr>
        </p:nvPicPr>
        <p:blipFill>
          <a:blip r:embed="rId3" cstate="print"/>
          <a:stretch>
            <a:fillRect/>
          </a:stretch>
        </p:blipFill>
        <p:spPr>
          <a:xfrm>
            <a:off x="7020272" y="5661248"/>
            <a:ext cx="1469263" cy="499915"/>
          </a:xfrm>
          <a:prstGeom prst="rect">
            <a:avLst/>
          </a:prstGeom>
        </p:spPr>
      </p:pic>
      <p:sp>
        <p:nvSpPr>
          <p:cNvPr id="5" name="Прямоугольник 4"/>
          <p:cNvSpPr/>
          <p:nvPr/>
        </p:nvSpPr>
        <p:spPr>
          <a:xfrm>
            <a:off x="827584" y="2204864"/>
            <a:ext cx="7632848" cy="2862322"/>
          </a:xfrm>
          <a:prstGeom prst="rect">
            <a:avLst/>
          </a:prstGeom>
        </p:spPr>
        <p:txBody>
          <a:bodyPr wrap="square">
            <a:spAutoFit/>
          </a:bodyPr>
          <a:lstStyle/>
          <a:p>
            <a:r>
              <a:rPr lang="ru-RU" dirty="0" smtClean="0"/>
              <a:t>Ч.1. Каждая женщина самостоятельно решает вопрос о материнстве. Искусственное прерывание беременности проводится по желанию женщины при наличии информированного добровольного </a:t>
            </a:r>
            <a:r>
              <a:rPr lang="ru-RU" dirty="0" smtClean="0">
                <a:hlinkClick r:id="rId4"/>
              </a:rPr>
              <a:t>согласия</a:t>
            </a:r>
            <a:r>
              <a:rPr lang="ru-RU" dirty="0" smtClean="0"/>
              <a:t>.</a:t>
            </a:r>
          </a:p>
          <a:p>
            <a:r>
              <a:rPr lang="ru-RU" dirty="0" smtClean="0"/>
              <a:t>Ч. 4</a:t>
            </a:r>
            <a:r>
              <a:rPr lang="ru-RU" b="1" dirty="0" smtClean="0"/>
              <a:t>. Искусственное прерывание беременности </a:t>
            </a:r>
            <a:r>
              <a:rPr lang="ru-RU" dirty="0" smtClean="0"/>
              <a:t>по социальным показаниям проводится при сроке беременности до двадцати двух недель, а </a:t>
            </a:r>
            <a:r>
              <a:rPr lang="ru-RU" b="1" dirty="0" smtClean="0"/>
              <a:t>при наличии медицинских показаний - независимо от срока беременности</a:t>
            </a:r>
            <a:r>
              <a:rPr lang="ru-RU" dirty="0" smtClean="0"/>
              <a:t>.</a:t>
            </a:r>
          </a:p>
          <a:p>
            <a:r>
              <a:rPr lang="ru-RU" dirty="0" smtClean="0"/>
              <a:t>	</a:t>
            </a:r>
            <a:r>
              <a:rPr lang="ru-RU" b="1" dirty="0" smtClean="0"/>
              <a:t>Т.о. отказ в медицинском вмешательстве необоснован.</a:t>
            </a:r>
          </a:p>
          <a:p>
            <a:endParaRPr lang="ru-RU" dirty="0" smtClean="0"/>
          </a:p>
          <a:p>
            <a:endParaRPr lang="ru-RU" dirty="0"/>
          </a:p>
        </p:txBody>
      </p:sp>
    </p:spTree>
    <p:extLst>
      <p:ext uri="{BB962C8B-B14F-4D97-AF65-F5344CB8AC3E}">
        <p14:creationId xmlns:p14="http://schemas.microsoft.com/office/powerpoint/2010/main" xmlns="" val="397677978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1143000"/>
          </a:xfrm>
        </p:spPr>
        <p:txBody>
          <a:bodyPr>
            <a:normAutofit fontScale="90000"/>
          </a:bodyPr>
          <a:lstStyle/>
          <a:p>
            <a:r>
              <a:rPr lang="ru-RU" sz="3600" dirty="0" smtClean="0">
                <a:solidFill>
                  <a:srgbClr val="C00000"/>
                </a:solidFill>
                <a:latin typeface="Monotype Corsiva" pitchFamily="66" charset="0"/>
              </a:rPr>
              <a:t/>
            </a:r>
            <a:br>
              <a:rPr lang="ru-RU" sz="3600" dirty="0" smtClean="0">
                <a:solidFill>
                  <a:srgbClr val="C00000"/>
                </a:solidFill>
                <a:latin typeface="Monotype Corsiva" pitchFamily="66" charset="0"/>
              </a:rPr>
            </a:br>
            <a:r>
              <a:rPr lang="ru-RU" sz="3600" dirty="0" smtClean="0">
                <a:solidFill>
                  <a:srgbClr val="C00000"/>
                </a:solidFill>
                <a:latin typeface="Monotype Corsiva" pitchFamily="66" charset="0"/>
              </a:rPr>
              <a:t>Уголовная ответственность медицинских работников </a:t>
            </a:r>
            <a:r>
              <a:rPr lang="ru-RU" sz="3600" dirty="0">
                <a:solidFill>
                  <a:srgbClr val="C00000"/>
                </a:solidFill>
                <a:latin typeface="Monotype Corsiva" pitchFamily="66" charset="0"/>
              </a:rPr>
              <a:t/>
            </a:r>
            <a:br>
              <a:rPr lang="ru-RU" sz="3600" dirty="0">
                <a:solidFill>
                  <a:srgbClr val="C00000"/>
                </a:solidFill>
                <a:latin typeface="Monotype Corsiva" pitchFamily="66" charset="0"/>
              </a:rPr>
            </a:br>
            <a:r>
              <a:rPr lang="ru-RU" u="sng" dirty="0" smtClean="0">
                <a:solidFill>
                  <a:srgbClr val="0070C0"/>
                </a:solidFill>
                <a:latin typeface="Monotype Corsiva" pitchFamily="66" charset="0"/>
              </a:rPr>
              <a:t>Вопрос №1</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844824"/>
            <a:ext cx="8229600" cy="4281339"/>
          </a:xfrm>
        </p:spPr>
        <p:txBody>
          <a:bodyPr>
            <a:normAutofit fontScale="92500" lnSpcReduction="20000"/>
          </a:bodyPr>
          <a:lstStyle/>
          <a:p>
            <a:pPr marL="0" indent="0">
              <a:buNone/>
            </a:pPr>
            <a:r>
              <a:rPr lang="ru-RU" dirty="0" smtClean="0"/>
              <a:t>	Врач-терапевт </a:t>
            </a:r>
            <a:r>
              <a:rPr lang="ru-RU" dirty="0"/>
              <a:t>и врач дерматолог-венеролог неоднократно получали деньги от граждан за выписку фиктивных листков нетрудоспособности, в которые вносили заведомо ложные сведения о заболеваниях. По этим листкам нетрудоспособности их владельцы получали денежные пособия.</a:t>
            </a:r>
          </a:p>
          <a:p>
            <a:pPr marL="0" indent="0">
              <a:buNone/>
            </a:pPr>
            <a:r>
              <a:rPr lang="ru-RU" dirty="0" smtClean="0"/>
              <a:t>	Подлежат </a:t>
            </a:r>
            <a:r>
              <a:rPr lang="ru-RU" dirty="0"/>
              <a:t>ли в данном случае врачи  уголовной ответственности?</a:t>
            </a:r>
          </a:p>
          <a:p>
            <a:pPr marL="0" indent="0">
              <a:buNone/>
            </a:pPr>
            <a:r>
              <a:rPr lang="ru-RU" dirty="0" smtClean="0"/>
              <a:t>	Квалифицируйте </a:t>
            </a:r>
            <a:r>
              <a:rPr lang="ru-RU" dirty="0"/>
              <a:t>действия этих врачей.</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1</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normAutofit/>
          </a:bodyPr>
          <a:lstStyle/>
          <a:p>
            <a:pPr>
              <a:buNone/>
            </a:pPr>
            <a:r>
              <a:rPr lang="ru-RU" b="1" dirty="0" smtClean="0"/>
              <a:t> 	</a:t>
            </a:r>
            <a:r>
              <a:rPr lang="ru-RU" sz="1800" b="1" dirty="0" smtClean="0"/>
              <a:t>Да, подлежат уголовной ответственности </a:t>
            </a:r>
          </a:p>
          <a:p>
            <a:pPr>
              <a:buNone/>
            </a:pPr>
            <a:r>
              <a:rPr lang="ru-RU" sz="1800" dirty="0" smtClean="0"/>
              <a:t>согласно УК РФ </a:t>
            </a:r>
            <a:r>
              <a:rPr lang="ru-RU" sz="1800" b="1" dirty="0" smtClean="0"/>
              <a:t>Статья 290. Получение взятки, Статья 292. Служебный подлог</a:t>
            </a:r>
          </a:p>
          <a:p>
            <a:pPr>
              <a:buNone/>
            </a:pPr>
            <a:r>
              <a:rPr lang="ru-RU" sz="1800" b="1" dirty="0" smtClean="0"/>
              <a:t>Субъекты преступления - </a:t>
            </a:r>
            <a:r>
              <a:rPr lang="ru-RU" sz="1800" dirty="0" smtClean="0"/>
              <a:t>Врач-терапевт и врач дерматолог-венеролог;</a:t>
            </a:r>
          </a:p>
          <a:p>
            <a:pPr>
              <a:buNone/>
            </a:pPr>
            <a:r>
              <a:rPr lang="ru-RU" sz="1800" b="1" dirty="0" smtClean="0"/>
              <a:t>Объект преступления </a:t>
            </a:r>
            <a:r>
              <a:rPr lang="ru-RU" sz="1800" dirty="0" smtClean="0"/>
              <a:t>– государственная власть;</a:t>
            </a:r>
          </a:p>
          <a:p>
            <a:pPr>
              <a:buNone/>
            </a:pPr>
            <a:r>
              <a:rPr lang="ru-RU" sz="1800" b="1" dirty="0" smtClean="0"/>
              <a:t>Субъективная сторона преступления </a:t>
            </a:r>
            <a:r>
              <a:rPr lang="ru-RU" sz="1800" dirty="0" smtClean="0"/>
              <a:t>– прямой умысел</a:t>
            </a:r>
          </a:p>
          <a:p>
            <a:pPr>
              <a:buNone/>
            </a:pPr>
            <a:endParaRPr lang="ru-RU" sz="1800" dirty="0" smtClean="0"/>
          </a:p>
          <a:p>
            <a:pPr>
              <a:buNone/>
            </a:pPr>
            <a:endParaRPr lang="ru-RU" sz="1800" dirty="0" smtClean="0"/>
          </a:p>
          <a:p>
            <a:pPr>
              <a:buNone/>
            </a:pPr>
            <a:endParaRPr lang="ru-RU" sz="1800" dirty="0" smtClean="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69521127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
            </a:r>
            <a:br>
              <a:rPr lang="ru-RU" sz="3600" dirty="0" smtClean="0">
                <a:solidFill>
                  <a:srgbClr val="C00000"/>
                </a:solidFill>
                <a:latin typeface="Monotype Corsiva" pitchFamily="66" charset="0"/>
              </a:rPr>
            </a:br>
            <a:r>
              <a:rPr lang="ru-RU" sz="3600" dirty="0" smtClean="0">
                <a:solidFill>
                  <a:srgbClr val="C00000"/>
                </a:solidFill>
                <a:latin typeface="Monotype Corsiva" pitchFamily="66" charset="0"/>
              </a:rPr>
              <a:t>Уголовная ответственность медицинских работников </a:t>
            </a:r>
            <a:r>
              <a:rPr lang="ru-RU" sz="3600" dirty="0" smtClean="0"/>
              <a:t/>
            </a:r>
            <a:br>
              <a:rPr lang="ru-RU" sz="3600" dirty="0" smtClean="0"/>
            </a:br>
            <a:r>
              <a:rPr lang="ru-RU" u="sng" dirty="0" smtClean="0">
                <a:solidFill>
                  <a:srgbClr val="0070C0"/>
                </a:solidFill>
                <a:latin typeface="Monotype Corsiva" pitchFamily="66" charset="0"/>
              </a:rPr>
              <a:t>Вопрос №2</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988840"/>
            <a:ext cx="8229600" cy="4137323"/>
          </a:xfrm>
        </p:spPr>
        <p:txBody>
          <a:bodyPr>
            <a:normAutofit fontScale="70000" lnSpcReduction="20000"/>
          </a:bodyPr>
          <a:lstStyle/>
          <a:p>
            <a:pPr marL="0" indent="0">
              <a:buNone/>
            </a:pPr>
            <a:r>
              <a:rPr lang="ru-RU" dirty="0" smtClean="0"/>
              <a:t>	Заведующая </a:t>
            </a:r>
            <a:r>
              <a:rPr lang="ru-RU" dirty="0"/>
              <a:t>медпунктом проявила недобросовестность и небрежность при проведении прививок учащимся 2,3,4-х классов против туберкулеза (прививки проводились без предварительного обследования детей, грубо нарушены сроки ревакцинации, не соблюдена стерильность, использовался один шприц для всех инъекций, вакцины вводились не в плечо и не в поверхностный слой кожи, а в предплечье и в глубокие слои кожи).</a:t>
            </a:r>
          </a:p>
          <a:p>
            <a:pPr marL="0" indent="0">
              <a:buNone/>
            </a:pPr>
            <a:r>
              <a:rPr lang="ru-RU" dirty="0" smtClean="0"/>
              <a:t>	В </a:t>
            </a:r>
            <a:r>
              <a:rPr lang="ru-RU" dirty="0"/>
              <a:t>результате прививок у многих учащихся наступило расстройство здоровья.</a:t>
            </a:r>
          </a:p>
          <a:p>
            <a:pPr marL="0" indent="0">
              <a:buNone/>
            </a:pPr>
            <a:r>
              <a:rPr lang="ru-RU" dirty="0" smtClean="0"/>
              <a:t>	Можно </a:t>
            </a:r>
            <a:r>
              <a:rPr lang="ru-RU" dirty="0"/>
              <a:t>ли заведующую медпунктом привлечь к уголовной ответственности?</a:t>
            </a:r>
          </a:p>
          <a:p>
            <a:pPr marL="0" indent="0">
              <a:buNone/>
            </a:pPr>
            <a:r>
              <a:rPr lang="ru-RU" dirty="0" smtClean="0"/>
              <a:t>	Квалифицируйте </a:t>
            </a:r>
            <a:r>
              <a:rPr lang="ru-RU" dirty="0"/>
              <a:t>ее действия.</a:t>
            </a:r>
          </a:p>
          <a:p>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2</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normAutofit/>
          </a:bodyPr>
          <a:lstStyle/>
          <a:p>
            <a:pPr>
              <a:buNone/>
            </a:pPr>
            <a:r>
              <a:rPr lang="ru-RU" sz="1800" dirty="0" smtClean="0"/>
              <a:t>	Да, подлежит уголовной ответственности согласно </a:t>
            </a:r>
            <a:r>
              <a:rPr lang="ru-RU" sz="1800" b="1" dirty="0" smtClean="0"/>
              <a:t>УК РФ, </a:t>
            </a:r>
          </a:p>
          <a:p>
            <a:pPr>
              <a:buNone/>
            </a:pPr>
            <a:r>
              <a:rPr lang="ru-RU" sz="1800" b="1" dirty="0" smtClean="0"/>
              <a:t>Статья 236. Нарушение санитарно-эпидемиологических правил</a:t>
            </a:r>
          </a:p>
          <a:p>
            <a:pPr>
              <a:buNone/>
            </a:pPr>
            <a:r>
              <a:rPr lang="ru-RU" sz="1800" dirty="0" smtClean="0"/>
              <a:t>ч.</a:t>
            </a:r>
            <a:r>
              <a:rPr lang="ru-RU" sz="1800" b="1" dirty="0" smtClean="0"/>
              <a:t> </a:t>
            </a:r>
            <a:r>
              <a:rPr lang="ru-RU" sz="1800" dirty="0" smtClean="0"/>
              <a:t>1. Нарушение санитарно-эпидемиологических правил, повлекшее по неосторожности массовое заболевание или отравление людей.</a:t>
            </a:r>
          </a:p>
          <a:p>
            <a:pPr>
              <a:buNone/>
            </a:pPr>
            <a:endParaRPr lang="ru-RU" sz="1800" dirty="0" smtClean="0"/>
          </a:p>
          <a:p>
            <a:pPr>
              <a:buNone/>
            </a:pPr>
            <a:r>
              <a:rPr lang="ru-RU" sz="1800" b="1" dirty="0" smtClean="0"/>
              <a:t>Субъекты преступления - </a:t>
            </a:r>
            <a:r>
              <a:rPr lang="ru-RU" sz="1800" dirty="0" smtClean="0"/>
              <a:t>заведующая медпунктом ;</a:t>
            </a:r>
          </a:p>
          <a:p>
            <a:pPr>
              <a:buNone/>
            </a:pPr>
            <a:r>
              <a:rPr lang="ru-RU" sz="1800" b="1" dirty="0" smtClean="0"/>
              <a:t>Объект преступления </a:t>
            </a:r>
            <a:r>
              <a:rPr lang="ru-RU" sz="1800" dirty="0" smtClean="0"/>
              <a:t>–здоровье население;</a:t>
            </a:r>
          </a:p>
          <a:p>
            <a:pPr>
              <a:buNone/>
            </a:pPr>
            <a:r>
              <a:rPr lang="ru-RU" sz="1800" b="1" dirty="0" smtClean="0"/>
              <a:t>Субъективная сторона преступления </a:t>
            </a:r>
            <a:r>
              <a:rPr lang="ru-RU" sz="1800" dirty="0" smtClean="0"/>
              <a:t>– косвенный умысел (по неосторожности)</a:t>
            </a:r>
          </a:p>
          <a:p>
            <a:pPr>
              <a:buNone/>
            </a:pPr>
            <a:endParaRPr lang="ru-RU" sz="1800" dirty="0"/>
          </a:p>
        </p:txBody>
      </p:sp>
      <p:sp>
        <p:nvSpPr>
          <p:cNvPr id="4" name="Прямоугольник 3">
            <a:hlinkClick r:id="rId2"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3"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24769235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Уголовная ответственность медицинских работников </a:t>
            </a:r>
            <a:r>
              <a:rPr lang="ru-RU" sz="3600" dirty="0" smtClean="0"/>
              <a:t/>
            </a:r>
            <a:br>
              <a:rPr lang="ru-RU" sz="3600" dirty="0" smtClean="0"/>
            </a:br>
            <a:r>
              <a:rPr lang="ru-RU" u="sng" dirty="0" smtClean="0">
                <a:solidFill>
                  <a:srgbClr val="0070C0"/>
                </a:solidFill>
                <a:latin typeface="Monotype Corsiva" pitchFamily="66" charset="0"/>
              </a:rPr>
              <a:t>Вопрос №3</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00808"/>
            <a:ext cx="8229600" cy="4425355"/>
          </a:xfrm>
        </p:spPr>
        <p:txBody>
          <a:bodyPr>
            <a:normAutofit fontScale="70000" lnSpcReduction="20000"/>
          </a:bodyPr>
          <a:lstStyle/>
          <a:p>
            <a:pPr marL="0" indent="0" algn="just">
              <a:buNone/>
            </a:pPr>
            <a:r>
              <a:rPr lang="ru-RU" dirty="0" smtClean="0"/>
              <a:t>	В </a:t>
            </a:r>
            <a:r>
              <a:rPr lang="ru-RU" dirty="0"/>
              <a:t>поликлинику обратился мужчина по поводу травмы большого пальца правой руки дверцей машины. На рентгенограмме был обнаружен небольшой отрыв края основания концевой </a:t>
            </a:r>
            <a:r>
              <a:rPr lang="ru-RU" dirty="0" smtClean="0"/>
              <a:t>фаланги. Для </a:t>
            </a:r>
            <a:r>
              <a:rPr lang="ru-RU" dirty="0"/>
              <a:t>ликвидации боли и отечности хирург поликлиники решил сделать новокаиновую блокаду. Не осмотрев внимательно на этикетку раствора для инъекции, которая дала ему медсестра, он ввел 20мл подкожно в палец. После того как больной стал сильно стонать, выяснилось, что вместо новокаина был введен нашатырный </a:t>
            </a:r>
            <a:r>
              <a:rPr lang="ru-RU" dirty="0" smtClean="0"/>
              <a:t>спирт. Обнаружив </a:t>
            </a:r>
            <a:r>
              <a:rPr lang="ru-RU" dirty="0"/>
              <a:t>это, хирург стал вводить в подкожную клетчатку кисти и палец раствор новокаина, способствуя тем самым широкому и глубокому распространению нашатырного  спирта. Возникшая влажная гангрена привела к тому, что больному пришлось ампутировать предплечье.</a:t>
            </a:r>
          </a:p>
          <a:p>
            <a:pPr marL="0" indent="0" algn="just">
              <a:buNone/>
            </a:pPr>
            <a:r>
              <a:rPr lang="ru-RU" dirty="0" smtClean="0"/>
              <a:t>	Квалифицируйте </a:t>
            </a:r>
            <a:r>
              <a:rPr lang="ru-RU" dirty="0"/>
              <a:t>действия врача и медсестры.</a:t>
            </a:r>
          </a:p>
          <a:p>
            <a:pPr algn="just"/>
            <a:endParaRPr lang="ru-RU"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3</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normAutofit/>
          </a:bodyPr>
          <a:lstStyle/>
          <a:p>
            <a:pPr>
              <a:buNone/>
            </a:pPr>
            <a:r>
              <a:rPr lang="ru-RU" sz="1800" dirty="0" smtClean="0"/>
              <a:t>		</a:t>
            </a:r>
          </a:p>
          <a:p>
            <a:pPr>
              <a:buNone/>
            </a:pPr>
            <a:r>
              <a:rPr lang="ru-RU" sz="1800" dirty="0" smtClean="0"/>
              <a:t>Подлежат уголовной ответственности  согласно УК РФ </a:t>
            </a:r>
          </a:p>
          <a:p>
            <a:pPr>
              <a:buNone/>
            </a:pPr>
            <a:r>
              <a:rPr lang="ru-RU" sz="1800" b="1" dirty="0" smtClean="0"/>
              <a:t>ст.118 Причинение тяжкого вреда здоровья по неосторожности.</a:t>
            </a:r>
          </a:p>
          <a:p>
            <a:pPr>
              <a:buNone/>
            </a:pPr>
            <a:endParaRPr lang="ru-RU" sz="1800" b="1" dirty="0" smtClean="0"/>
          </a:p>
          <a:p>
            <a:pPr>
              <a:buNone/>
            </a:pPr>
            <a:r>
              <a:rPr lang="ru-RU" sz="1800" b="1" dirty="0" smtClean="0"/>
              <a:t>Субъекты преступления – </a:t>
            </a:r>
            <a:r>
              <a:rPr lang="ru-RU" sz="1800" dirty="0" smtClean="0"/>
              <a:t>врач и медсестра;</a:t>
            </a:r>
          </a:p>
          <a:p>
            <a:pPr>
              <a:buNone/>
            </a:pPr>
            <a:r>
              <a:rPr lang="ru-RU" sz="1800" b="1" dirty="0" smtClean="0"/>
              <a:t>Объект преступления </a:t>
            </a:r>
            <a:r>
              <a:rPr lang="ru-RU" sz="1800" dirty="0" smtClean="0"/>
              <a:t>– здоровье;</a:t>
            </a:r>
          </a:p>
          <a:p>
            <a:pPr>
              <a:buNone/>
            </a:pPr>
            <a:r>
              <a:rPr lang="ru-RU" sz="1800" b="1" dirty="0" smtClean="0"/>
              <a:t>Субъективная сторона преступления </a:t>
            </a:r>
            <a:r>
              <a:rPr lang="ru-RU" sz="1800" dirty="0" smtClean="0"/>
              <a:t>– косвенный умысел (по неосторожности)</a:t>
            </a:r>
          </a:p>
          <a:p>
            <a:pPr>
              <a:buNone/>
            </a:pPr>
            <a:endParaRPr lang="ru-RU" sz="1800" b="1" dirty="0" smtClean="0"/>
          </a:p>
          <a:p>
            <a:pPr>
              <a:buNone/>
            </a:pPr>
            <a:r>
              <a:rPr lang="ru-RU" sz="1800" b="1" dirty="0" smtClean="0"/>
              <a:t> </a:t>
            </a:r>
            <a:endParaRPr lang="ru-RU" sz="1800" b="1" dirty="0"/>
          </a:p>
        </p:txBody>
      </p:sp>
      <p:sp>
        <p:nvSpPr>
          <p:cNvPr id="4" name="Прямоугольник 3">
            <a:hlinkClick r:id="rId2"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3"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97608512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latin typeface="Monotype Corsiva" pitchFamily="66" charset="0"/>
              </a:rPr>
              <a:t>Уголовная ответственность медицинских работников </a:t>
            </a:r>
            <a:r>
              <a:rPr lang="ru-RU" sz="3600" dirty="0" smtClean="0"/>
              <a:t/>
            </a:r>
            <a:br>
              <a:rPr lang="ru-RU" sz="3600" dirty="0" smtClean="0"/>
            </a:br>
            <a:r>
              <a:rPr lang="ru-RU" u="sng" dirty="0" smtClean="0">
                <a:solidFill>
                  <a:srgbClr val="0070C0"/>
                </a:solidFill>
                <a:latin typeface="Monotype Corsiva" pitchFamily="66" charset="0"/>
              </a:rPr>
              <a:t>Вопрос №4</a:t>
            </a:r>
            <a:endParaRPr lang="ru-RU" u="sng" dirty="0">
              <a:solidFill>
                <a:srgbClr val="0070C0"/>
              </a:solidFill>
              <a:latin typeface="Monotype Corsiva" pitchFamily="66" charset="0"/>
            </a:endParaRPr>
          </a:p>
        </p:txBody>
      </p:sp>
      <p:sp>
        <p:nvSpPr>
          <p:cNvPr id="3" name="Содержимое 2"/>
          <p:cNvSpPr>
            <a:spLocks noGrp="1"/>
          </p:cNvSpPr>
          <p:nvPr>
            <p:ph idx="1"/>
          </p:nvPr>
        </p:nvSpPr>
        <p:spPr>
          <a:xfrm>
            <a:off x="457200" y="1700808"/>
            <a:ext cx="8229600" cy="4824536"/>
          </a:xfrm>
        </p:spPr>
        <p:txBody>
          <a:bodyPr>
            <a:normAutofit fontScale="55000" lnSpcReduction="20000"/>
          </a:bodyPr>
          <a:lstStyle/>
          <a:p>
            <a:pPr marL="0" indent="0" algn="just">
              <a:buNone/>
            </a:pPr>
            <a:r>
              <a:rPr lang="ru-RU" dirty="0" smtClean="0"/>
              <a:t>	</a:t>
            </a:r>
            <a:r>
              <a:rPr lang="ru-RU" sz="4000" dirty="0" smtClean="0"/>
              <a:t>Гражданин </a:t>
            </a:r>
            <a:r>
              <a:rPr lang="ru-RU" sz="4000" dirty="0"/>
              <a:t>Д. упал с велосипеда, ударившись животом о булыжную мостовую. Самостоятельно поднялся, посидел некоторое время и пошел домой. В течение часа жаловался на болезненность в левой части живота. В последующем боль </a:t>
            </a:r>
            <a:r>
              <a:rPr lang="ru-RU" sz="4000" dirty="0" smtClean="0"/>
              <a:t>усилилась. Был </a:t>
            </a:r>
            <a:r>
              <a:rPr lang="ru-RU" sz="4000" dirty="0"/>
              <a:t>вызван врач. При ощупывании живота установлена болезненность в левой его части, симптомы раздражения брюшины отрицательные. Назначив тепло на левую часть живота, врач </a:t>
            </a:r>
            <a:r>
              <a:rPr lang="ru-RU" sz="4000" dirty="0" smtClean="0"/>
              <a:t>уехал. Спустя </a:t>
            </a:r>
            <a:r>
              <a:rPr lang="ru-RU" sz="4000" dirty="0"/>
              <a:t>4 часа больной внезапно потерял сознание. В машине «скорой помощи» по дороге в больницу он скончался.</a:t>
            </a:r>
          </a:p>
          <a:p>
            <a:pPr marL="0" indent="0" algn="just">
              <a:buNone/>
            </a:pPr>
            <a:r>
              <a:rPr lang="ru-RU" sz="4000" dirty="0"/>
              <a:t>По заключению судебно-медицинской экспертизы смерть гражданина Д. наступила от острой внутренней кровопотери, явившейся следствием разрыва селезенки.</a:t>
            </a:r>
          </a:p>
          <a:p>
            <a:pPr marL="0" indent="0" algn="just">
              <a:buNone/>
            </a:pPr>
            <a:r>
              <a:rPr lang="ru-RU" sz="4000" dirty="0" smtClean="0"/>
              <a:t>	Подлежит </a:t>
            </a:r>
            <a:r>
              <a:rPr lang="ru-RU" sz="4000" dirty="0"/>
              <a:t>ли в данном случае врач уголовной ответственности?</a:t>
            </a:r>
          </a:p>
          <a:p>
            <a:endParaRPr lang="ru-RU" b="1" dirty="0"/>
          </a:p>
        </p:txBody>
      </p:sp>
      <p:sp>
        <p:nvSpPr>
          <p:cNvPr id="4" name="Прямоугольник 3"/>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latin typeface="Monotype Corsiva" pitchFamily="66" charset="0"/>
              </a:rPr>
              <a:t>Ответ к </a:t>
            </a:r>
            <a:r>
              <a:rPr lang="ru-RU" dirty="0" smtClean="0">
                <a:solidFill>
                  <a:srgbClr val="FF0000"/>
                </a:solidFill>
                <a:latin typeface="Monotype Corsiva" pitchFamily="66" charset="0"/>
              </a:rPr>
              <a:t>задаче 4 </a:t>
            </a:r>
            <a:endParaRPr lang="ru-RU" dirty="0">
              <a:solidFill>
                <a:srgbClr val="FF0000"/>
              </a:solidFill>
              <a:latin typeface="Monotype Corsiva" pitchFamily="66" charset="0"/>
            </a:endParaRPr>
          </a:p>
        </p:txBody>
      </p:sp>
      <p:sp>
        <p:nvSpPr>
          <p:cNvPr id="3" name="Объект 2"/>
          <p:cNvSpPr>
            <a:spLocks noGrp="1"/>
          </p:cNvSpPr>
          <p:nvPr>
            <p:ph idx="1"/>
          </p:nvPr>
        </p:nvSpPr>
        <p:spPr/>
        <p:txBody>
          <a:bodyPr>
            <a:normAutofit/>
          </a:bodyPr>
          <a:lstStyle/>
          <a:p>
            <a:r>
              <a:rPr lang="ru-RU" sz="1800" dirty="0" smtClean="0"/>
              <a:t>	Да, подлежит уголовной ответственности согласно </a:t>
            </a:r>
            <a:r>
              <a:rPr lang="ru-RU" sz="1800" b="1" dirty="0" smtClean="0"/>
              <a:t>УК РФ, Ст. 124. Неоказание помощи больному</a:t>
            </a:r>
          </a:p>
          <a:p>
            <a:r>
              <a:rPr lang="ru-RU" sz="1800" b="1" dirty="0" smtClean="0"/>
              <a:t> </a:t>
            </a:r>
            <a:r>
              <a:rPr lang="ru-RU" sz="1800" dirty="0" smtClean="0"/>
              <a:t> ч.1. Неоказание помощи больному без уважительных причин лицом, обязанным ее оказывать в соответствии с законом или со специальным правилом, если это повлекло по неосторожности причинение </a:t>
            </a:r>
            <a:r>
              <a:rPr lang="ru-RU" sz="1800" dirty="0" smtClean="0">
                <a:hlinkClick r:id="rId2"/>
              </a:rPr>
              <a:t>средней тяжести вреда</a:t>
            </a:r>
            <a:r>
              <a:rPr lang="ru-RU" sz="1800" dirty="0" smtClean="0"/>
              <a:t> здоровью больного, </a:t>
            </a:r>
          </a:p>
          <a:p>
            <a:r>
              <a:rPr lang="ru-RU" sz="1800" dirty="0" smtClean="0"/>
              <a:t>2. То же деяние, если оно повлекло по неосторожности смерть больного либо причинение </a:t>
            </a:r>
            <a:r>
              <a:rPr lang="ru-RU" sz="1800" dirty="0" smtClean="0">
                <a:hlinkClick r:id="rId2"/>
              </a:rPr>
              <a:t>тяжкого</a:t>
            </a:r>
            <a:r>
              <a:rPr lang="ru-RU" sz="1800" dirty="0" smtClean="0"/>
              <a:t> вреда его здоровью, - наказывается принудительными работами на срок до четырех лет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четырех лет с лишением права занимать определенные должности или заниматься определенной деятельностью на срок до трех лет или без такового.</a:t>
            </a:r>
            <a:endParaRPr lang="ru-RU" sz="1800" b="1" dirty="0" smtClean="0"/>
          </a:p>
          <a:p>
            <a:pPr>
              <a:buNone/>
            </a:pPr>
            <a:r>
              <a:rPr lang="ru-RU" sz="1800" dirty="0" smtClean="0"/>
              <a:t> </a:t>
            </a:r>
            <a:endParaRPr lang="ru-RU" sz="1800" dirty="0"/>
          </a:p>
        </p:txBody>
      </p:sp>
      <p:sp>
        <p:nvSpPr>
          <p:cNvPr id="4" name="Прямоугольник 3">
            <a:hlinkClick r:id="rId3" action="ppaction://hlinksldjump"/>
          </p:cNvPr>
          <p:cNvSpPr/>
          <p:nvPr/>
        </p:nvSpPr>
        <p:spPr>
          <a:xfrm>
            <a:off x="7308304"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4"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72841160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1887</TotalTime>
  <Words>2579</Words>
  <Application>Microsoft Office PowerPoint</Application>
  <PresentationFormat>Экран (4:3)</PresentationFormat>
  <Paragraphs>635</Paragraphs>
  <Slides>126</Slides>
  <Notes>0</Notes>
  <HiddenSlides>63</HiddenSlides>
  <MMClips>0</MMClips>
  <ScaleCrop>false</ScaleCrop>
  <HeadingPairs>
    <vt:vector size="4" baseType="variant">
      <vt:variant>
        <vt:lpstr>Тема</vt:lpstr>
      </vt:variant>
      <vt:variant>
        <vt:i4>1</vt:i4>
      </vt:variant>
      <vt:variant>
        <vt:lpstr>Заголовки слайдов</vt:lpstr>
      </vt:variant>
      <vt:variant>
        <vt:i4>126</vt:i4>
      </vt:variant>
    </vt:vector>
  </HeadingPairs>
  <TitlesOfParts>
    <vt:vector size="127" baseType="lpstr">
      <vt:lpstr>Тема Office</vt:lpstr>
      <vt:lpstr>Медицина и закон</vt:lpstr>
      <vt:lpstr>Цели:  </vt:lpstr>
      <vt:lpstr>Этапы игры</vt:lpstr>
      <vt:lpstr>Слайд 4</vt:lpstr>
      <vt:lpstr>Трудовое законодательство</vt:lpstr>
      <vt:lpstr>Права и обязанности пациентов</vt:lpstr>
      <vt:lpstr>Организация медицинского страхования</vt:lpstr>
      <vt:lpstr>Права и обязанности медицинских работников</vt:lpstr>
      <vt:lpstr>Правовое регулирование репродуктивной деятельности, трансплантация органов и тканей человека</vt:lpstr>
      <vt:lpstr>Уголовная ответственность медицинских работников</vt:lpstr>
      <vt:lpstr>Гражданско-правовая ответственность медицинских работников</vt:lpstr>
      <vt:lpstr>Трудовое законодательство Вопрос № 1</vt:lpstr>
      <vt:lpstr>  Ответ к задаче 1   Согласно ТК РФ увольнение п.5ст.81  возможно  в случае неоднократного неисполнения работником без уважительных причин трудовых обязанностей, если он имеет дисциплинарное взыскание; Согласно Ст. 193. Порядок применения дисциплинарных взысканий   Дисциплинарное взыскание применяется не позднее одного месяца со дня обнаружения проступка.    Приказ (распоряжение) работодателя о применении дисциплинарного взыскания объявляется работнику под роспись в течение трех рабочих дней со дня его издания, не считая времени отсутствия работника на работе.    Поскольку дисциплинарные взыскания к Щукиной не выносились, увольнение по п.5ст.81 неправомерно.   Дисциплинарное взыскание может быть обжаловано работником в государственную инспекцию труда и (или) органы по рассмотрению индивидуальных трудовых споров.     </vt:lpstr>
      <vt:lpstr>Трудовое законодательство Вопрос № 2</vt:lpstr>
      <vt:lpstr>          Ответ к задаче 2    Согласно ТК РФ, Статья 93. Неполное рабочее время  По соглашению между работником и работодателем могут устанавливаться неполный рабочий день (смена) или неполная рабочая неделя. Работодатель обязан устанавливать неполный рабочий день (смену) или неполную рабочую неделю по просьбе беременной женщины, одного из родителей (опекуна, попечителя), имеющего ребенка в возрасте до четырнадцати лет (ребенка-инвалида в возрасте до восемнадцати лет), а также лица, осуществляющего уход за больным членом семьи в соответствии с медицинским заключением, выданным в порядке, установленном федеральными законами и иными нормативными правовыми актами Российской Федерации.   Таким образом, отказ администрации неправомерен.    </vt:lpstr>
      <vt:lpstr>Трудовое законодательство  Вопрос № 3</vt:lpstr>
      <vt:lpstr>Ответ к задаче 3</vt:lpstr>
      <vt:lpstr>Трудовое законодательство Вопрос № 4</vt:lpstr>
      <vt:lpstr>          Ответ к задаче 4    Согласно ,ТК РФ, Статья 126. Замена ежегодного оплачиваемого отпуска денежной компенсацией    Не допускается замена денежной компенсацией ежегодного основного оплачиваемого отпуска и ежегодных дополнительных оплачиваемых отпусков беременным женщинам и работникам в возрасте до восемнадцати лет, а также ежегодного дополнительного оплачиваемого отпуска работникам, занятым на работах с вредными и (или) опасными условиями труда, за работу в соответствующих условиях (за исключением выплаты денежной компенсации за неиспользованный отпуск при увольнении, а также случаев, установленных настоящим Кодексом).  </vt:lpstr>
      <vt:lpstr>Трудовое законодательство  Вопрос № 5</vt:lpstr>
      <vt:lpstr>              Ответ к задаче 5  ТК РФ, Статья 21. Основные права и обязанности работника Работник обязан: добросовестно исполнять свои трудовые обязанности, возложенные на него трудовым договором; соблюдать правила внутреннего трудового распорядка; соблюдать трудовую дисциплину  и др.; Работодатель вправе применить к работнику , нарушившему  дисциплину труда взыскания, предусмотренные ст. 192: замечание, выговор, увольнение.   Согласно Статья 81. п.6 п.п.а  Расторжение трудового договора по инициативе работодателя работодатель вправе уволить  за однократное грубое нарушенияе работником трудовых обязанностей в т.ч. прогула, то есть отсутствия на рабочем месте без уважительных причин в течение всего рабочего дня (смены), независимо от его (ее) продолжительности, а также в случае отсутствия на рабочем месте без уважительных причин более четырех часов подряд в течение рабочего дня (смены).   Однако,  часть 3 ст. 193 Порядок применения  дисциплинарных взысканий ограничивает возможность применения дисциплинарного взыскания определенными сроками давности.  Дисциплинарное взыскание может быть применено к работнику не позднее одного месяца со дня его обнаружения. Месячный срок для наложения дисциплинарного взыскания исчисляется со дня обнаружения проступка. Днем обнаружения проступка, с которого начинается течение месячного срока, считается день, когда лицу, которому по работе (службе) подчинен работник, стало известно о совершении проступка.   Т.о.  увольнение Соколова незаконно.    </vt:lpstr>
      <vt:lpstr>Трудовое законодательство Вопрос № 6</vt:lpstr>
      <vt:lpstr>               Ответ к задаче 6  Согласно ТК РФ, Ст. 212. Обязанности работодателя по обеспечению безопасных условий и охраны труда  Работодатель обязан обеспечить: безопасность работников при эксплуатации зданий, сооружений, оборудования, осуществлении технологических процессов, а также применяемых в производстве инструментов, сырья и материалов.  ТК РФ, Статья 214. Обязанности работника в области охраны труда немедленно извещать своего непосредственного или вышестоящего руководителя о любой ситуации, угрожающей жизни и здоровью людей,   ТК РФ, Статья 219. Право работника на труд в условиях, отвечающих требованиям охраны труда Каждый работник имеет право на: рабочее место, соответствующее требованиям охраны труда; отказ от выполнения работ в случае возникновения опасности для его жизни и здоровья вследствие нарушения требований охраны труда, за исключением случаев, предусмотренных федеральными законами, до устранения такой опасности.  Т.о. увольнение Голубевой  неправомерно.    </vt:lpstr>
      <vt:lpstr>Трудовое законодательство Вопрос № 7</vt:lpstr>
      <vt:lpstr>             Ответ к задаче 7   ТК РФ, Статья 112. Нерабочие праздничные дни   Нерабочими праздничными днями  при пятидневной рабочей недели в Российской Федерации являются: 1, 2, 3, 4, 5, 6 и 8 января - Новогодние каникулы   ТК РФ, Статья 113. Запрещение работы в выходные и нерабочие праздничные дни.  Привлечение работников к работе в выходные и нерабочие праздничные дни производится с их письменного согласия .   Привлечение работников к работе в выходные и нерабочие праздничные дни без их согласия допускается в следующих случаях: 1) для предотвращения катастрофы, производственной аварии; 2) для предотвращения несчастных случаев, уничтожения или порчи имущества работодателя; 3) для выполнения работ, необходимость которых обусловлена введением чрезвычайного или военного положения, а также неотложных работ в условиях чрезвычайных обстоятельств, то есть в случае бедствия или угрозы бедствия (пожары, наводнения, голод, землетрясения, эпидемии или эпизоотии) и в иных случаях, ставящих под угрозу жизнь или нормальные жизненные условия всего населения или его части.   Т.о. работодатель вправе издать приказ о привлечении работников к работе в праздничные дни.     </vt:lpstr>
      <vt:lpstr>Трудовое законодательство Вопрос № 8</vt:lpstr>
      <vt:lpstr>Ответ к задаче 8</vt:lpstr>
      <vt:lpstr>Права и обязанности пациентов Вопрос № 1</vt:lpstr>
      <vt:lpstr>Ответ к задаче 1</vt:lpstr>
      <vt:lpstr>Права и обязанности пациентов Вопрос №2</vt:lpstr>
      <vt:lpstr>       Ответ к задаче 2   Согласно ФЗ РФ №323 Статья 54. ч.2.  Права несовершеннолетних в сфере охраны здоровья  Несовершеннолетние в возрасте старше пятнадцати лет или больные наркоманией несовершеннолетние в возрасте старше шестнадцати лет имеют право на информированное добровольное согласие на медицинское вмешательство или на отказ от него в соответствии с настоящим Федеральным законом, за исключением случаев оказания им медицинской помощи в соответствии с частями 2 и 9 статьи 20 настоящего Федерального закона.   Т.о. претензии отца девочки необоснованны.    </vt:lpstr>
      <vt:lpstr>Права и обязанности пациентов Вопрос №3</vt:lpstr>
      <vt:lpstr>                   Ответ к задаче 3     Согласно ФЗ РФ №323  Статья 11. Недопустимость отказа в оказании медицинской помощи  ч.1. Отказ в оказании медицинской помощи в соответствии с программой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не допускаются. 2. Медицинская помощь в экстренной форме оказывается медицинской организацией и медицинским работником гражданину безотлагательно и бесплатно. Отказ в ее оказании не допускается.  Согласно ФЗ РФ № 326 ст. Статья 16. Застрахованные лица имеют право на: ч.1) бесплатное оказание им медицинской помощи медицинскими организациями при наступлении страхового случая: п. а) на всей территории Российской Федерации в объеме, установленном базовой программой обязательного медицинского страхования;   Т.о. действия медработников   городской больницы г. Ялты неправомерны.          </vt:lpstr>
      <vt:lpstr>Права и обязанности пациентов Вопрос №4</vt:lpstr>
      <vt:lpstr>        Ответ к задаче 4    Статья 21. ч.1  Выбор врача и медицинской организации   При оказании гражданину медицинской помощи в рамках программы государственных гарантий бесплатного оказания гражданам медицинской помощи он имеет право на выбор медицинской организации в порядке, утвержденном уполномоченным федеральным органом исполнительной власти, и на выбор врача с учетом согласия врача.    Т.о. претензии Сорокиной необоснованны. </vt:lpstr>
      <vt:lpstr>Права и обязанности пациентов Вопрос №5</vt:lpstr>
      <vt:lpstr>                Ответ к задаче 5    Согласно ФЗ РФ  №323 Статья 20  нарушено право пациента на информированное добровольное согласие на медицинское вмешательство и на отказ от медицинского вмешательства   ч.1. Необходимым предварительным условием медицинского вмешательства является дача информированного добровольного согласия гражданина или его законного представителя на медицинское вмешательство на основании предоставленной медицинским работником в доступной форме полной информации о целях, методах оказания медицинской помощи, связанном с ними риске, возможных вариантах медицинского вмешательства, о его последствиях, а также о предполагаемых результатах оказания медицинской помощи.   ч.7. Информированное добровольное согласие на медицинское вмешательство или отказ от медицинского вмешательства оформляется в письменной форме, подписывается гражданином, одним из родителей или иным законным представителем, медицинским работником и содержится в медицинской документации пациента.    </vt:lpstr>
      <vt:lpstr>Права и обязанности пациентов Вопрос №6</vt:lpstr>
      <vt:lpstr>                   Ответ к задаче 6   Согласно ФЗ РФ  №323  Статья 13. Соблюдение врачебной тайны   ч 4. Предоставление сведений, составляющих врачебную тайну, без согласия гражданина или его законного представителя допускается:  п. 2 при угрозе распространения инфекционных заболеваний, массовых отравлений и поражений.  В соответствии с ФЗ "О санитарно-эпидемиологическом благополучии населения"  Статья 33. Меры в отношении больных инфекционными заболеваниями  ч. 1. Больные инфекционными заболеваниями, лица с подозрением на такие заболевания и контактировавшие с больными инфекционными заболеваниями лица, а также лица, являющиеся носителями возбудителей инфекционных болезней, подлежат лабораторному обследованию и медицинскому наблюдению или лечению и в случае, если они представляют опасность для окружающих, обязательной госпитализации или изоляции в порядке, установленном законодательством Российской Федерации.   Т.о. врач обязан предпринимать меры и выносить мотивированные постановления о госпитализации для обследования или об изоляции больных инфекционными заболеваниями, представляющими опасность для окружающих, и лиц с подозрением на такие заболевания.    </vt:lpstr>
      <vt:lpstr>Права и обязанности пациентов Вопрос №7</vt:lpstr>
      <vt:lpstr>       Ответ к задаче 7      Согласно ФЗ РФ  №323  Статья 45. Запрет эвтаназии  Медицинским работникам запрещается осуществление эвтаназии, то есть ускорение по просьбе пациента его смерти какими-либо действиями (бездействием) или средствами, в том числе прекращение искусственных мероприятий по поддержанию жизни пациента.  Согласно УК РФ ст. 105 Убийство врач и медицинская сестра подлежат уголовной ответственности. </vt:lpstr>
      <vt:lpstr>Права и обязанности пациентов Вопрос №8</vt:lpstr>
      <vt:lpstr>         Ответ к задаче  8   Да, нарушения имеются. Согласно ФЗ РФ №323  Статья 22. Информация о состоянии здоровья  ч.5. Пациент либо его законный представитель имеет право на основании письменного заявления получать отражающие состояние здоровья медицинские документы, их копии и выписки из медицинских документов. </vt:lpstr>
      <vt:lpstr>Организация медицинского страхования  Вопрос №1</vt:lpstr>
      <vt:lpstr>             Ответ к задаче 1  Согласно ФЗ РФ №323  Статья 11. Недопустимость отказа в оказании медицинской помощи  ч.1. Отказ в оказании медицинской помощи в соответствии с программой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не допускаются. 2. Медицинская помощь в экстренной форме оказывается медицинской организацией и медицинским работником гражданину безотлагательно и бесплатно. Отказ в ее оказании не допускается.  Согласно ФЗ РФ № 326 ст. Статья 16. Застрахованные лица имеют право на: ч.1) бесплатное оказание им медицинской помощи медицинскими организациями при наступлении страхового случая: п. а) на всей территории Российской Федерации в объеме, установленном базовой программой обязательного медицинского страхования;   Т.о. действия медработников   городской больницы г. Ростова- на- Дону неправомерны.  </vt:lpstr>
      <vt:lpstr>Организация медицинского страхования  Вопрос №2</vt:lpstr>
      <vt:lpstr>                  Ответ к задаче 2  Действия терапевта неправомерны. Согласно ФЗ РФ № 326 ст.  Статья 16. Застрахованные лица имеют право на: ч.1) бесплатное оказание им медицинской помощи медицинскими организациями при наступлении страхового случая: п. а) на всей территории Российской Федерации в объеме, установленном базовой программой обязательного медицинского страхования.    Пациент имеет право предъявить претензии  страховой медицинской организации Статья 38. ч.12  страховая медицинская организация  осуществляет рассмотрение обращений и жалоб граждан, осуществляет деятельность по защите прав и законных интересов застрахованных лиц в порядке, установленном законодательством Российской Федерации.     </vt:lpstr>
      <vt:lpstr>Организация медицинского страхования   Вопрос №3</vt:lpstr>
      <vt:lpstr>     Ответ к задаче 3  Согласно ФЗ РФ № 326 Статья 17. Права и обязанности страхователей         ч.2. п.2  Страхователь обязан:  </vt:lpstr>
      <vt:lpstr>Организация медицинского страхования  Вопрос №4</vt:lpstr>
      <vt:lpstr>             Ответ к задаче 4   Согласно ФЗ РФ №323  Статья 11. Недопустимость отказа в оказании медицинской помощи  ч.1. Отказ в оказании медицинской помощи в соответствии с программой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не допускаются.   Согласно ФЗ РФ № 326 ст. Статья 16. Застрахованные лица имеют право на: ч.1) бесплатное оказание им медицинской помощи медицинскими организациями при наступлении страхового случая.   Т.о. предложение медицинской организации неправомерно.  </vt:lpstr>
      <vt:lpstr>Организация медицинского страхования  Вопрос №5</vt:lpstr>
      <vt:lpstr>            Ответ к задаче 5  Согласно ФЗ РФ №323  Статья 11. Недопустимость отказа в оказании медицинской помощи  ч.1. Отказ в оказании медицинской помощи в соответствии с программой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не допускаются. 2. Медицинская помощь в экстренной форме оказывается медицинской организацией и медицинским работником гражданину безотлагательно и бесплатно. Отказ в ее оказании не допускается.  Согласно ФЗ РФ № 326 ст. Статья 16. Застрахованные лица имеют право на: ч.1) бесплатное оказание им медицинской помощи медицинскими организациями при наступлении страхового случая: п. а) на всей территории Российской Федерации в объеме, установленном базовой программой обязательного медицинского страхования;   Т.о. отказ в оказании медицинской помощи неправомерен. </vt:lpstr>
      <vt:lpstr>Организация медицинского страхования Вопрос №6</vt:lpstr>
      <vt:lpstr>            Ответ к задаче 6  Согласно ФЗ РФ №323  Статья 11. Недопустимость отказа в оказании медицинской помощи ч.1. Отказ в оказании медицинской помощи в соответствии с программой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не допускаются. 2. Медицинская помощь в экстренной форме оказывается медицинской организацией и медицинским работником гражданину безотлагательно и бесплатно. Отказ в ее оказании не допускается.  Согласно ФЗ РФ № 326 ст. Статья 16. Застрахованные лица имеют право на: ч.1) бесплатное оказание им медицинской помощи медицинскими организациями при наступлении страхового случая: п. а) на всей территории Российской Федерации в объеме, установленном базовой программой обязательного медицинского страхования;   Т.о. отказ в оказании медицинской помощи неправомерен. </vt:lpstr>
      <vt:lpstr>Организация медицинского страхования  Вопрос №7</vt:lpstr>
      <vt:lpstr>            Ответ к задаче 7  Согласно ФЗ РФ №323  Статья 11. Недопустимость отказа в оказании медицинской помощи ч.1. Отказ в оказании медицинской помощи в соответствии с программой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не допускаются. 2. Медицинская помощь в экстренной форме оказывается медицинской организацией и медицинским работником гражданину безотлагательно и бесплатно. Отказ в ее оказании не допускается.  Согласно ФЗ РФ № 326 ст. Статья 16. Застрахованные лица имеют право на: ч.1) бесплатное оказание им медицинской помощи медицинскими организациями при наступлении страхового случая: п. а) на всей территории Российской Федерации в объеме, установленном базовой программой обязательного медицинского страхования;   Т.о. действия медработников   городской больницы г. Ялты неправомерны. </vt:lpstr>
      <vt:lpstr>Организация медицинского страхования Вопрос №8</vt:lpstr>
      <vt:lpstr>               Ответ к задаче 8   Да является, согласно ФЗ РФ №323  Статья 11. Недопустимость отказа в оказании медицинской помощи ч.1. Отказ в оказании медицинской помощи в соответствии с программой государственных гарантий бесплатного оказания гражданам медицинской помощи и взимание платы за ее оказание медицинской организацией, участвующей в реализации этой программы, и медицинскими работниками такой медицинской организации не допускаются. 2. Медицинская помощь в экстренной форме оказывается медицинской организацией и медицинским работником гражданину безотлагательно и бесплатно. Отказ в ее оказании не допускается.  Согласно ФЗ РФ № 326 ст. Статья 16. Застрахованные лица имеют право на: ч.1) бесплатное оказание им медицинской помощи медицинскими организациями при наступлении страхового случая: п. а) на всей территории Российской Федерации в объеме, установленном базовой программой обязательного медицинского страхования.  Согласно Конституции РФ статья 41   ч.1. Каждый имеет право на охрану здоровья и медицинскую помощь. Медицинская помощь в государственных и муниципальных учреждениях здравоохранения оказывается гражданам бесплатно за счет средств соответствующего бюджета, страховых взносов, других поступлений. </vt:lpstr>
      <vt:lpstr> Права и обязанности медицинских работников Вопрос №1</vt:lpstr>
      <vt:lpstr>             Ответ к задаче 1   отказ обоснован, согласно ФЗ РФ №323  Статья 69. Право на осуществление медицинской деятельности и фармацевтической деятельности   ч.1. Право на осуществление медицинской деятельности в Российской Федерации имеют лица, получившие медицинское или иное образование в Российской Федерации в соответствии с федеральными государственными образовательными стандартами и имеющие свидетельство об аккредитации специалиста.    ч.4. Лица, имеющие медицинское или фармацевтическое образование, не работавшие по своей специальности более пяти лет, могут быть допущены к осуществлению медицинской деятельности или фармацевтической деятельности в соответствии с полученной специальностью после прохождения обучения по дополнительным профессиональным программам (повышение квалификации, профессиональная переподготовка) и прохождения аккредитации специалиста.</vt:lpstr>
      <vt:lpstr> Права и обязанности медицинских работников  Вопрос №2</vt:lpstr>
      <vt:lpstr>          Ответ к задаче 2   1. ДА является, согласно Федеральный закон от 4 мая 2011 г. 99 ФЗ «О лицензировании отдельных видов деятельности»  2. Да, есть основания привлечения к административной ответственности. Согласно пункту 1 статьи 6.2 Кодекса РФ об административных правонарушениях, занятие частной медицинской практикой или частной фармацевтической деятельностью лицом, не имеющим лицензию на данный вид деятельности, влечет наложение административного штрафа в размере от двадцати до двадцати пяти минимальных размеров оплаты труда. </vt:lpstr>
      <vt:lpstr> Права и обязанности медицинских работников  Вопрос №3</vt:lpstr>
      <vt:lpstr>                 Ответ к задаче 3      Согласно ФЗ РФ статьи 27. ч.3. Граждане, находящиеся на лечении, обязаны соблюдать режим лечения, в том числе определенный на период их временной нетрудоспособности, и правила поведения пациента в медицинских организациях.   Согласно ст. 70. ч.3. Лечащий врач  имеет право по согласованию с соответствующим должностным лицом (руководителем) медицинской организации (подразделения медицинской организации) может отказаться от наблюдения за пациентом и его лечения, если отказ непосредственно не угрожает жизни пациента и здоровью окружающих. В случае отказа лечащего врача от наблюдения за пациентом и лечения пациента, а также в случае уведомления в письменной форме об отказе от проведения искусственного прерывания беременности должностное лицо (руководитель) медицинской организации (подразделения медицинской организации) должно организовать замену лечащего врача.      </vt:lpstr>
      <vt:lpstr>Права и обязанности медицинских работников  Вопрос №4</vt:lpstr>
      <vt:lpstr>            Ответ к задаче 4   Согласно ФЗ РФ №323  Статья 54. Права несовершеннолетних в сфере охраны здоровья  ч.2. Несовершеннолетние в возрасте старше пятнадцати лет или больные наркоманией несовершеннолетние в возрасте старше шестнадцати лет имеют право на информированное добровольное согласие на медицинское вмешательство или на отказ от него в соответствии с настоящим Федеральным законом.  Согласно ст. Статья 13. Соблюдение врачебной тайны ч.4. п.4  Предоставление сведений, составляющих врачебную тайну, без согласия гражданина или его законного представителя допускается:  в случае оказания медицинской помощи несовершеннолетнему в возрасте до 15 лет.  Т.о. врач обязан известить родителей о беременности. Решение о медицинском вмешательстве будут принимать родители, так как девочка не достигла 15 лет.     </vt:lpstr>
      <vt:lpstr>Права и обязанности медицинских работников  Вопрос №5</vt:lpstr>
      <vt:lpstr>               Ответ к задаче 5    Согласно ФЗ РФ №323 администрация нарушила  ст. 72. ч.1. Медицинские работники и фармацевтические работники имеют право на основные гарантии, предусмотренные трудовым законодательством и иными нормативными правовыми актами Российской Федерации, в том числе на:  п.2) профессиональную подготовку, переподготовку и повышение квалификации за счет средств работодателя в соответствии с трудовым законодательством Российской Федерации.   </vt:lpstr>
      <vt:lpstr> Права и обязанности медицинских работников  Вопрос №6</vt:lpstr>
      <vt:lpstr>        Ответ к задаче 6   Да, имеет. Согласно ФЗ РФ №323 ст. 72. ч.1. Медицинские работники и фармацевтические работники имеют право на основные гарантии, предусмотренные трудовым законодательством и иными нормативными правовыми актами Российской Федерации, в том числе на:  п.2) профессиональную подготовку, переподготовку и повышение квалификации за счет средств работодателя в соответствии с трудовым законодательством Российской Федерации.</vt:lpstr>
      <vt:lpstr> Права и обязанности медицинских работников  Вопрос №7</vt:lpstr>
      <vt:lpstr>                   Ответ к задаче 7    Согласно ФЗ РФ № 323  Статья 72. ч.1. Медицинские работники и фармацевтические работники имеют право на основные гарантии, предусмотренные трудовым законодательством и иными нормативными правовыми актами Российской Федерации, в том числе на:  п.7) страхование риска своей профессиональной ответственности.   Т.о. медсестра имеет равные права, следовательно  может застраховать себя от риска в своей профессиональной работе.       </vt:lpstr>
      <vt:lpstr> Права и обязанности медицинских работников  Вопрос №8</vt:lpstr>
      <vt:lpstr>          Ответ к задаче  8   Согласно ФЗ РФ № 323 Статья 19. ч.5. Пациент имеет право на:   п.11) допуск к нему священнослужителя, а в случае нахождения пациента на лечении в стационарных условиях - на предоставление условий для отправления религиозных обрядов, проведение которых возможно в стационарных условиях, в том числе на предоставление отдельного помещения, если это не нарушает внутренний распорядок медицинской организации.     Т.о. отказ главного врача правомерен.</vt:lpstr>
      <vt:lpstr> Правое регулирование репродуктивной деятельности, трансплантация органов и тканей человека Вопрос №1</vt:lpstr>
      <vt:lpstr>                    Ответ к задаче 1   Согласно ФЗ РФ № 323 ст. 55. Применение вспомогательных репродуктивных технологий, Статья 20. Информированное добровольное согласие на медицинское вмешательство и на отказ от медицинского вмешательства  пациентка имеет право на информацию :  о процедуре операции,  о медицинских  и правовых аспектах ее последствий;  о его группе крове, резус-факторе донора ;  о национальности донора;  о его внешних данных.             </vt:lpstr>
      <vt:lpstr> Правое регулирование репродуктивной деятельности, трансплантация органов и тканей человека  Вопрос №2</vt:lpstr>
      <vt:lpstr>          Ответ к задаче 2    Согласно ФЗ РФ № 323 ст. 55. Применение вспомогательных репродуктивных технологий  ч.8. При использовании донорских половых клеток и эмбрионов граждане имеют право на получение информации о результатах медицинского, медико-генетического обследования донора, о его расе и национальности, а также о внешних данных.  Т.о. врач не имеет права информировать донора о рождении ребенка, его поле и имени.</vt:lpstr>
      <vt:lpstr>  Правое регулирование репродуктивной деятельности, трансплантация органов и тканей человека  Вопрос №3</vt:lpstr>
      <vt:lpstr>              Ответ к задаче 3   Согласно ФЗ РФ № 323 Статья 47. Донорство органов и тканей человека и их трансплантация (пересадка)   ч.6. Совершеннолетний дееспособный гражданин может в устной форме в присутствии свидетелей или в письменной форме, заверенной руководителем медицинской организации либо нотариально, выразить свое волеизъявление о согласии или о несогласии на изъятие органов и тканей из своего тела после смерти для трансплантации. (пересадки) в порядке, установленном законодательством Российской Федерации.  Ч.7. В случае отсутствия волеизъявления совершеннолетнего дееспособного умершего право заявить о своем несогласии на изъятие органов и тканей из тела умершего для трансплантации (пересадки) имеют супруг (супруга), а при его (ее) отсутствии - один из близких родственников (дети, родители, усыновленные, усыновители, родные братья и родные сестры, внуки, дедушка, бабушка).  Т.о. требование жены умершего правомерно.      </vt:lpstr>
      <vt:lpstr> Правое регулирование репродуктивной деятельности, трансплантация органов и тканей человека  Вопрос №4</vt:lpstr>
      <vt:lpstr>  Ответ к задаче 4    </vt:lpstr>
      <vt:lpstr> Правое регулирование репродуктивной деятельности, трансплантация органов и тканей человека  Вопрос №5</vt:lpstr>
      <vt:lpstr>            Ответ к задаче 5          </vt:lpstr>
      <vt:lpstr> Правое регулирование репродуктивной деятельности, трансплантация органов и тканей человека  Вопрос №6</vt:lpstr>
      <vt:lpstr>                Ответ к задаче 6   1) Согласно ФЗ РФ №323  статья 47 . Донорство органов и тканей человека и их трансплантация (пересадка) ч.7. В случае отсутствия волеизъявления совершеннолетнего дееспособного умершего право заявить о своем несогласии на изъятие органов и тканей из тела умершего для трансплантации (пересадки) имеют супруг (супруга), а при его (ее) отсутствии - один из близких родственников (дети, родители, усыновленные, усыновители, родные братья и родные сестры, внуки, дедушка, бабушка).   2) Статья 66. Определение момента смерти человека и прекращения реанимационных мероприятий  ч. 3. Диагноз смерти мозга устанавливается консилиумом врачей в медицинской организации, в которой находится пациент. В состав консилиума врачей должны быть включены анестезиолог-реаниматолог и невролог, имеющие опыт работы по специальности не менее чем пять лет. В состав консилиума врачей не могут быть включены специалисты, принимающие участие в изъятии и трансплантации (пересадке) органов и (или) тканей.     </vt:lpstr>
      <vt:lpstr> Правое регулирование репродуктивной деятельности, трансплантация органов и тканей человека  Вопрос №7</vt:lpstr>
      <vt:lpstr>               Ответ к задаче 7   Согласно ФЗ РФ № 323  Статья 56. Искусственное прерывание беременности  ч.1. Каждая женщина самостоятельно решает вопрос о материнстве. Искусственное прерывание беременности проводится по желанию женщины при наличии информированного добровольного согласия. Ч.2. Искусственное прерывание беременности по желанию женщины проводится при сроке беременности до двенадцати недель.   Т.о. отказ врача обоснован.     </vt:lpstr>
      <vt:lpstr> Правое регулирование репродуктивной деятельности, трансплантация органов и тканей человека  Вопрос №8</vt:lpstr>
      <vt:lpstr>   Ответ к задаче 8  Согласно ФЗ РФ № 323  Статья 56. Искусственное прерывание беременности  </vt:lpstr>
      <vt:lpstr> Уголовная ответственность медицинских работников  Вопрос №1</vt:lpstr>
      <vt:lpstr>Ответ к задаче 1</vt:lpstr>
      <vt:lpstr> Уголовная ответственность медицинских работников  Вопрос №2</vt:lpstr>
      <vt:lpstr>Ответ к задаче 2</vt:lpstr>
      <vt:lpstr>Уголовная ответственность медицинских работников  Вопрос №3</vt:lpstr>
      <vt:lpstr>Ответ к задаче 3</vt:lpstr>
      <vt:lpstr>Уголовная ответственность медицинских работников  Вопрос №4</vt:lpstr>
      <vt:lpstr>Ответ к задаче 4 </vt:lpstr>
      <vt:lpstr>Уголовная ответственность медицинских работников  Вопрос №5</vt:lpstr>
      <vt:lpstr>Ответ к задаче  5</vt:lpstr>
      <vt:lpstr>Уголовная ответственность медицинских работников  Вопрос №6</vt:lpstr>
      <vt:lpstr>Ответ к задаче 6</vt:lpstr>
      <vt:lpstr>Уголовная ответственность медицинских работников  Вопрос №7</vt:lpstr>
      <vt:lpstr>Ответ к задаче 7</vt:lpstr>
      <vt:lpstr>Уголовная ответственность медицинских работников  Вопрос №8</vt:lpstr>
      <vt:lpstr>Ответ к задаче 8</vt:lpstr>
      <vt:lpstr>Гражданско-правовая ответственность медицинских работников  Вопрос №1</vt:lpstr>
      <vt:lpstr>Ответ к задаче 1</vt:lpstr>
      <vt:lpstr>Гражданско-правовая ответственность медицинских работников  Вопрос №2</vt:lpstr>
      <vt:lpstr>Ответ к задаче 2</vt:lpstr>
      <vt:lpstr>Гражданско-правовая ответственность медицинских работников  Вопрос №3</vt:lpstr>
      <vt:lpstr>Ответ к задаче 3</vt:lpstr>
      <vt:lpstr>Гражданско-правовая ответственность медицинских работников  Вопрос №4</vt:lpstr>
      <vt:lpstr>Ответ к задаче 4</vt:lpstr>
      <vt:lpstr>Гражданско-правовая ответственность медицинских работников  Вопрос №5</vt:lpstr>
      <vt:lpstr>Ответ к задаче 5 </vt:lpstr>
      <vt:lpstr>Гражданско-правовая ответственность медицинских работников  Вопрос №6</vt:lpstr>
      <vt:lpstr>Ответ к задаче 6</vt:lpstr>
      <vt:lpstr>Гражданско-правовая ответственность медицинских работников  Вопрос №7</vt:lpstr>
      <vt:lpstr>Ответ к задаче 7</vt:lpstr>
      <vt:lpstr>Гражданско-правовая ответственность медицинских работников  Вопрос №8</vt:lpstr>
      <vt:lpstr>Ответ к задаче 8</vt:lpstr>
      <vt:lpstr> Найдите и исправьте ошибки, допущенные в тексте </vt:lpstr>
      <vt:lpstr>Правильный ответ</vt:lpstr>
      <vt:lpstr>Слайд 126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HP</dc:creator>
  <cp:lastModifiedBy>SERGANT</cp:lastModifiedBy>
  <cp:revision>199</cp:revision>
  <dcterms:created xsi:type="dcterms:W3CDTF">2017-03-14T10:43:55Z</dcterms:created>
  <dcterms:modified xsi:type="dcterms:W3CDTF">2017-03-27T14:24:55Z</dcterms:modified>
</cp:coreProperties>
</file>