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theme/themeOverride4.xml" ContentType="application/vnd.openxmlformats-officedocument.themeOverrid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6.xml" ContentType="application/vnd.openxmlformats-officedocument.themeOverride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7.xml" ContentType="application/vnd.openxmlformats-officedocument.themeOverride+xml"/>
  <Override PartName="/ppt/charts/chart3.xml" ContentType="application/vnd.openxmlformats-officedocument.drawingml.chart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</p:sldMasterIdLst>
  <p:notesMasterIdLst>
    <p:notesMasterId r:id="rId21"/>
  </p:notesMasterIdLst>
  <p:sldIdLst>
    <p:sldId id="305" r:id="rId5"/>
    <p:sldId id="306" r:id="rId6"/>
    <p:sldId id="291" r:id="rId7"/>
    <p:sldId id="307" r:id="rId8"/>
    <p:sldId id="296" r:id="rId9"/>
    <p:sldId id="263" r:id="rId10"/>
    <p:sldId id="265" r:id="rId11"/>
    <p:sldId id="271" r:id="rId12"/>
    <p:sldId id="293" r:id="rId13"/>
    <p:sldId id="310" r:id="rId14"/>
    <p:sldId id="303" r:id="rId15"/>
    <p:sldId id="302" r:id="rId16"/>
    <p:sldId id="308" r:id="rId17"/>
    <p:sldId id="304" r:id="rId18"/>
    <p:sldId id="290" r:id="rId19"/>
    <p:sldId id="28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6600"/>
    <a:srgbClr val="3333CC"/>
    <a:srgbClr val="CC99FF"/>
    <a:srgbClr val="FF9933"/>
    <a:srgbClr val="FFFF99"/>
    <a:srgbClr val="FFCCFF"/>
    <a:srgbClr val="33CCFF"/>
    <a:srgbClr val="00FF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93246" autoAdjust="0"/>
  </p:normalViewPr>
  <p:slideViewPr>
    <p:cSldViewPr>
      <p:cViewPr varScale="1">
        <p:scale>
          <a:sx n="74" d="100"/>
          <a:sy n="74" d="100"/>
        </p:scale>
        <p:origin x="102" y="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Констатирующий этап</a:t>
            </a:r>
          </a:p>
          <a:p>
            <a:pPr>
              <a:defRPr sz="2800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(сводная диаграмма)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8875000000000001"/>
          <c:y val="1.3333333333333334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967410323709535E-2"/>
          <c:y val="0.22431690688899919"/>
          <c:w val="0.89187160979877511"/>
          <c:h val="0.52384958396005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rgbClr val="3333CC"/>
            </a:solidFill>
          </c:spPr>
          <c:invertIfNegative val="0"/>
          <c:dLbls>
            <c:dLbl>
              <c:idx val="0"/>
              <c:layout>
                <c:manualLayout>
                  <c:x val="1.1678368328958881E-2"/>
                  <c:y val="-2.6402619511865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33E-4A20-8B5E-B9FEEAF2CB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666666666666154E-3"/>
                  <c:y val="-2.0428378864100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500000000000001E-2"/>
                  <c:y val="-2.0428378864100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>
                  <c:v>0.1</c:v>
                </c:pt>
                <c:pt idx="1">
                  <c:v>0.4</c:v>
                </c:pt>
                <c:pt idx="2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45-45FF-BEDC-B3736F24FEA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3.5369617834541504E-2"/>
                  <c:y val="-3.245093667976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33E-4A20-8B5E-B9FEEAF2CBD9}"/>
                </c:ext>
                <c:ext xmlns:c15="http://schemas.microsoft.com/office/drawing/2012/chart" uri="{CE6537A1-D6FC-4f65-9D91-7224C49458BB}">
                  <c15:layout>
                    <c:manualLayout>
                      <c:w val="7.8149387576552917E-2"/>
                      <c:h val="6.732009217412862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1171916010498686E-2"/>
                  <c:y val="-3.393026508928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45-45FF-BEDC-B3736F24FE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924540682414697E-2"/>
                  <c:y val="-2.733863993498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945-45FF-BEDC-B3736F24FE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Лист1!$B$3:$D$3</c:f>
              <c:numCache>
                <c:formatCode>0%</c:formatCode>
                <c:ptCount val="3"/>
                <c:pt idx="0">
                  <c:v>0</c:v>
                </c:pt>
                <c:pt idx="1">
                  <c:v>0.36399999999999999</c:v>
                </c:pt>
                <c:pt idx="2" formatCode="0.00%">
                  <c:v>0.63600000000000001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45-45FF-BEDC-B3736F24F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11517008"/>
        <c:axId val="163466992"/>
        <c:axId val="0"/>
      </c:bar3DChart>
      <c:catAx>
        <c:axId val="211517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466992"/>
        <c:crosses val="autoZero"/>
        <c:auto val="1"/>
        <c:lblAlgn val="ctr"/>
        <c:lblOffset val="100"/>
        <c:noMultiLvlLbl val="0"/>
      </c:catAx>
      <c:valAx>
        <c:axId val="163466992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1517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9278324584426952E-2"/>
          <c:y val="0.8850003641135531"/>
          <c:w val="0.80144324146981627"/>
          <c:h val="5.1857373942864299E-2"/>
        </c:manualLayout>
      </c:layout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Контрольный этап</a:t>
            </a:r>
          </a:p>
          <a:p>
            <a:pPr>
              <a:defRPr sz="1800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сводная диаграмма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139743206301464"/>
          <c:y val="2.200259861114769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0745994589836"/>
          <c:y val="0.17325899529750324"/>
          <c:w val="0.88442929742211451"/>
          <c:h val="0.619168369374960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rgbClr val="3333CC"/>
            </a:solidFill>
          </c:spPr>
          <c:invertIfNegative val="0"/>
          <c:dLbls>
            <c:dLbl>
              <c:idx val="0"/>
              <c:layout>
                <c:manualLayout>
                  <c:x val="-1.3434360657204032E-3"/>
                  <c:y val="-2.4624254874590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33E-4A20-8B5E-B9FEEAF2CB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3332E-3"/>
                  <c:y val="-1.4814814814814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444444444444445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Лист1!$B$2:$D$2</c:f>
              <c:numCache>
                <c:formatCode>0.0%</c:formatCode>
                <c:ptCount val="3"/>
                <c:pt idx="0">
                  <c:v>0.1</c:v>
                </c:pt>
                <c:pt idx="1">
                  <c:v>0.5</c:v>
                </c:pt>
                <c:pt idx="2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45-45FF-BEDC-B3736F24FEA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4.0461184655549279E-2"/>
                  <c:y val="-4.0254878980221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33E-4A20-8B5E-B9FEEAF2CBD9}"/>
                </c:ext>
                <c:ext xmlns:c15="http://schemas.microsoft.com/office/drawing/2012/chart" uri="{CE6537A1-D6FC-4f65-9D91-7224C49458BB}">
                  <c15:layout>
                    <c:manualLayout>
                      <c:w val="0.13552893995382354"/>
                      <c:h val="9.44569912296873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3949693788276468E-2"/>
                  <c:y val="-1.905220180810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45-45FF-BEDC-B3736F24FE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424587863518288E-2"/>
                  <c:y val="-3.1052882202602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945-45FF-BEDC-B3736F24FE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Лист1!$B$3:$D$3</c:f>
              <c:numCache>
                <c:formatCode>0.0%</c:formatCode>
                <c:ptCount val="3"/>
                <c:pt idx="0">
                  <c:v>0.36399999999999999</c:v>
                </c:pt>
                <c:pt idx="1">
                  <c:v>0.54500000000000004</c:v>
                </c:pt>
                <c:pt idx="2" formatCode="0.00%">
                  <c:v>9.0999999999999998E-2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45-45FF-BEDC-B3736F24F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13454248"/>
        <c:axId val="213460128"/>
        <c:axId val="0"/>
      </c:bar3DChart>
      <c:catAx>
        <c:axId val="213454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3460128"/>
        <c:crosses val="autoZero"/>
        <c:auto val="1"/>
        <c:lblAlgn val="ctr"/>
        <c:lblOffset val="100"/>
        <c:noMultiLvlLbl val="0"/>
      </c:catAx>
      <c:valAx>
        <c:axId val="213460128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3454248"/>
        <c:crosses val="autoZero"/>
        <c:crossBetween val="between"/>
        <c:minorUnit val="0.1"/>
      </c:valAx>
    </c:plotArea>
    <c:legend>
      <c:legendPos val="b"/>
      <c:layout/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Констатирующий этап</a:t>
            </a:r>
          </a:p>
          <a:p>
            <a:pPr>
              <a:defRPr sz="1600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(сводная диаграмма)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967410323709535E-2"/>
          <c:y val="0.22431690688899919"/>
          <c:w val="0.89187160979877511"/>
          <c:h val="0.52384958396005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rgbClr val="3333CC"/>
            </a:solidFill>
          </c:spPr>
          <c:invertIfNegative val="0"/>
          <c:dLbls>
            <c:dLbl>
              <c:idx val="0"/>
              <c:layout>
                <c:manualLayout>
                  <c:x val="1.1678368328958881E-2"/>
                  <c:y val="-2.6402619511865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33E-4A20-8B5E-B9FEEAF2CB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835623998400593E-4"/>
                  <c:y val="-2.7683455736176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500000000000001E-2"/>
                  <c:y val="-2.0428378864100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>
                  <c:v>0.1</c:v>
                </c:pt>
                <c:pt idx="1">
                  <c:v>0.4</c:v>
                </c:pt>
                <c:pt idx="2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45-45FF-BEDC-B3736F24FEA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4.7529924286306764E-2"/>
                  <c:y val="-1.1858132912768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33E-4A20-8B5E-B9FEEAF2CBD9}"/>
                </c:ext>
                <c:ext xmlns:c15="http://schemas.microsoft.com/office/drawing/2012/chart" uri="{CE6537A1-D6FC-4f65-9D91-7224C49458BB}">
                  <c15:layout>
                    <c:manualLayout>
                      <c:w val="0.12788394283732804"/>
                      <c:h val="0.110158351970553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4099272898931486E-2"/>
                  <c:y val="-1.5792594589900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45-45FF-BEDC-B3736F24FE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924540682414697E-2"/>
                  <c:y val="-2.733863993498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945-45FF-BEDC-B3736F24FE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Лист1!$B$3:$D$3</c:f>
              <c:numCache>
                <c:formatCode>0%</c:formatCode>
                <c:ptCount val="3"/>
                <c:pt idx="0">
                  <c:v>0</c:v>
                </c:pt>
                <c:pt idx="1">
                  <c:v>0.36399999999999999</c:v>
                </c:pt>
                <c:pt idx="2" formatCode="0.00%">
                  <c:v>0.63600000000000001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45-45FF-BEDC-B3736F24F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13457384"/>
        <c:axId val="213458952"/>
        <c:axId val="0"/>
      </c:bar3DChart>
      <c:catAx>
        <c:axId val="213457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3458952"/>
        <c:crosses val="autoZero"/>
        <c:auto val="1"/>
        <c:lblAlgn val="ctr"/>
        <c:lblOffset val="100"/>
        <c:noMultiLvlLbl val="0"/>
      </c:catAx>
      <c:valAx>
        <c:axId val="213458952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34573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D74B0-E2CC-404E-AB84-89B66B751015}" type="doc">
      <dgm:prSet loTypeId="urn:microsoft.com/office/officeart/2005/8/layout/vList4" loCatId="pictur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CE4CF8E9-3548-4A27-9531-3479F6AD870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Общение - это форма взаимодействия человека с другими людьми 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[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5A5BDA-4914-4B89-865F-1D45A8AB0D44}" type="parTrans" cxnId="{A5364188-0967-4778-8CDC-8EBEC6EAED15}">
      <dgm:prSet/>
      <dgm:spPr/>
      <dgm:t>
        <a:bodyPr/>
        <a:lstStyle/>
        <a:p>
          <a:endParaRPr lang="ru-RU"/>
        </a:p>
      </dgm:t>
    </dgm:pt>
    <dgm:pt modelId="{33A13B5A-E227-4169-8ECF-C7F70C7E9E2E}" type="sibTrans" cxnId="{A5364188-0967-4778-8CDC-8EBEC6EAED15}">
      <dgm:prSet/>
      <dgm:spPr/>
      <dgm:t>
        <a:bodyPr/>
        <a:lstStyle/>
        <a:p>
          <a:endParaRPr lang="ru-RU"/>
        </a:p>
      </dgm:t>
    </dgm:pt>
    <dgm:pt modelId="{CDD2B634-6025-418D-865D-29E1A91CA43C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Коммуникация - </a:t>
          </a:r>
          <a:r>
            <a:rPr lang="ru-RU" sz="2400" dirty="0" smtClean="0">
              <a:effectLst/>
              <a:latin typeface="Times New Roman"/>
              <a:ea typeface="Times New Roman"/>
            </a:rPr>
            <a:t>это процесс  обмена информацией, ведущий к взаимопониманию 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[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02381-E667-4D4F-8431-3F7252156604}" type="parTrans" cxnId="{6DB2F67D-EC51-4B43-A6B0-86BAFE0729B1}">
      <dgm:prSet/>
      <dgm:spPr/>
      <dgm:t>
        <a:bodyPr/>
        <a:lstStyle/>
        <a:p>
          <a:endParaRPr lang="ru-RU"/>
        </a:p>
      </dgm:t>
    </dgm:pt>
    <dgm:pt modelId="{97705331-A876-4715-A6F4-304C62C0DDFB}" type="sibTrans" cxnId="{6DB2F67D-EC51-4B43-A6B0-86BAFE0729B1}">
      <dgm:prSet/>
      <dgm:spPr/>
      <dgm:t>
        <a:bodyPr/>
        <a:lstStyle/>
        <a:p>
          <a:endParaRPr lang="ru-RU"/>
        </a:p>
      </dgm:t>
    </dgm:pt>
    <dgm:pt modelId="{A9ED67EA-D1DE-4D2B-9DC3-12EE9076D244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Коммуникативные умения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это умения, связанные с правильным выстраиванием своего поведения: умение выбрать нужную интонацию, жесты 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[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126F1F-1733-4D34-859C-78A8F59C31CA}" type="parTrans" cxnId="{F1DA9403-4B88-4C2B-B30D-A8C76A42E803}">
      <dgm:prSet/>
      <dgm:spPr/>
      <dgm:t>
        <a:bodyPr/>
        <a:lstStyle/>
        <a:p>
          <a:endParaRPr lang="ru-RU"/>
        </a:p>
      </dgm:t>
    </dgm:pt>
    <dgm:pt modelId="{C1641BE6-4414-4830-AC04-438E9CCA71FF}" type="sibTrans" cxnId="{F1DA9403-4B88-4C2B-B30D-A8C76A42E803}">
      <dgm:prSet/>
      <dgm:spPr/>
      <dgm:t>
        <a:bodyPr/>
        <a:lstStyle/>
        <a:p>
          <a:endParaRPr lang="ru-RU"/>
        </a:p>
      </dgm:t>
    </dgm:pt>
    <dgm:pt modelId="{7E82631A-F1FD-402E-B384-40581055A9B8}" type="pres">
      <dgm:prSet presAssocID="{3CED74B0-E2CC-404E-AB84-89B66B75101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3E3BE1-7DAE-4012-8B63-FF337AC049AA}" type="pres">
      <dgm:prSet presAssocID="{CE4CF8E9-3548-4A27-9531-3479F6AD8700}" presName="comp" presStyleCnt="0"/>
      <dgm:spPr/>
    </dgm:pt>
    <dgm:pt modelId="{A6703480-405E-4B8A-B39A-4B026838AD71}" type="pres">
      <dgm:prSet presAssocID="{CE4CF8E9-3548-4A27-9531-3479F6AD8700}" presName="box" presStyleLbl="node1" presStyleIdx="0" presStyleCnt="3" custLinFactNeighborX="-952" custLinFactNeighborY="0"/>
      <dgm:spPr/>
      <dgm:t>
        <a:bodyPr/>
        <a:lstStyle/>
        <a:p>
          <a:endParaRPr lang="ru-RU"/>
        </a:p>
      </dgm:t>
    </dgm:pt>
    <dgm:pt modelId="{00498D5F-3844-4903-888C-B8F6ECAD4F8B}" type="pres">
      <dgm:prSet presAssocID="{CE4CF8E9-3548-4A27-9531-3479F6AD8700}" presName="img" presStyleLbl="fgImgPlace1" presStyleIdx="0" presStyleCnt="3" custScaleY="834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37B8EAB-006E-4897-AA1B-C40ECFEDF9FB}" type="pres">
      <dgm:prSet presAssocID="{CE4CF8E9-3548-4A27-9531-3479F6AD870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35292-20C3-48E4-A3AE-B88C6F9709B2}" type="pres">
      <dgm:prSet presAssocID="{33A13B5A-E227-4169-8ECF-C7F70C7E9E2E}" presName="spacer" presStyleCnt="0"/>
      <dgm:spPr/>
    </dgm:pt>
    <dgm:pt modelId="{25CDAD8C-7B29-487E-AC1E-F87A2F282810}" type="pres">
      <dgm:prSet presAssocID="{CDD2B634-6025-418D-865D-29E1A91CA43C}" presName="comp" presStyleCnt="0"/>
      <dgm:spPr/>
    </dgm:pt>
    <dgm:pt modelId="{720B79D1-9542-4F3D-A96C-1AB944C400C8}" type="pres">
      <dgm:prSet presAssocID="{CDD2B634-6025-418D-865D-29E1A91CA43C}" presName="box" presStyleLbl="node1" presStyleIdx="1" presStyleCnt="3"/>
      <dgm:spPr/>
      <dgm:t>
        <a:bodyPr/>
        <a:lstStyle/>
        <a:p>
          <a:endParaRPr lang="ru-RU"/>
        </a:p>
      </dgm:t>
    </dgm:pt>
    <dgm:pt modelId="{C24B6C23-A2A0-429B-9B9F-EF59752B5CD8}" type="pres">
      <dgm:prSet presAssocID="{CDD2B634-6025-418D-865D-29E1A91CA43C}" presName="img" presStyleLbl="fgImgPlace1" presStyleIdx="1" presStyleCnt="3" custScaleY="6753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316648-898A-4D34-8DCC-9F8E1D9B9AC8}" type="pres">
      <dgm:prSet presAssocID="{CDD2B634-6025-418D-865D-29E1A91CA43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3D9C1-355F-42F4-82FD-D9B69FB35E4B}" type="pres">
      <dgm:prSet presAssocID="{97705331-A876-4715-A6F4-304C62C0DDFB}" presName="spacer" presStyleCnt="0"/>
      <dgm:spPr/>
    </dgm:pt>
    <dgm:pt modelId="{EB40D191-13EF-4BC7-82BB-382EF94A4298}" type="pres">
      <dgm:prSet presAssocID="{A9ED67EA-D1DE-4D2B-9DC3-12EE9076D244}" presName="comp" presStyleCnt="0"/>
      <dgm:spPr/>
    </dgm:pt>
    <dgm:pt modelId="{E9E8CF25-5F61-438A-97C1-2F6A712FC7BA}" type="pres">
      <dgm:prSet presAssocID="{A9ED67EA-D1DE-4D2B-9DC3-12EE9076D244}" presName="box" presStyleLbl="node1" presStyleIdx="2" presStyleCnt="3"/>
      <dgm:spPr/>
      <dgm:t>
        <a:bodyPr/>
        <a:lstStyle/>
        <a:p>
          <a:endParaRPr lang="ru-RU"/>
        </a:p>
      </dgm:t>
    </dgm:pt>
    <dgm:pt modelId="{46BDAD85-03F8-4811-A5D4-B5DF53FB15B3}" type="pres">
      <dgm:prSet presAssocID="{A9ED67EA-D1DE-4D2B-9DC3-12EE9076D244}" presName="img" presStyleLbl="fgImgPlace1" presStyleIdx="2" presStyleCnt="3" custScaleY="8279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EBD1D71A-536E-4FC2-9302-AD85210AE5A4}" type="pres">
      <dgm:prSet presAssocID="{A9ED67EA-D1DE-4D2B-9DC3-12EE9076D24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132B48-B68E-4135-9883-8A0FAF3050F1}" type="presOf" srcId="{3CED74B0-E2CC-404E-AB84-89B66B751015}" destId="{7E82631A-F1FD-402E-B384-40581055A9B8}" srcOrd="0" destOrd="0" presId="urn:microsoft.com/office/officeart/2005/8/layout/vList4"/>
    <dgm:cxn modelId="{C6498D1C-AF19-466E-94B9-6ADA585EB613}" type="presOf" srcId="{A9ED67EA-D1DE-4D2B-9DC3-12EE9076D244}" destId="{E9E8CF25-5F61-438A-97C1-2F6A712FC7BA}" srcOrd="0" destOrd="0" presId="urn:microsoft.com/office/officeart/2005/8/layout/vList4"/>
    <dgm:cxn modelId="{CF65D7E6-37EE-4A3D-8903-07804B8EC110}" type="presOf" srcId="{CE4CF8E9-3548-4A27-9531-3479F6AD8700}" destId="{337B8EAB-006E-4897-AA1B-C40ECFEDF9FB}" srcOrd="1" destOrd="0" presId="urn:microsoft.com/office/officeart/2005/8/layout/vList4"/>
    <dgm:cxn modelId="{B3A2A187-DF73-49E9-96AD-BB9DD284D625}" type="presOf" srcId="{CE4CF8E9-3548-4A27-9531-3479F6AD8700}" destId="{A6703480-405E-4B8A-B39A-4B026838AD71}" srcOrd="0" destOrd="0" presId="urn:microsoft.com/office/officeart/2005/8/layout/vList4"/>
    <dgm:cxn modelId="{786FB6FD-6D1B-448C-823B-B8C644ED0055}" type="presOf" srcId="{CDD2B634-6025-418D-865D-29E1A91CA43C}" destId="{7B316648-898A-4D34-8DCC-9F8E1D9B9AC8}" srcOrd="1" destOrd="0" presId="urn:microsoft.com/office/officeart/2005/8/layout/vList4"/>
    <dgm:cxn modelId="{A5364188-0967-4778-8CDC-8EBEC6EAED15}" srcId="{3CED74B0-E2CC-404E-AB84-89B66B751015}" destId="{CE4CF8E9-3548-4A27-9531-3479F6AD8700}" srcOrd="0" destOrd="0" parTransId="{CE5A5BDA-4914-4B89-865F-1D45A8AB0D44}" sibTransId="{33A13B5A-E227-4169-8ECF-C7F70C7E9E2E}"/>
    <dgm:cxn modelId="{F1DA9403-4B88-4C2B-B30D-A8C76A42E803}" srcId="{3CED74B0-E2CC-404E-AB84-89B66B751015}" destId="{A9ED67EA-D1DE-4D2B-9DC3-12EE9076D244}" srcOrd="2" destOrd="0" parTransId="{A2126F1F-1733-4D34-859C-78A8F59C31CA}" sibTransId="{C1641BE6-4414-4830-AC04-438E9CCA71FF}"/>
    <dgm:cxn modelId="{1614A3ED-F6C8-45D7-AAB1-CB76988282C3}" type="presOf" srcId="{A9ED67EA-D1DE-4D2B-9DC3-12EE9076D244}" destId="{EBD1D71A-536E-4FC2-9302-AD85210AE5A4}" srcOrd="1" destOrd="0" presId="urn:microsoft.com/office/officeart/2005/8/layout/vList4"/>
    <dgm:cxn modelId="{6DB2F67D-EC51-4B43-A6B0-86BAFE0729B1}" srcId="{3CED74B0-E2CC-404E-AB84-89B66B751015}" destId="{CDD2B634-6025-418D-865D-29E1A91CA43C}" srcOrd="1" destOrd="0" parTransId="{00402381-E667-4D4F-8431-3F7252156604}" sibTransId="{97705331-A876-4715-A6F4-304C62C0DDFB}"/>
    <dgm:cxn modelId="{EDB8DE59-3F79-49BF-8F3F-AF37C2776395}" type="presOf" srcId="{CDD2B634-6025-418D-865D-29E1A91CA43C}" destId="{720B79D1-9542-4F3D-A96C-1AB944C400C8}" srcOrd="0" destOrd="0" presId="urn:microsoft.com/office/officeart/2005/8/layout/vList4"/>
    <dgm:cxn modelId="{A53132A8-FF36-4B29-BE00-E007ACF80053}" type="presParOf" srcId="{7E82631A-F1FD-402E-B384-40581055A9B8}" destId="{453E3BE1-7DAE-4012-8B63-FF337AC049AA}" srcOrd="0" destOrd="0" presId="urn:microsoft.com/office/officeart/2005/8/layout/vList4"/>
    <dgm:cxn modelId="{E1FB6175-907B-4240-904E-4B3FB56B4C61}" type="presParOf" srcId="{453E3BE1-7DAE-4012-8B63-FF337AC049AA}" destId="{A6703480-405E-4B8A-B39A-4B026838AD71}" srcOrd="0" destOrd="0" presId="urn:microsoft.com/office/officeart/2005/8/layout/vList4"/>
    <dgm:cxn modelId="{E4257241-DC62-4432-8CB1-53A8E9783A88}" type="presParOf" srcId="{453E3BE1-7DAE-4012-8B63-FF337AC049AA}" destId="{00498D5F-3844-4903-888C-B8F6ECAD4F8B}" srcOrd="1" destOrd="0" presId="urn:microsoft.com/office/officeart/2005/8/layout/vList4"/>
    <dgm:cxn modelId="{B775642F-B387-4544-BFF9-55A913AE8F74}" type="presParOf" srcId="{453E3BE1-7DAE-4012-8B63-FF337AC049AA}" destId="{337B8EAB-006E-4897-AA1B-C40ECFEDF9FB}" srcOrd="2" destOrd="0" presId="urn:microsoft.com/office/officeart/2005/8/layout/vList4"/>
    <dgm:cxn modelId="{3F53944F-53D5-465D-AC74-FDA0260EBDD8}" type="presParOf" srcId="{7E82631A-F1FD-402E-B384-40581055A9B8}" destId="{ABB35292-20C3-48E4-A3AE-B88C6F9709B2}" srcOrd="1" destOrd="0" presId="urn:microsoft.com/office/officeart/2005/8/layout/vList4"/>
    <dgm:cxn modelId="{8D46A5E1-614C-451D-A771-E44889E3249F}" type="presParOf" srcId="{7E82631A-F1FD-402E-B384-40581055A9B8}" destId="{25CDAD8C-7B29-487E-AC1E-F87A2F282810}" srcOrd="2" destOrd="0" presId="urn:microsoft.com/office/officeart/2005/8/layout/vList4"/>
    <dgm:cxn modelId="{08730760-B491-42D2-B2E9-EBEF7C30DF56}" type="presParOf" srcId="{25CDAD8C-7B29-487E-AC1E-F87A2F282810}" destId="{720B79D1-9542-4F3D-A96C-1AB944C400C8}" srcOrd="0" destOrd="0" presId="urn:microsoft.com/office/officeart/2005/8/layout/vList4"/>
    <dgm:cxn modelId="{AA44C811-3C81-4C83-B393-55CD5ED14FC7}" type="presParOf" srcId="{25CDAD8C-7B29-487E-AC1E-F87A2F282810}" destId="{C24B6C23-A2A0-429B-9B9F-EF59752B5CD8}" srcOrd="1" destOrd="0" presId="urn:microsoft.com/office/officeart/2005/8/layout/vList4"/>
    <dgm:cxn modelId="{AA4697F6-0E3C-421E-961B-BA3546BA15E9}" type="presParOf" srcId="{25CDAD8C-7B29-487E-AC1E-F87A2F282810}" destId="{7B316648-898A-4D34-8DCC-9F8E1D9B9AC8}" srcOrd="2" destOrd="0" presId="urn:microsoft.com/office/officeart/2005/8/layout/vList4"/>
    <dgm:cxn modelId="{89A9B015-64FC-40A3-ACD4-F1AC19C8C33F}" type="presParOf" srcId="{7E82631A-F1FD-402E-B384-40581055A9B8}" destId="{2D23D9C1-355F-42F4-82FD-D9B69FB35E4B}" srcOrd="3" destOrd="0" presId="urn:microsoft.com/office/officeart/2005/8/layout/vList4"/>
    <dgm:cxn modelId="{5FB7CAB2-3B89-4AF5-BC8C-E9DCB5C83CAA}" type="presParOf" srcId="{7E82631A-F1FD-402E-B384-40581055A9B8}" destId="{EB40D191-13EF-4BC7-82BB-382EF94A4298}" srcOrd="4" destOrd="0" presId="urn:microsoft.com/office/officeart/2005/8/layout/vList4"/>
    <dgm:cxn modelId="{AC51D317-857E-4E53-9F25-98A94FC5F2F7}" type="presParOf" srcId="{EB40D191-13EF-4BC7-82BB-382EF94A4298}" destId="{E9E8CF25-5F61-438A-97C1-2F6A712FC7BA}" srcOrd="0" destOrd="0" presId="urn:microsoft.com/office/officeart/2005/8/layout/vList4"/>
    <dgm:cxn modelId="{34B7522F-87E2-4D2C-AE54-D32B076A78E4}" type="presParOf" srcId="{EB40D191-13EF-4BC7-82BB-382EF94A4298}" destId="{46BDAD85-03F8-4811-A5D4-B5DF53FB15B3}" srcOrd="1" destOrd="0" presId="urn:microsoft.com/office/officeart/2005/8/layout/vList4"/>
    <dgm:cxn modelId="{23B201CE-F005-471C-A523-A29755E7664C}" type="presParOf" srcId="{EB40D191-13EF-4BC7-82BB-382EF94A4298}" destId="{EBD1D71A-536E-4FC2-9302-AD85210AE5A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8B1126-63CA-4941-88BD-E325A151757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DB04653-3EB3-4901-B1A0-6CB0DBC8182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Особенности коммуникативной сферы детей 6-7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DD3424F-42D1-4221-AEE2-76EEC89D437F}" type="parTrans" cxnId="{3515944E-D509-4FEF-A500-8F7E95652025}">
      <dgm:prSet/>
      <dgm:spPr/>
      <dgm:t>
        <a:bodyPr/>
        <a:lstStyle/>
        <a:p>
          <a:endParaRPr lang="ru-RU"/>
        </a:p>
      </dgm:t>
    </dgm:pt>
    <dgm:pt modelId="{586D767B-F530-4211-AB3B-023D5DBB87B3}" type="sibTrans" cxnId="{3515944E-D509-4FEF-A500-8F7E95652025}">
      <dgm:prSet/>
      <dgm:spPr/>
      <dgm:t>
        <a:bodyPr/>
        <a:lstStyle/>
        <a:p>
          <a:endParaRPr lang="ru-RU"/>
        </a:p>
      </dgm:t>
    </dgm:pt>
    <dgm:pt modelId="{CDA7111D-C0AE-4B28-9681-8DBDB57B5AD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Действия детей 6-7 лет направлены не на положительною оценку взрослого, а на проявление отношения к сверстнику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8B581A8-3F6E-458B-BFAE-094303C9E540}" type="parTrans" cxnId="{CA2A776D-A047-4189-931A-6F3ABD6F6697}">
      <dgm:prSet/>
      <dgm:spPr/>
      <dgm:t>
        <a:bodyPr/>
        <a:lstStyle/>
        <a:p>
          <a:endParaRPr lang="ru-RU"/>
        </a:p>
      </dgm:t>
    </dgm:pt>
    <dgm:pt modelId="{4D5B76D2-276C-4EB9-9B07-0D23B8D0CFA8}" type="sibTrans" cxnId="{CA2A776D-A047-4189-931A-6F3ABD6F6697}">
      <dgm:prSet/>
      <dgm:spPr/>
      <dgm:t>
        <a:bodyPr/>
        <a:lstStyle/>
        <a:p>
          <a:endParaRPr lang="ru-RU"/>
        </a:p>
      </dgm:t>
    </dgm:pt>
    <dgm:pt modelId="{A9299AF4-5FCE-4673-A5E1-A49EDFB9F6A9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Старшие дошкольники внимательно наблюдают за действиями ровесников, стремятся помочь, подсказать, исправить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9969B4B-EF72-49EF-8784-3FE9C8FCBA96}" type="parTrans" cxnId="{F310F197-C609-434D-92C5-89BA1819146B}">
      <dgm:prSet/>
      <dgm:spPr/>
      <dgm:t>
        <a:bodyPr/>
        <a:lstStyle/>
        <a:p>
          <a:endParaRPr lang="ru-RU"/>
        </a:p>
      </dgm:t>
    </dgm:pt>
    <dgm:pt modelId="{F52E9959-9A39-4DFD-B389-77F56F717A3A}" type="sibTrans" cxnId="{F310F197-C609-434D-92C5-89BA1819146B}">
      <dgm:prSet/>
      <dgm:spPr/>
      <dgm:t>
        <a:bodyPr/>
        <a:lstStyle/>
        <a:p>
          <a:endParaRPr lang="ru-RU"/>
        </a:p>
      </dgm:t>
    </dgm:pt>
    <dgm:pt modelId="{85D6BD72-00EE-47CF-B6A3-51E5343925C6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При этом у детей проявляется неумение понять сверстников, что часто провоцирует конфликтные ситуации, вызывает агрессию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1554860-F62D-4881-8FF9-61242907E6F6}" type="parTrans" cxnId="{AAA386FA-7B11-43D8-9EB3-E2AFB7C5209B}">
      <dgm:prSet/>
      <dgm:spPr/>
      <dgm:t>
        <a:bodyPr/>
        <a:lstStyle/>
        <a:p>
          <a:endParaRPr lang="ru-RU"/>
        </a:p>
      </dgm:t>
    </dgm:pt>
    <dgm:pt modelId="{884422CE-80AF-45C0-A19C-BF0312678CBF}" type="sibTrans" cxnId="{AAA386FA-7B11-43D8-9EB3-E2AFB7C5209B}">
      <dgm:prSet/>
      <dgm:spPr/>
      <dgm:t>
        <a:bodyPr/>
        <a:lstStyle/>
        <a:p>
          <a:endParaRPr lang="ru-RU"/>
        </a:p>
      </dgm:t>
    </dgm:pt>
    <dgm:pt modelId="{CE48D93E-0CCB-42A5-BEBD-C08C870078F6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 этом возрасте происходит как бы разделение детей на «популярных» и «непопулярных»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609C472-C324-4471-AB4E-B1FB02817A36}" type="parTrans" cxnId="{03EE976E-D95B-4738-AF1F-FB0CF9186212}">
      <dgm:prSet/>
      <dgm:spPr/>
      <dgm:t>
        <a:bodyPr/>
        <a:lstStyle/>
        <a:p>
          <a:endParaRPr lang="ru-RU"/>
        </a:p>
      </dgm:t>
    </dgm:pt>
    <dgm:pt modelId="{7950C271-E2E2-4F32-9020-3E8A083644F4}" type="sibTrans" cxnId="{03EE976E-D95B-4738-AF1F-FB0CF9186212}">
      <dgm:prSet/>
      <dgm:spPr/>
      <dgm:t>
        <a:bodyPr/>
        <a:lstStyle/>
        <a:p>
          <a:endParaRPr lang="ru-RU"/>
        </a:p>
      </dgm:t>
    </dgm:pt>
    <dgm:pt modelId="{3D0210B6-33C5-40B1-A8EA-9F894AC1742C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Общение становится главным фактором развития, как своей личности, так и личности сверстника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E335861-72CC-4BA2-853F-4BBD9454DC70}" type="parTrans" cxnId="{305FCD7E-A441-4E6A-90A2-F64BD24C0A8D}">
      <dgm:prSet/>
      <dgm:spPr/>
      <dgm:t>
        <a:bodyPr/>
        <a:lstStyle/>
        <a:p>
          <a:endParaRPr lang="ru-RU"/>
        </a:p>
      </dgm:t>
    </dgm:pt>
    <dgm:pt modelId="{693B7005-9BBC-40D1-8E53-EE8EE3AEBC9F}" type="sibTrans" cxnId="{305FCD7E-A441-4E6A-90A2-F64BD24C0A8D}">
      <dgm:prSet/>
      <dgm:spPr/>
      <dgm:t>
        <a:bodyPr/>
        <a:lstStyle/>
        <a:p>
          <a:endParaRPr lang="ru-RU"/>
        </a:p>
      </dgm:t>
    </dgm:pt>
    <dgm:pt modelId="{89C02846-2434-4411-9C95-D62A1167DCAD}" type="pres">
      <dgm:prSet presAssocID="{968B1126-63CA-4941-88BD-E325A151757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4ED497-5404-4112-B23B-75FF39706739}" type="pres">
      <dgm:prSet presAssocID="{5DB04653-3EB3-4901-B1A0-6CB0DBC81826}" presName="root1" presStyleCnt="0"/>
      <dgm:spPr/>
    </dgm:pt>
    <dgm:pt modelId="{10B5509B-10DF-4B70-8457-652C96E4E050}" type="pres">
      <dgm:prSet presAssocID="{5DB04653-3EB3-4901-B1A0-6CB0DBC8182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8AE9CF-F4A0-4AF3-9E7C-D75B4E497622}" type="pres">
      <dgm:prSet presAssocID="{5DB04653-3EB3-4901-B1A0-6CB0DBC81826}" presName="level2hierChild" presStyleCnt="0"/>
      <dgm:spPr/>
    </dgm:pt>
    <dgm:pt modelId="{CEE6D073-787E-41FA-B467-CAFA8A5DDC9F}" type="pres">
      <dgm:prSet presAssocID="{88B581A8-3F6E-458B-BFAE-094303C9E540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6932D534-6367-45C3-9A62-35E2572D017C}" type="pres">
      <dgm:prSet presAssocID="{88B581A8-3F6E-458B-BFAE-094303C9E540}" presName="connTx" presStyleLbl="parChTrans1D2" presStyleIdx="0" presStyleCnt="5"/>
      <dgm:spPr/>
      <dgm:t>
        <a:bodyPr/>
        <a:lstStyle/>
        <a:p>
          <a:endParaRPr lang="ru-RU"/>
        </a:p>
      </dgm:t>
    </dgm:pt>
    <dgm:pt modelId="{D0E5B007-B8C0-4344-BB14-52046B144941}" type="pres">
      <dgm:prSet presAssocID="{CDA7111D-C0AE-4B28-9681-8DBDB57B5AD5}" presName="root2" presStyleCnt="0"/>
      <dgm:spPr/>
    </dgm:pt>
    <dgm:pt modelId="{D67AE636-E79D-4CB5-B40D-0B185BEBB5EF}" type="pres">
      <dgm:prSet presAssocID="{CDA7111D-C0AE-4B28-9681-8DBDB57B5AD5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3A3C09-0C96-4119-A92A-684251B7877B}" type="pres">
      <dgm:prSet presAssocID="{CDA7111D-C0AE-4B28-9681-8DBDB57B5AD5}" presName="level3hierChild" presStyleCnt="0"/>
      <dgm:spPr/>
    </dgm:pt>
    <dgm:pt modelId="{82B9A0FD-4152-4B31-8EB9-DC5910F343D8}" type="pres">
      <dgm:prSet presAssocID="{49969B4B-EF72-49EF-8784-3FE9C8FCBA96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F6DA71AF-E0B7-474A-9BF3-DEE0AC425695}" type="pres">
      <dgm:prSet presAssocID="{49969B4B-EF72-49EF-8784-3FE9C8FCBA96}" presName="connTx" presStyleLbl="parChTrans1D2" presStyleIdx="1" presStyleCnt="5"/>
      <dgm:spPr/>
      <dgm:t>
        <a:bodyPr/>
        <a:lstStyle/>
        <a:p>
          <a:endParaRPr lang="ru-RU"/>
        </a:p>
      </dgm:t>
    </dgm:pt>
    <dgm:pt modelId="{F1F5125B-A8FE-4417-9DAA-64B27806D808}" type="pres">
      <dgm:prSet presAssocID="{A9299AF4-5FCE-4673-A5E1-A49EDFB9F6A9}" presName="root2" presStyleCnt="0"/>
      <dgm:spPr/>
    </dgm:pt>
    <dgm:pt modelId="{02175EFB-8F96-485C-9D98-3904B775F96A}" type="pres">
      <dgm:prSet presAssocID="{A9299AF4-5FCE-4673-A5E1-A49EDFB9F6A9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DABDA1-B2CF-477B-ACC1-6EC99C837CA4}" type="pres">
      <dgm:prSet presAssocID="{A9299AF4-5FCE-4673-A5E1-A49EDFB9F6A9}" presName="level3hierChild" presStyleCnt="0"/>
      <dgm:spPr/>
    </dgm:pt>
    <dgm:pt modelId="{9185C8F8-EBA4-4E74-936F-EC94D832E6A9}" type="pres">
      <dgm:prSet presAssocID="{11554860-F62D-4881-8FF9-61242907E6F6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E6B4218A-7145-409C-8DDF-912476DA8CEA}" type="pres">
      <dgm:prSet presAssocID="{11554860-F62D-4881-8FF9-61242907E6F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27AEB3E9-CC1D-425B-B66E-3BEB38F82EFD}" type="pres">
      <dgm:prSet presAssocID="{85D6BD72-00EE-47CF-B6A3-51E5343925C6}" presName="root2" presStyleCnt="0"/>
      <dgm:spPr/>
    </dgm:pt>
    <dgm:pt modelId="{43FC6E98-5E61-4F30-955F-A2A3FA4AFB9D}" type="pres">
      <dgm:prSet presAssocID="{85D6BD72-00EE-47CF-B6A3-51E5343925C6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D0CA95-5BB8-4E08-908D-4EB03DA52E2B}" type="pres">
      <dgm:prSet presAssocID="{85D6BD72-00EE-47CF-B6A3-51E5343925C6}" presName="level3hierChild" presStyleCnt="0"/>
      <dgm:spPr/>
    </dgm:pt>
    <dgm:pt modelId="{D7304DCB-664C-4A58-B275-9D6490067562}" type="pres">
      <dgm:prSet presAssocID="{BE335861-72CC-4BA2-853F-4BBD9454DC70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3B7F8483-834B-4AC9-BA14-D3E60EA54CD7}" type="pres">
      <dgm:prSet presAssocID="{BE335861-72CC-4BA2-853F-4BBD9454DC7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2565F21-83FF-4A63-BD0B-FE5CD939EF6A}" type="pres">
      <dgm:prSet presAssocID="{3D0210B6-33C5-40B1-A8EA-9F894AC1742C}" presName="root2" presStyleCnt="0"/>
      <dgm:spPr/>
    </dgm:pt>
    <dgm:pt modelId="{1F351569-1600-422D-A7B5-2E305136474B}" type="pres">
      <dgm:prSet presAssocID="{3D0210B6-33C5-40B1-A8EA-9F894AC1742C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271277-FAE7-4128-9485-A5603184FB09}" type="pres">
      <dgm:prSet presAssocID="{3D0210B6-33C5-40B1-A8EA-9F894AC1742C}" presName="level3hierChild" presStyleCnt="0"/>
      <dgm:spPr/>
    </dgm:pt>
    <dgm:pt modelId="{B1B92720-9C9E-4842-B1D8-26B6BFB6C031}" type="pres">
      <dgm:prSet presAssocID="{7609C472-C324-4471-AB4E-B1FB02817A36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3344646D-741E-4A9F-947E-76959237EBF3}" type="pres">
      <dgm:prSet presAssocID="{7609C472-C324-4471-AB4E-B1FB02817A36}" presName="connTx" presStyleLbl="parChTrans1D2" presStyleIdx="4" presStyleCnt="5"/>
      <dgm:spPr/>
      <dgm:t>
        <a:bodyPr/>
        <a:lstStyle/>
        <a:p>
          <a:endParaRPr lang="ru-RU"/>
        </a:p>
      </dgm:t>
    </dgm:pt>
    <dgm:pt modelId="{E51E9C56-A410-4218-863A-C8CD69D4E510}" type="pres">
      <dgm:prSet presAssocID="{CE48D93E-0CCB-42A5-BEBD-C08C870078F6}" presName="root2" presStyleCnt="0"/>
      <dgm:spPr/>
    </dgm:pt>
    <dgm:pt modelId="{BF3CD4FB-F4DA-4FD7-BB65-BBCCC2B0CCA9}" type="pres">
      <dgm:prSet presAssocID="{CE48D93E-0CCB-42A5-BEBD-C08C870078F6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21EBE2-927B-4AD7-8110-7724C5C40E41}" type="pres">
      <dgm:prSet presAssocID="{CE48D93E-0CCB-42A5-BEBD-C08C870078F6}" presName="level3hierChild" presStyleCnt="0"/>
      <dgm:spPr/>
    </dgm:pt>
  </dgm:ptLst>
  <dgm:cxnLst>
    <dgm:cxn modelId="{4F705DF3-29D1-4EF9-9E72-E60278E43184}" type="presOf" srcId="{BE335861-72CC-4BA2-853F-4BBD9454DC70}" destId="{3B7F8483-834B-4AC9-BA14-D3E60EA54CD7}" srcOrd="1" destOrd="0" presId="urn:microsoft.com/office/officeart/2008/layout/HorizontalMultiLevelHierarchy"/>
    <dgm:cxn modelId="{2B94543F-604F-43BC-AC24-0BF23FCB718A}" type="presOf" srcId="{85D6BD72-00EE-47CF-B6A3-51E5343925C6}" destId="{43FC6E98-5E61-4F30-955F-A2A3FA4AFB9D}" srcOrd="0" destOrd="0" presId="urn:microsoft.com/office/officeart/2008/layout/HorizontalMultiLevelHierarchy"/>
    <dgm:cxn modelId="{305FCD7E-A441-4E6A-90A2-F64BD24C0A8D}" srcId="{5DB04653-3EB3-4901-B1A0-6CB0DBC81826}" destId="{3D0210B6-33C5-40B1-A8EA-9F894AC1742C}" srcOrd="3" destOrd="0" parTransId="{BE335861-72CC-4BA2-853F-4BBD9454DC70}" sibTransId="{693B7005-9BBC-40D1-8E53-EE8EE3AEBC9F}"/>
    <dgm:cxn modelId="{F310F197-C609-434D-92C5-89BA1819146B}" srcId="{5DB04653-3EB3-4901-B1A0-6CB0DBC81826}" destId="{A9299AF4-5FCE-4673-A5E1-A49EDFB9F6A9}" srcOrd="1" destOrd="0" parTransId="{49969B4B-EF72-49EF-8784-3FE9C8FCBA96}" sibTransId="{F52E9959-9A39-4DFD-B389-77F56F717A3A}"/>
    <dgm:cxn modelId="{1815CB84-C1CB-4698-892A-6D5A74F7D396}" type="presOf" srcId="{968B1126-63CA-4941-88BD-E325A151757A}" destId="{89C02846-2434-4411-9C95-D62A1167DCAD}" srcOrd="0" destOrd="0" presId="urn:microsoft.com/office/officeart/2008/layout/HorizontalMultiLevelHierarchy"/>
    <dgm:cxn modelId="{A9A0FEBD-E24D-4BDB-A2C2-8F9E12DBFA67}" type="presOf" srcId="{11554860-F62D-4881-8FF9-61242907E6F6}" destId="{E6B4218A-7145-409C-8DDF-912476DA8CEA}" srcOrd="1" destOrd="0" presId="urn:microsoft.com/office/officeart/2008/layout/HorizontalMultiLevelHierarchy"/>
    <dgm:cxn modelId="{CA2A776D-A047-4189-931A-6F3ABD6F6697}" srcId="{5DB04653-3EB3-4901-B1A0-6CB0DBC81826}" destId="{CDA7111D-C0AE-4B28-9681-8DBDB57B5AD5}" srcOrd="0" destOrd="0" parTransId="{88B581A8-3F6E-458B-BFAE-094303C9E540}" sibTransId="{4D5B76D2-276C-4EB9-9B07-0D23B8D0CFA8}"/>
    <dgm:cxn modelId="{FF2D507B-3842-440D-9FB9-AE833F732C4D}" type="presOf" srcId="{49969B4B-EF72-49EF-8784-3FE9C8FCBA96}" destId="{82B9A0FD-4152-4B31-8EB9-DC5910F343D8}" srcOrd="0" destOrd="0" presId="urn:microsoft.com/office/officeart/2008/layout/HorizontalMultiLevelHierarchy"/>
    <dgm:cxn modelId="{D96DFC88-7E23-455C-B617-AB366E71A1F5}" type="presOf" srcId="{88B581A8-3F6E-458B-BFAE-094303C9E540}" destId="{CEE6D073-787E-41FA-B467-CAFA8A5DDC9F}" srcOrd="0" destOrd="0" presId="urn:microsoft.com/office/officeart/2008/layout/HorizontalMultiLevelHierarchy"/>
    <dgm:cxn modelId="{AAA386FA-7B11-43D8-9EB3-E2AFB7C5209B}" srcId="{5DB04653-3EB3-4901-B1A0-6CB0DBC81826}" destId="{85D6BD72-00EE-47CF-B6A3-51E5343925C6}" srcOrd="2" destOrd="0" parTransId="{11554860-F62D-4881-8FF9-61242907E6F6}" sibTransId="{884422CE-80AF-45C0-A19C-BF0312678CBF}"/>
    <dgm:cxn modelId="{03EE976E-D95B-4738-AF1F-FB0CF9186212}" srcId="{5DB04653-3EB3-4901-B1A0-6CB0DBC81826}" destId="{CE48D93E-0CCB-42A5-BEBD-C08C870078F6}" srcOrd="4" destOrd="0" parTransId="{7609C472-C324-4471-AB4E-B1FB02817A36}" sibTransId="{7950C271-E2E2-4F32-9020-3E8A083644F4}"/>
    <dgm:cxn modelId="{DE665187-B66D-45AF-BAD3-C2BAC5F09758}" type="presOf" srcId="{7609C472-C324-4471-AB4E-B1FB02817A36}" destId="{3344646D-741E-4A9F-947E-76959237EBF3}" srcOrd="1" destOrd="0" presId="urn:microsoft.com/office/officeart/2008/layout/HorizontalMultiLevelHierarchy"/>
    <dgm:cxn modelId="{B0AAEF49-53E1-4E1F-A897-9DFF3B821FE5}" type="presOf" srcId="{3D0210B6-33C5-40B1-A8EA-9F894AC1742C}" destId="{1F351569-1600-422D-A7B5-2E305136474B}" srcOrd="0" destOrd="0" presId="urn:microsoft.com/office/officeart/2008/layout/HorizontalMultiLevelHierarchy"/>
    <dgm:cxn modelId="{E3D6CBEC-DB83-42C0-87EB-666C9D99131A}" type="presOf" srcId="{88B581A8-3F6E-458B-BFAE-094303C9E540}" destId="{6932D534-6367-45C3-9A62-35E2572D017C}" srcOrd="1" destOrd="0" presId="urn:microsoft.com/office/officeart/2008/layout/HorizontalMultiLevelHierarchy"/>
    <dgm:cxn modelId="{610F0B59-BA48-42AA-9E3F-6A7312855BAD}" type="presOf" srcId="{A9299AF4-5FCE-4673-A5E1-A49EDFB9F6A9}" destId="{02175EFB-8F96-485C-9D98-3904B775F96A}" srcOrd="0" destOrd="0" presId="urn:microsoft.com/office/officeart/2008/layout/HorizontalMultiLevelHierarchy"/>
    <dgm:cxn modelId="{7F64C06E-154E-4183-9C7C-67C379C4F786}" type="presOf" srcId="{7609C472-C324-4471-AB4E-B1FB02817A36}" destId="{B1B92720-9C9E-4842-B1D8-26B6BFB6C031}" srcOrd="0" destOrd="0" presId="urn:microsoft.com/office/officeart/2008/layout/HorizontalMultiLevelHierarchy"/>
    <dgm:cxn modelId="{C2B4F7DE-3F8F-48E3-95C2-F52770DDB43D}" type="presOf" srcId="{49969B4B-EF72-49EF-8784-3FE9C8FCBA96}" destId="{F6DA71AF-E0B7-474A-9BF3-DEE0AC425695}" srcOrd="1" destOrd="0" presId="urn:microsoft.com/office/officeart/2008/layout/HorizontalMultiLevelHierarchy"/>
    <dgm:cxn modelId="{67F040C8-C7DA-40F8-82BE-7223C133E6A5}" type="presOf" srcId="{CDA7111D-C0AE-4B28-9681-8DBDB57B5AD5}" destId="{D67AE636-E79D-4CB5-B40D-0B185BEBB5EF}" srcOrd="0" destOrd="0" presId="urn:microsoft.com/office/officeart/2008/layout/HorizontalMultiLevelHierarchy"/>
    <dgm:cxn modelId="{6BB7F9D1-1E6B-45E0-854A-2A6775C2C89B}" type="presOf" srcId="{5DB04653-3EB3-4901-B1A0-6CB0DBC81826}" destId="{10B5509B-10DF-4B70-8457-652C96E4E050}" srcOrd="0" destOrd="0" presId="urn:microsoft.com/office/officeart/2008/layout/HorizontalMultiLevelHierarchy"/>
    <dgm:cxn modelId="{FFF152C3-17C7-47C9-9ABA-A5956CFC610E}" type="presOf" srcId="{11554860-F62D-4881-8FF9-61242907E6F6}" destId="{9185C8F8-EBA4-4E74-936F-EC94D832E6A9}" srcOrd="0" destOrd="0" presId="urn:microsoft.com/office/officeart/2008/layout/HorizontalMultiLevelHierarchy"/>
    <dgm:cxn modelId="{3515944E-D509-4FEF-A500-8F7E95652025}" srcId="{968B1126-63CA-4941-88BD-E325A151757A}" destId="{5DB04653-3EB3-4901-B1A0-6CB0DBC81826}" srcOrd="0" destOrd="0" parTransId="{8DD3424F-42D1-4221-AEE2-76EEC89D437F}" sibTransId="{586D767B-F530-4211-AB3B-023D5DBB87B3}"/>
    <dgm:cxn modelId="{CEFA1826-17E5-47D5-81C5-45F278D8BD8E}" type="presOf" srcId="{BE335861-72CC-4BA2-853F-4BBD9454DC70}" destId="{D7304DCB-664C-4A58-B275-9D6490067562}" srcOrd="0" destOrd="0" presId="urn:microsoft.com/office/officeart/2008/layout/HorizontalMultiLevelHierarchy"/>
    <dgm:cxn modelId="{087AAA14-A80A-4D1D-878E-C92594E3A1DE}" type="presOf" srcId="{CE48D93E-0CCB-42A5-BEBD-C08C870078F6}" destId="{BF3CD4FB-F4DA-4FD7-BB65-BBCCC2B0CCA9}" srcOrd="0" destOrd="0" presId="urn:microsoft.com/office/officeart/2008/layout/HorizontalMultiLevelHierarchy"/>
    <dgm:cxn modelId="{10F54581-32BA-401C-8CBD-65430D4377E7}" type="presParOf" srcId="{89C02846-2434-4411-9C95-D62A1167DCAD}" destId="{514ED497-5404-4112-B23B-75FF39706739}" srcOrd="0" destOrd="0" presId="urn:microsoft.com/office/officeart/2008/layout/HorizontalMultiLevelHierarchy"/>
    <dgm:cxn modelId="{ED251EB7-8A87-458B-9968-5D33F618FA59}" type="presParOf" srcId="{514ED497-5404-4112-B23B-75FF39706739}" destId="{10B5509B-10DF-4B70-8457-652C96E4E050}" srcOrd="0" destOrd="0" presId="urn:microsoft.com/office/officeart/2008/layout/HorizontalMultiLevelHierarchy"/>
    <dgm:cxn modelId="{FDFAD620-B7A3-4AAB-B148-C4B647FF3B79}" type="presParOf" srcId="{514ED497-5404-4112-B23B-75FF39706739}" destId="{EF8AE9CF-F4A0-4AF3-9E7C-D75B4E497622}" srcOrd="1" destOrd="0" presId="urn:microsoft.com/office/officeart/2008/layout/HorizontalMultiLevelHierarchy"/>
    <dgm:cxn modelId="{6DD1B420-9065-49CF-83C7-3A9DC1F6FEED}" type="presParOf" srcId="{EF8AE9CF-F4A0-4AF3-9E7C-D75B4E497622}" destId="{CEE6D073-787E-41FA-B467-CAFA8A5DDC9F}" srcOrd="0" destOrd="0" presId="urn:microsoft.com/office/officeart/2008/layout/HorizontalMultiLevelHierarchy"/>
    <dgm:cxn modelId="{6841C54E-EE31-4991-AB02-F6129AB41CF4}" type="presParOf" srcId="{CEE6D073-787E-41FA-B467-CAFA8A5DDC9F}" destId="{6932D534-6367-45C3-9A62-35E2572D017C}" srcOrd="0" destOrd="0" presId="urn:microsoft.com/office/officeart/2008/layout/HorizontalMultiLevelHierarchy"/>
    <dgm:cxn modelId="{2DA3C5D4-5222-4A07-ACE1-DACF948440F7}" type="presParOf" srcId="{EF8AE9CF-F4A0-4AF3-9E7C-D75B4E497622}" destId="{D0E5B007-B8C0-4344-BB14-52046B144941}" srcOrd="1" destOrd="0" presId="urn:microsoft.com/office/officeart/2008/layout/HorizontalMultiLevelHierarchy"/>
    <dgm:cxn modelId="{1BF757DC-8D32-4DD1-BDE7-14AD20969FB7}" type="presParOf" srcId="{D0E5B007-B8C0-4344-BB14-52046B144941}" destId="{D67AE636-E79D-4CB5-B40D-0B185BEBB5EF}" srcOrd="0" destOrd="0" presId="urn:microsoft.com/office/officeart/2008/layout/HorizontalMultiLevelHierarchy"/>
    <dgm:cxn modelId="{02DFB789-4468-45C8-8FB4-E3732E014D8D}" type="presParOf" srcId="{D0E5B007-B8C0-4344-BB14-52046B144941}" destId="{B23A3C09-0C96-4119-A92A-684251B7877B}" srcOrd="1" destOrd="0" presId="urn:microsoft.com/office/officeart/2008/layout/HorizontalMultiLevelHierarchy"/>
    <dgm:cxn modelId="{1E181ECD-B220-42A9-96D1-C5B296899FE8}" type="presParOf" srcId="{EF8AE9CF-F4A0-4AF3-9E7C-D75B4E497622}" destId="{82B9A0FD-4152-4B31-8EB9-DC5910F343D8}" srcOrd="2" destOrd="0" presId="urn:microsoft.com/office/officeart/2008/layout/HorizontalMultiLevelHierarchy"/>
    <dgm:cxn modelId="{F706021A-35E8-484E-BD05-EAEF75826132}" type="presParOf" srcId="{82B9A0FD-4152-4B31-8EB9-DC5910F343D8}" destId="{F6DA71AF-E0B7-474A-9BF3-DEE0AC425695}" srcOrd="0" destOrd="0" presId="urn:microsoft.com/office/officeart/2008/layout/HorizontalMultiLevelHierarchy"/>
    <dgm:cxn modelId="{42416CA1-CFF9-4F5F-B5BB-05CCDDDC125F}" type="presParOf" srcId="{EF8AE9CF-F4A0-4AF3-9E7C-D75B4E497622}" destId="{F1F5125B-A8FE-4417-9DAA-64B27806D808}" srcOrd="3" destOrd="0" presId="urn:microsoft.com/office/officeart/2008/layout/HorizontalMultiLevelHierarchy"/>
    <dgm:cxn modelId="{CD10282C-5020-4566-BAA8-C36B3E2E36A6}" type="presParOf" srcId="{F1F5125B-A8FE-4417-9DAA-64B27806D808}" destId="{02175EFB-8F96-485C-9D98-3904B775F96A}" srcOrd="0" destOrd="0" presId="urn:microsoft.com/office/officeart/2008/layout/HorizontalMultiLevelHierarchy"/>
    <dgm:cxn modelId="{59B56070-85AC-483D-81DE-052B7866C66C}" type="presParOf" srcId="{F1F5125B-A8FE-4417-9DAA-64B27806D808}" destId="{63DABDA1-B2CF-477B-ACC1-6EC99C837CA4}" srcOrd="1" destOrd="0" presId="urn:microsoft.com/office/officeart/2008/layout/HorizontalMultiLevelHierarchy"/>
    <dgm:cxn modelId="{4648BC71-3418-4E73-A4A1-4D2487616227}" type="presParOf" srcId="{EF8AE9CF-F4A0-4AF3-9E7C-D75B4E497622}" destId="{9185C8F8-EBA4-4E74-936F-EC94D832E6A9}" srcOrd="4" destOrd="0" presId="urn:microsoft.com/office/officeart/2008/layout/HorizontalMultiLevelHierarchy"/>
    <dgm:cxn modelId="{CCA32D9B-4D7D-4AEC-B967-43BCE79C77FD}" type="presParOf" srcId="{9185C8F8-EBA4-4E74-936F-EC94D832E6A9}" destId="{E6B4218A-7145-409C-8DDF-912476DA8CEA}" srcOrd="0" destOrd="0" presId="urn:microsoft.com/office/officeart/2008/layout/HorizontalMultiLevelHierarchy"/>
    <dgm:cxn modelId="{6FF27728-E367-49EA-A391-868E90907AB2}" type="presParOf" srcId="{EF8AE9CF-F4A0-4AF3-9E7C-D75B4E497622}" destId="{27AEB3E9-CC1D-425B-B66E-3BEB38F82EFD}" srcOrd="5" destOrd="0" presId="urn:microsoft.com/office/officeart/2008/layout/HorizontalMultiLevelHierarchy"/>
    <dgm:cxn modelId="{0728E03D-CCB1-4ECE-821B-5A3B4C006FDB}" type="presParOf" srcId="{27AEB3E9-CC1D-425B-B66E-3BEB38F82EFD}" destId="{43FC6E98-5E61-4F30-955F-A2A3FA4AFB9D}" srcOrd="0" destOrd="0" presId="urn:microsoft.com/office/officeart/2008/layout/HorizontalMultiLevelHierarchy"/>
    <dgm:cxn modelId="{86AC4514-4EBE-47D6-B5E4-E42108DB0E3A}" type="presParOf" srcId="{27AEB3E9-CC1D-425B-B66E-3BEB38F82EFD}" destId="{6CD0CA95-5BB8-4E08-908D-4EB03DA52E2B}" srcOrd="1" destOrd="0" presId="urn:microsoft.com/office/officeart/2008/layout/HorizontalMultiLevelHierarchy"/>
    <dgm:cxn modelId="{0DDFD94E-149C-4E30-8179-4C67543436A2}" type="presParOf" srcId="{EF8AE9CF-F4A0-4AF3-9E7C-D75B4E497622}" destId="{D7304DCB-664C-4A58-B275-9D6490067562}" srcOrd="6" destOrd="0" presId="urn:microsoft.com/office/officeart/2008/layout/HorizontalMultiLevelHierarchy"/>
    <dgm:cxn modelId="{16A7BCE4-263C-4A1F-8BF1-01F46A30EEA1}" type="presParOf" srcId="{D7304DCB-664C-4A58-B275-9D6490067562}" destId="{3B7F8483-834B-4AC9-BA14-D3E60EA54CD7}" srcOrd="0" destOrd="0" presId="urn:microsoft.com/office/officeart/2008/layout/HorizontalMultiLevelHierarchy"/>
    <dgm:cxn modelId="{F5172A6A-72B2-4448-AC83-C286F4DACF6F}" type="presParOf" srcId="{EF8AE9CF-F4A0-4AF3-9E7C-D75B4E497622}" destId="{B2565F21-83FF-4A63-BD0B-FE5CD939EF6A}" srcOrd="7" destOrd="0" presId="urn:microsoft.com/office/officeart/2008/layout/HorizontalMultiLevelHierarchy"/>
    <dgm:cxn modelId="{AB0CF7AC-00D5-4EAE-B5C4-AEEEB9440C24}" type="presParOf" srcId="{B2565F21-83FF-4A63-BD0B-FE5CD939EF6A}" destId="{1F351569-1600-422D-A7B5-2E305136474B}" srcOrd="0" destOrd="0" presId="urn:microsoft.com/office/officeart/2008/layout/HorizontalMultiLevelHierarchy"/>
    <dgm:cxn modelId="{4693F5EE-1FA6-4C83-A3A0-25DCBC8D3324}" type="presParOf" srcId="{B2565F21-83FF-4A63-BD0B-FE5CD939EF6A}" destId="{AA271277-FAE7-4128-9485-A5603184FB09}" srcOrd="1" destOrd="0" presId="urn:microsoft.com/office/officeart/2008/layout/HorizontalMultiLevelHierarchy"/>
    <dgm:cxn modelId="{46E2BB89-B43A-4A5D-A015-88331342CBD7}" type="presParOf" srcId="{EF8AE9CF-F4A0-4AF3-9E7C-D75B4E497622}" destId="{B1B92720-9C9E-4842-B1D8-26B6BFB6C031}" srcOrd="8" destOrd="0" presId="urn:microsoft.com/office/officeart/2008/layout/HorizontalMultiLevelHierarchy"/>
    <dgm:cxn modelId="{47DFB7C8-FB84-49DD-A75D-B95C405FB91D}" type="presParOf" srcId="{B1B92720-9C9E-4842-B1D8-26B6BFB6C031}" destId="{3344646D-741E-4A9F-947E-76959237EBF3}" srcOrd="0" destOrd="0" presId="urn:microsoft.com/office/officeart/2008/layout/HorizontalMultiLevelHierarchy"/>
    <dgm:cxn modelId="{61452D5D-94AA-4286-B423-2B77900AF893}" type="presParOf" srcId="{EF8AE9CF-F4A0-4AF3-9E7C-D75B4E497622}" destId="{E51E9C56-A410-4218-863A-C8CD69D4E510}" srcOrd="9" destOrd="0" presId="urn:microsoft.com/office/officeart/2008/layout/HorizontalMultiLevelHierarchy"/>
    <dgm:cxn modelId="{B224A92E-48E1-4B05-93F3-C3EB6DE942CA}" type="presParOf" srcId="{E51E9C56-A410-4218-863A-C8CD69D4E510}" destId="{BF3CD4FB-F4DA-4FD7-BB65-BBCCC2B0CCA9}" srcOrd="0" destOrd="0" presId="urn:microsoft.com/office/officeart/2008/layout/HorizontalMultiLevelHierarchy"/>
    <dgm:cxn modelId="{FDD7DCEF-6D61-4B78-BD29-6E5B79C49A55}" type="presParOf" srcId="{E51E9C56-A410-4218-863A-C8CD69D4E510}" destId="{9E21EBE2-927B-4AD7-8110-7724C5C40E4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03480-405E-4B8A-B39A-4B026838AD71}">
      <dsp:nvSpPr>
        <dsp:cNvPr id="0" name=""/>
        <dsp:cNvSpPr/>
      </dsp:nvSpPr>
      <dsp:spPr>
        <a:xfrm>
          <a:off x="0" y="0"/>
          <a:ext cx="7632848" cy="17326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Общение - это форма взаимодействия человека с другими людьми 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[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9838" y="0"/>
        <a:ext cx="5933009" cy="1732692"/>
      </dsp:txXfrm>
    </dsp:sp>
    <dsp:sp modelId="{00498D5F-3844-4903-888C-B8F6ECAD4F8B}">
      <dsp:nvSpPr>
        <dsp:cNvPr id="0" name=""/>
        <dsp:cNvSpPr/>
      </dsp:nvSpPr>
      <dsp:spPr>
        <a:xfrm>
          <a:off x="173269" y="288035"/>
          <a:ext cx="1526569" cy="11566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B79D1-9542-4F3D-A96C-1AB944C400C8}">
      <dsp:nvSpPr>
        <dsp:cNvPr id="0" name=""/>
        <dsp:cNvSpPr/>
      </dsp:nvSpPr>
      <dsp:spPr>
        <a:xfrm>
          <a:off x="0" y="1905961"/>
          <a:ext cx="7632848" cy="17326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Коммуникация - </a:t>
          </a:r>
          <a:r>
            <a:rPr lang="ru-RU" sz="2400" kern="1200" dirty="0" smtClean="0">
              <a:effectLst/>
              <a:latin typeface="Times New Roman"/>
              <a:ea typeface="Times New Roman"/>
            </a:rPr>
            <a:t>это процесс  обмена информацией, ведущий к взаимопониманию 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[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9838" y="1905961"/>
        <a:ext cx="5933009" cy="1732692"/>
      </dsp:txXfrm>
    </dsp:sp>
    <dsp:sp modelId="{C24B6C23-A2A0-429B-9B9F-EF59752B5CD8}">
      <dsp:nvSpPr>
        <dsp:cNvPr id="0" name=""/>
        <dsp:cNvSpPr/>
      </dsp:nvSpPr>
      <dsp:spPr>
        <a:xfrm>
          <a:off x="173269" y="2304259"/>
          <a:ext cx="1526569" cy="9360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8CF25-5F61-438A-97C1-2F6A712FC7BA}">
      <dsp:nvSpPr>
        <dsp:cNvPr id="0" name=""/>
        <dsp:cNvSpPr/>
      </dsp:nvSpPr>
      <dsp:spPr>
        <a:xfrm>
          <a:off x="0" y="3811923"/>
          <a:ext cx="7632848" cy="17326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Коммуникативные умения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это умения, связанные с правильным выстраиванием своего поведения: умение выбрать нужную интонацию, жесты 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[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9838" y="3811923"/>
        <a:ext cx="5933009" cy="1732692"/>
      </dsp:txXfrm>
    </dsp:sp>
    <dsp:sp modelId="{46BDAD85-03F8-4811-A5D4-B5DF53FB15B3}">
      <dsp:nvSpPr>
        <dsp:cNvPr id="0" name=""/>
        <dsp:cNvSpPr/>
      </dsp:nvSpPr>
      <dsp:spPr>
        <a:xfrm>
          <a:off x="173269" y="4104457"/>
          <a:ext cx="1526569" cy="11476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92720-9C9E-4842-B1D8-26B6BFB6C031}">
      <dsp:nvSpPr>
        <dsp:cNvPr id="0" name=""/>
        <dsp:cNvSpPr/>
      </dsp:nvSpPr>
      <dsp:spPr>
        <a:xfrm>
          <a:off x="1636921" y="3240360"/>
          <a:ext cx="708364" cy="269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182" y="0"/>
              </a:lnTo>
              <a:lnTo>
                <a:pt x="354182" y="2699561"/>
              </a:lnTo>
              <a:lnTo>
                <a:pt x="708364" y="269956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921330" y="4520367"/>
        <a:ext cx="139547" cy="139547"/>
      </dsp:txXfrm>
    </dsp:sp>
    <dsp:sp modelId="{D7304DCB-664C-4A58-B275-9D6490067562}">
      <dsp:nvSpPr>
        <dsp:cNvPr id="0" name=""/>
        <dsp:cNvSpPr/>
      </dsp:nvSpPr>
      <dsp:spPr>
        <a:xfrm>
          <a:off x="1636921" y="3240360"/>
          <a:ext cx="708364" cy="1349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182" y="0"/>
              </a:lnTo>
              <a:lnTo>
                <a:pt x="354182" y="1349780"/>
              </a:lnTo>
              <a:lnTo>
                <a:pt x="708364" y="13497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52994" y="3877141"/>
        <a:ext cx="76218" cy="76218"/>
      </dsp:txXfrm>
    </dsp:sp>
    <dsp:sp modelId="{9185C8F8-EBA4-4E74-936F-EC94D832E6A9}">
      <dsp:nvSpPr>
        <dsp:cNvPr id="0" name=""/>
        <dsp:cNvSpPr/>
      </dsp:nvSpPr>
      <dsp:spPr>
        <a:xfrm>
          <a:off x="1636921" y="3194640"/>
          <a:ext cx="7083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8364" y="457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73394" y="3222650"/>
        <a:ext cx="35418" cy="35418"/>
      </dsp:txXfrm>
    </dsp:sp>
    <dsp:sp modelId="{82B9A0FD-4152-4B31-8EB9-DC5910F343D8}">
      <dsp:nvSpPr>
        <dsp:cNvPr id="0" name=""/>
        <dsp:cNvSpPr/>
      </dsp:nvSpPr>
      <dsp:spPr>
        <a:xfrm>
          <a:off x="1636921" y="1890579"/>
          <a:ext cx="708364" cy="1349780"/>
        </a:xfrm>
        <a:custGeom>
          <a:avLst/>
          <a:gdLst/>
          <a:ahLst/>
          <a:cxnLst/>
          <a:rect l="0" t="0" r="0" b="0"/>
          <a:pathLst>
            <a:path>
              <a:moveTo>
                <a:pt x="0" y="1349780"/>
              </a:moveTo>
              <a:lnTo>
                <a:pt x="354182" y="1349780"/>
              </a:lnTo>
              <a:lnTo>
                <a:pt x="354182" y="0"/>
              </a:lnTo>
              <a:lnTo>
                <a:pt x="708364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52994" y="2527360"/>
        <a:ext cx="76218" cy="76218"/>
      </dsp:txXfrm>
    </dsp:sp>
    <dsp:sp modelId="{CEE6D073-787E-41FA-B467-CAFA8A5DDC9F}">
      <dsp:nvSpPr>
        <dsp:cNvPr id="0" name=""/>
        <dsp:cNvSpPr/>
      </dsp:nvSpPr>
      <dsp:spPr>
        <a:xfrm>
          <a:off x="1636921" y="540798"/>
          <a:ext cx="708364" cy="2699561"/>
        </a:xfrm>
        <a:custGeom>
          <a:avLst/>
          <a:gdLst/>
          <a:ahLst/>
          <a:cxnLst/>
          <a:rect l="0" t="0" r="0" b="0"/>
          <a:pathLst>
            <a:path>
              <a:moveTo>
                <a:pt x="0" y="2699561"/>
              </a:moveTo>
              <a:lnTo>
                <a:pt x="354182" y="2699561"/>
              </a:lnTo>
              <a:lnTo>
                <a:pt x="354182" y="0"/>
              </a:lnTo>
              <a:lnTo>
                <a:pt x="708364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921330" y="1820805"/>
        <a:ext cx="139547" cy="139547"/>
      </dsp:txXfrm>
    </dsp:sp>
    <dsp:sp modelId="{10B5509B-10DF-4B70-8457-652C96E4E050}">
      <dsp:nvSpPr>
        <dsp:cNvPr id="0" name=""/>
        <dsp:cNvSpPr/>
      </dsp:nvSpPr>
      <dsp:spPr>
        <a:xfrm rot="16200000">
          <a:off x="-1744634" y="2700447"/>
          <a:ext cx="5683287" cy="10798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Особенности коммуникативной сферы детей 6-7 лет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744634" y="2700447"/>
        <a:ext cx="5683287" cy="1079824"/>
      </dsp:txXfrm>
    </dsp:sp>
    <dsp:sp modelId="{D67AE636-E79D-4CB5-B40D-0B185BEBB5EF}">
      <dsp:nvSpPr>
        <dsp:cNvPr id="0" name=""/>
        <dsp:cNvSpPr/>
      </dsp:nvSpPr>
      <dsp:spPr>
        <a:xfrm>
          <a:off x="2345286" y="886"/>
          <a:ext cx="3541824" cy="10798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Действия детей 6-7 лет направлены не на положительною оценку взрослого, а на проявление отношения к сверстнику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5286" y="886"/>
        <a:ext cx="3541824" cy="1079824"/>
      </dsp:txXfrm>
    </dsp:sp>
    <dsp:sp modelId="{02175EFB-8F96-485C-9D98-3904B775F96A}">
      <dsp:nvSpPr>
        <dsp:cNvPr id="0" name=""/>
        <dsp:cNvSpPr/>
      </dsp:nvSpPr>
      <dsp:spPr>
        <a:xfrm>
          <a:off x="2345286" y="1350666"/>
          <a:ext cx="3541824" cy="10798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Старшие дошкольники внимательно наблюдают за действиями ровесников, стремятся помочь, подсказать, исправить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5286" y="1350666"/>
        <a:ext cx="3541824" cy="1079824"/>
      </dsp:txXfrm>
    </dsp:sp>
    <dsp:sp modelId="{43FC6E98-5E61-4F30-955F-A2A3FA4AFB9D}">
      <dsp:nvSpPr>
        <dsp:cNvPr id="0" name=""/>
        <dsp:cNvSpPr/>
      </dsp:nvSpPr>
      <dsp:spPr>
        <a:xfrm>
          <a:off x="2345286" y="2700447"/>
          <a:ext cx="3541824" cy="10798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При этом у детей проявляется неумение понять сверстников, что часто провоцирует конфликтные ситуации, вызывает агрессию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5286" y="2700447"/>
        <a:ext cx="3541824" cy="1079824"/>
      </dsp:txXfrm>
    </dsp:sp>
    <dsp:sp modelId="{1F351569-1600-422D-A7B5-2E305136474B}">
      <dsp:nvSpPr>
        <dsp:cNvPr id="0" name=""/>
        <dsp:cNvSpPr/>
      </dsp:nvSpPr>
      <dsp:spPr>
        <a:xfrm>
          <a:off x="2345286" y="4050228"/>
          <a:ext cx="3541824" cy="10798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Общение становится главным фактором развития, как своей личности, так и личности сверстника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5286" y="4050228"/>
        <a:ext cx="3541824" cy="1079824"/>
      </dsp:txXfrm>
    </dsp:sp>
    <dsp:sp modelId="{BF3CD4FB-F4DA-4FD7-BB65-BBCCC2B0CCA9}">
      <dsp:nvSpPr>
        <dsp:cNvPr id="0" name=""/>
        <dsp:cNvSpPr/>
      </dsp:nvSpPr>
      <dsp:spPr>
        <a:xfrm>
          <a:off x="2345286" y="5400009"/>
          <a:ext cx="3541824" cy="10798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В этом возрасте происходит как бы разделение детей на «популярных» и «непопулярных»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5286" y="5400009"/>
        <a:ext cx="3541824" cy="1079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82E72-ADEC-481B-ABCC-C02E467F202A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745C6-A6D1-426A-8DE3-970DD6AC7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745C6-A6D1-426A-8DE3-970DD6AC75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43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745C6-A6D1-426A-8DE3-970DD6AC756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8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745C6-A6D1-426A-8DE3-970DD6AC756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0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745C6-A6D1-426A-8DE3-970DD6AC756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1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67200"/>
            <a:ext cx="9144000" cy="552450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24400"/>
            <a:ext cx="9144000" cy="3810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 alt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 alt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E7A4B74A-2289-4D16-A13C-79F21F74085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9315F-E09B-45E5-B0F4-4FFFCFDB9189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3129252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EF9E0-2BD7-4F3D-B480-9D5DA20E7A4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44960464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44958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DEF9F8C6-371E-4F37-8636-04DAFB8962D5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58134108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67200"/>
            <a:ext cx="9144000" cy="552450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24400"/>
            <a:ext cx="9144000" cy="3810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4BC042F9-4A53-4441-A041-993E060388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61226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8DF4F-BC91-4727-A6DA-B90D3CFBB4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98693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4F3E0-4A2E-49FA-8D20-9E489ED266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95022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15F85-1151-410C-81F0-CCD7FD4603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8805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75271-6C46-4DDF-A478-DAB8C05FA9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31303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108FA-EAFB-40BD-83E0-0BD0C54C8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18799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B0E1A-CD68-47BE-B9C4-72C9587C5B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3905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EAC66-9693-4D06-AE07-7F5E34C0768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5596123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16EDB-D623-431F-A362-481277DB6A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01802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8924D-1742-441A-AAA4-98D4A7333C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29299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F09AA-3FC1-4907-B089-8EFCE9A793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38544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BF1C2-F576-4C46-852F-B68D7E5798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60081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44958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076AA42D-DC84-4A9F-B8B8-941FC364F4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22829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67200"/>
            <a:ext cx="9144000" cy="552450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24400"/>
            <a:ext cx="9144000" cy="3810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4BC042F9-4A53-4441-A041-993E060388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92732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8DF4F-BC91-4727-A6DA-B90D3CFBB4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49025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4F3E0-4A2E-49FA-8D20-9E489ED266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52586"/>
      </p:ext>
    </p:extLst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15F85-1151-410C-81F0-CCD7FD4603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28723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75271-6C46-4DDF-A478-DAB8C05FA9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72057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181C7-3755-4D35-9054-EEE1F019ABE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9390768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108FA-EAFB-40BD-83E0-0BD0C54C8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78102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B0E1A-CD68-47BE-B9C4-72C9587C5B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45527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16EDB-D623-431F-A362-481277DB6A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60531"/>
      </p:ext>
    </p:extLst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8924D-1742-441A-AAA4-98D4A7333C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2002"/>
      </p:ext>
    </p:extLst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F09AA-3FC1-4907-B089-8EFCE9A793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91764"/>
      </p:ext>
    </p:extLst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BF1C2-F576-4C46-852F-B68D7E5798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15669"/>
      </p:ext>
    </p:extLst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44958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076AA42D-DC84-4A9F-B8B8-941FC364F4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29451"/>
      </p:ext>
    </p:extLst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67200"/>
            <a:ext cx="9144000" cy="552450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24400"/>
            <a:ext cx="9144000" cy="3810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565BBC83-EEC9-4582-9B58-4F004B3EDFD0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32922"/>
      </p:ext>
    </p:extLst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947E7-2547-4AEE-B66A-3FCC518ED9D5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47917"/>
      </p:ext>
    </p:extLst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9024F-7910-448E-B726-7384DDD7D7F5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5338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EF2EC-914E-400F-8EBE-D3206BAA235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80330673"/>
      </p:ext>
    </p:extLst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7B398-8A17-451E-BA5B-49657168FB15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55014"/>
      </p:ext>
    </p:extLst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7B635-3B68-491A-8BA2-5E3E9539B251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10102"/>
      </p:ext>
    </p:extLst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AE89D-2772-45C5-9222-EFF1987D3465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64309"/>
      </p:ext>
    </p:extLst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9F7E8-2CAC-429C-8793-E6620CED5D5D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46060"/>
      </p:ext>
    </p:extLst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3345E-1CCB-422F-871C-9930EA4EFF14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88122"/>
      </p:ext>
    </p:extLst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36B01-0C83-4896-9533-9CFAB769C114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45215"/>
      </p:ext>
    </p:extLst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09D8B-63C6-41FC-90ED-062846F9496A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29558"/>
      </p:ext>
    </p:extLst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BA76D-E2E1-4CCE-B97D-4D94D4132662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5224"/>
      </p:ext>
    </p:extLst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44958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BDDB46AC-8805-4E66-9C52-7D77958165AD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87348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60A7C-E9FA-46C4-A758-7A303E3D1E5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87189751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031D3-B030-4304-937D-68BDA93CF48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3247327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79CE6-D140-4B15-8311-E00A385A17F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63256993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CD890-2889-46D0-B18E-A618F6605D6D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05612356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03F9A-57F9-41D9-88D1-0A07012C87E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3796249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fld id="{DEF9F8C6-371E-4F37-8636-04DAFB8962D5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fld id="{0F65F140-32DA-4267-8104-7B1C998BB3D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1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fld id="{0F65F140-32DA-4267-8104-7B1C998BB3D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2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fld id="{55E0D9BC-FB35-433C-983A-6C60A1F0D3C6}" type="slidenum">
              <a:rPr lang="en-US" altLang="ru-RU" smtClean="0">
                <a:solidFill>
                  <a:srgbClr val="000000"/>
                </a:solidFill>
              </a:rPr>
              <a:pPr/>
              <a:t>‹#›</a:t>
            </a:fld>
            <a:endParaRPr lang="en-US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9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6.xml"/><Relationship Id="rId6" Type="http://schemas.openxmlformats.org/officeDocument/2006/relationships/chart" Target="../charts/chart1.xml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3121qMf6TU" TargetMode="External"/><Relationship Id="rId2" Type="http://schemas.openxmlformats.org/officeDocument/2006/relationships/hyperlink" Target="https://youtu.be/TwaafuwgAs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8.xml"/><Relationship Id="rId1" Type="http://schemas.openxmlformats.org/officeDocument/2006/relationships/themeOverride" Target="../theme/themeOverride8.xml"/><Relationship Id="rId6" Type="http://schemas.openxmlformats.org/officeDocument/2006/relationships/slide" Target="slide2.xml"/><Relationship Id="rId5" Type="http://schemas.openxmlformats.org/officeDocument/2006/relationships/hyperlink" Target="https://hardtobeparent.wordpress.com/2012/12/09/&#1086;&#1090;&#1085;&#1086;&#1096;&#1077;&#1085;&#1080;&#1103;-&#1076;&#1077;&#1090;&#1077;&#1081;-&#1074;-&#1089;&#1077;&#1084;&#1100;&#1077;/shutterstock_93682975/" TargetMode="Externa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4.xml"/><Relationship Id="rId3" Type="http://schemas.openxmlformats.org/officeDocument/2006/relationships/slideLayout" Target="../slideLayouts/slideLayout26.xml"/><Relationship Id="rId7" Type="http://schemas.openxmlformats.org/officeDocument/2006/relationships/slide" Target="slide5.xml"/><Relationship Id="rId12" Type="http://schemas.openxmlformats.org/officeDocument/2006/relationships/slide" Target="slide1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2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image" Target="../media/image3.jpeg"/><Relationship Id="rId9" Type="http://schemas.openxmlformats.org/officeDocument/2006/relationships/slide" Target="slide7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3.xml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4.xml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slide" Target="slide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78" y="2420888"/>
            <a:ext cx="8496944" cy="2160240"/>
          </a:xfrm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коммуникативных умений у детей 6-7 лет посредством использования </a:t>
            </a:r>
            <a:r>
              <a:rPr lang="ru-RU" alt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музыкальной деятельности коммуникативных </a:t>
            </a:r>
            <a:r>
              <a:rPr lang="ru-RU" alt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танцев-игр</a:t>
            </a:r>
            <a:endParaRPr lang="en-US" alt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29050" y="260648"/>
            <a:ext cx="7086600" cy="993711"/>
          </a:xfrm>
        </p:spPr>
        <p:txBody>
          <a:bodyPr/>
          <a:lstStyle/>
          <a:p>
            <a:pPr algn="ctr"/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Гилева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Ивановна,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4 курса</a:t>
            </a:r>
            <a:endParaRPr lang="en-US" altLang="ru-RU" sz="2400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23878" y="1268760"/>
            <a:ext cx="849694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ГПОУ «Сыктывкарский гуманитарно-педагогический</a:t>
            </a:r>
          </a:p>
          <a:p>
            <a:pPr algn="ctr"/>
            <a:r>
              <a:rPr lang="ru-RU" alt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 имени И.А. Куратова» </a:t>
            </a:r>
          </a:p>
          <a:p>
            <a:pPr algn="ctr"/>
            <a:r>
              <a:rPr lang="ru-RU" alt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Коми, г. Сыктывкар</a:t>
            </a:r>
            <a:endParaRPr lang="en-US" alt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43858" y="4797152"/>
            <a:ext cx="885698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</a:t>
            </a:r>
          </a:p>
          <a:p>
            <a:pPr algn="ctr"/>
            <a:r>
              <a:rPr lang="ru-RU" alt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педагогического колледжа специальности «Музыкальное образование», музыкальны руководители дошкольных образовательных организаций</a:t>
            </a:r>
          </a:p>
          <a:p>
            <a:pPr algn="ctr"/>
            <a:endParaRPr lang="ru-RU" alt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</a:t>
            </a:r>
            <a:endParaRPr lang="en-US" alt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74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3522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возврат 4">
            <a:hlinkClick r:id="rId5" action="ppaction://hlinksldjump" highlightClick="1"/>
          </p:cNvPr>
          <p:cNvSpPr/>
          <p:nvPr/>
        </p:nvSpPr>
        <p:spPr>
          <a:xfrm>
            <a:off x="8172399" y="6175165"/>
            <a:ext cx="712649" cy="61384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991632"/>
              </p:ext>
            </p:extLst>
          </p:nvPr>
        </p:nvGraphicFramePr>
        <p:xfrm>
          <a:off x="0" y="116632"/>
          <a:ext cx="9144000" cy="605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541737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23528" y="1378686"/>
            <a:ext cx="2511350" cy="5209090"/>
            <a:chOff x="323528" y="1378686"/>
            <a:chExt cx="2511350" cy="520909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23528" y="1378686"/>
              <a:ext cx="2511350" cy="5318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Подготовительный 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этап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23528" y="2885834"/>
              <a:ext cx="2511350" cy="3701942"/>
            </a:xfrm>
            <a:prstGeom prst="roundRect">
              <a:avLst>
                <a:gd name="adj" fmla="val 7504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/>
              <a:r>
                <a:rPr lang="ru-RU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Знакомство детей экспериментальной группы с особенностями общения в процессе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серии,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состоящей из 3-х тематических занятий:</a:t>
              </a:r>
            </a:p>
            <a:p>
              <a:pPr lvl="0"/>
              <a:endPara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ru-RU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«Путешествие </a:t>
              </a: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стране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Вежливости»;</a:t>
              </a:r>
            </a:p>
            <a:p>
              <a:pPr lvl="0"/>
              <a:endPara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«Путешествие </a:t>
              </a: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острова </a:t>
              </a:r>
              <a:r>
                <a:rPr lang="ru-RU" sz="1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Мимка</a:t>
              </a: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ru-RU" sz="1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Пантомимка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»;</a:t>
              </a:r>
              <a:endPara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endPara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«Как </a:t>
              </a: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танец и игра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подружились».</a:t>
              </a:r>
              <a:endPara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23528" y="2048791"/>
              <a:ext cx="2511350" cy="71379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Сроки реализации: </a:t>
              </a:r>
            </a:p>
            <a:p>
              <a:pPr lvl="0"/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Декабрь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2018 -Январь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2019 года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172309" y="1385004"/>
            <a:ext cx="2511350" cy="5202772"/>
            <a:chOff x="3172309" y="1385004"/>
            <a:chExt cx="2511350" cy="520277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172309" y="1385004"/>
              <a:ext cx="2511350" cy="5318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Основной этап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172309" y="2043892"/>
              <a:ext cx="2511350" cy="71869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Сроки реализации:</a:t>
              </a:r>
            </a:p>
            <a:p>
              <a:pPr lvl="0"/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Февраль - апрель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2019 года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172309" y="2885834"/>
              <a:ext cx="2511350" cy="3701942"/>
            </a:xfrm>
            <a:prstGeom prst="roundRect">
              <a:avLst>
                <a:gd name="adj" fmla="val 750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/>
              <a:r>
                <a:rPr lang="en-US" sz="1300" b="1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ru-RU" sz="1300" b="1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блок</a:t>
              </a: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ru-RU" sz="13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 с детьми экспериментальной группы.</a:t>
              </a:r>
            </a:p>
            <a:p>
              <a:pPr lvl="0"/>
              <a:r>
                <a:rPr lang="ru-RU" sz="13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ru-RU" sz="13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ступень</a:t>
              </a: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«Информационно-коммуникативная» (коммуникативные </a:t>
              </a: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упражнения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lvl="0"/>
              <a:r>
                <a:rPr lang="ru-RU" sz="13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ступень</a:t>
              </a: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13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Регуляционно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-поведенческая» (коммуникативные танцы-игры)</a:t>
              </a:r>
            </a:p>
            <a:p>
              <a:pPr lvl="0"/>
              <a:r>
                <a:rPr lang="ru-RU" sz="13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ступень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«Эмоционально-перцептивная» (занятия кружка, коммуникативные упражнения, танцы-игры)</a:t>
              </a:r>
            </a:p>
            <a:p>
              <a:pPr lvl="0"/>
              <a:endParaRPr lang="ru-RU" sz="13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en-US" sz="13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 </a:t>
              </a:r>
              <a:r>
                <a:rPr lang="ru-RU" sz="13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блок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ru-RU" sz="13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рекомендаций для родителей, запись </a:t>
              </a:r>
              <a:r>
                <a:rPr lang="en-US" sz="13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CD-</a:t>
              </a:r>
              <a:r>
                <a:rPr lang="ru-RU" sz="13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диска.</a:t>
              </a:r>
              <a:endPara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21090" y="1378686"/>
            <a:ext cx="2511350" cy="5209090"/>
            <a:chOff x="6021090" y="1378686"/>
            <a:chExt cx="2511350" cy="520909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021090" y="1378686"/>
              <a:ext cx="2511350" cy="5318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r>
                <a: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Заключительный</a:t>
              </a:r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этап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021090" y="2033759"/>
              <a:ext cx="2511350" cy="72883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/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Сроки реализации:</a:t>
              </a:r>
            </a:p>
            <a:p>
              <a:pPr lvl="0">
                <a:spcAft>
                  <a:spcPts val="36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Апрель 2019 года</a:t>
              </a:r>
              <a:endPara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021090" y="2885834"/>
              <a:ext cx="2511350" cy="3701942"/>
            </a:xfrm>
            <a:prstGeom prst="roundRect">
              <a:avLst>
                <a:gd name="adj" fmla="val 699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ru-RU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Итоговое </a:t>
              </a: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развлечение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Азбука общения» с использованием коммуникативных танцев-игр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ru-RU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Мастер-класс для родителей с использованием рекомендаций по проведению коммуникативных танцев-игр в домашних условиях</a:t>
              </a:r>
            </a:p>
            <a:p>
              <a:r>
                <a:rPr lang="ru-RU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Анализ результатов экспериментальной </a:t>
              </a: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работы.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641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Формирующий эксперимент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8527976" y="6224679"/>
            <a:ext cx="596847" cy="61384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755576" y="627084"/>
            <a:ext cx="7772400" cy="6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формирующего эксперимента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06876"/>
      </p:ext>
    </p:extLst>
  </p:cSld>
  <p:clrMapOvr>
    <a:masterClrMapping/>
  </p:clrMapOvr>
  <p:transition spd="slow" advTm="3427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8" y="980728"/>
            <a:ext cx="3957947" cy="2969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4" y="3861048"/>
            <a:ext cx="4021914" cy="301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94" y="980728"/>
            <a:ext cx="4067286" cy="2924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tabLst>
                <a:tab pos="6365875" algn="l"/>
              </a:tabLst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Формирующий этап: использование коммуникативных танцев-игр на занятиях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IMG_464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63" y="3861270"/>
            <a:ext cx="4017749" cy="301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84660"/>
      </p:ext>
    </p:extLst>
  </p:cSld>
  <p:clrMapOvr>
    <a:masterClrMapping/>
  </p:clrMapOvr>
  <p:transition spd="slow" advTm="3141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tabLst>
                <a:tab pos="6365875" algn="l"/>
              </a:tabLst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Формирующий этап: фрагменты занятий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640668" y="764704"/>
            <a:ext cx="7862664" cy="5616575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Коммуникативный танец-игра «Брейк-миксер»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видеофрагмент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танца)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600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>
              <a:buSzPct val="100000"/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танец-игра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«Передай другу»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видеофрагмент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танца)</a:t>
            </a:r>
          </a:p>
        </p:txBody>
      </p:sp>
      <p:pic>
        <p:nvPicPr>
          <p:cNvPr id="8" name="Рисунок 7">
            <a:hlinkClick r:id="rId2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6" t="601" r="22747" b="-601"/>
          <a:stretch/>
        </p:blipFill>
        <p:spPr>
          <a:xfrm>
            <a:off x="4610763" y="1628800"/>
            <a:ext cx="2664296" cy="236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hlinkClick r:id="rId3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8"/>
          <a:stretch/>
        </p:blipFill>
        <p:spPr>
          <a:xfrm>
            <a:off x="4355974" y="4653136"/>
            <a:ext cx="3173871" cy="1930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738895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257623"/>
              </p:ext>
            </p:extLst>
          </p:nvPr>
        </p:nvGraphicFramePr>
        <p:xfrm>
          <a:off x="3491880" y="3429000"/>
          <a:ext cx="5337894" cy="344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412174" y="6224679"/>
            <a:ext cx="712649" cy="61384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63487"/>
              </p:ext>
            </p:extLst>
          </p:nvPr>
        </p:nvGraphicFramePr>
        <p:xfrm>
          <a:off x="13292" y="692696"/>
          <a:ext cx="505826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896"/>
            <a:ext cx="8873303" cy="685800"/>
          </a:xfrm>
        </p:spPr>
        <p:txBody>
          <a:bodyPr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результатов констатирующего и контрольного этапов эксперимента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40175"/>
      </p:ext>
    </p:extLst>
  </p:cSld>
  <p:clrMapOvr>
    <a:masterClrMapping/>
  </p:clrMapOvr>
  <p:transition spd="slow" advTm="18861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60432" cy="6858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1"/>
            <a:ext cx="8372962" cy="5387967"/>
          </a:xfrm>
        </p:spPr>
        <p:txBody>
          <a:bodyPr/>
          <a:lstStyle/>
          <a:p>
            <a:pPr marL="0" indent="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pPr marL="228600" indent="-228600">
              <a:buSzPct val="100000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Сущенко С.А. Социальная психология / С.А. Сущенко, Т.В. Плотникова, Н.И. Сидоркин. – Ростов н/Д : Феникс, 2006. – 345 с.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SzPct val="100000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Запятая О.В. Общие умения коммуникации как компонент содержания образования – Красноярск: Красноярский краевой институт повышения квалификации работников образования, 2005. – 48 с)</a:t>
            </a:r>
          </a:p>
          <a:p>
            <a:pPr marL="228600" lvl="0" indent="-228600">
              <a:buSzPct val="100000"/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Куликова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 Л. Формирование коммуникативных умений у детей 5-7 лет в музыкально-игровой деятельности: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… канд.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наук.  Ярославль.,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2013.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SzPct val="100000"/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Буренина А.И. Музыкальная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палитра: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теории и методики /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палитра.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С. 32.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28600" indent="-228600">
              <a:buSzPct val="100000"/>
              <a:buFont typeface="+mj-lt"/>
              <a:buAutoNum type="arabicPeriod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Дыбина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О.В.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компетентностей дошкольников. Для работы с детьми 5-7 лет / Под ред. О. В.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Дыбиной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М.: МОЗАИКА-СИНТЕЗ, 2010.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SzPct val="100000"/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Буренина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Кукляндия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-метод. пособие по театрализованной деятельности / Буренина А.И., Родина  М.И. – СПб.: Изд-во «Музыкальная палитра», 2008. – 112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с.:ил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SzPct val="100000"/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Е. 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Межличностные отношения дошкольников: диагностика, проблемы, коррекция / Е. О. Смирнова, В. М. Холмогорова. – М.: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изд. центр ВЛАДОС, 2005. – 158 с.: ил. – (Психология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всех).</a:t>
            </a:r>
          </a:p>
          <a:p>
            <a:pPr marL="228600" indent="-228600">
              <a:buSzPct val="100000"/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Субботина Л.Ю.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 детей. Популярное пособие для родителей и педагогов/ Художник Куров В.Н. – Ярославль: «Академия развития», 1997. – 240 с., ил. – (Серия: «Вместе учимся, играем»).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SzPct val="100000"/>
              <a:buFont typeface="+mj-lt"/>
              <a:buAutoNum type="arabicPeriod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Н.Е.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дошкольных учреждений "Диагностика готовности ребенка к школе" / Под ред.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Н.Е.Вераксы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М.: Мозаика-Синтез,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2007. – 96 с.</a:t>
            </a:r>
          </a:p>
        </p:txBody>
      </p:sp>
      <p:sp>
        <p:nvSpPr>
          <p:cNvPr id="4" name="Управляющая кнопка: возврат 3">
            <a:hlinkClick r:id="rId6" action="ppaction://hlinksldjump" highlightClick="1"/>
          </p:cNvPr>
          <p:cNvSpPr/>
          <p:nvPr/>
        </p:nvSpPr>
        <p:spPr>
          <a:xfrm>
            <a:off x="8412174" y="6224679"/>
            <a:ext cx="712649" cy="61384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72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4696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854" y="1124744"/>
            <a:ext cx="8712968" cy="302433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«Единственная известная роскошь – это роскошь человеческого общения»</a:t>
            </a:r>
            <a:b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Антуан де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Экзюпери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412174" y="6224679"/>
            <a:ext cx="712649" cy="61384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Compaq\Desktop\the_little_prince_by_blueorca2000-dak2yuy_5bc2edcbdbe5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" y="3356992"/>
            <a:ext cx="3462592" cy="346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345886"/>
      </p:ext>
    </p:extLst>
  </p:cSld>
  <p:clrMapOvr>
    <a:masterClrMapping/>
  </p:clrMapOvr>
  <p:transition spd="slow" advTm="1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1124745"/>
            <a:ext cx="8280920" cy="4608512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Цель и задачи исследования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Объект, предмет и гипотеза исследования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Основные понятия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Структура коммуникативных умений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Особенности коммуникативной сферы детей 6-7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лет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  <a:hlinkClick r:id="rId10" action="ppaction://hlinksldjump"/>
              </a:rPr>
              <a:t>Коммуникативные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  <a:hlinkClick r:id="rId10" action="ppaction://hlinksldjump"/>
              </a:rPr>
              <a:t>танцы-игры</a:t>
            </a: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Констатирующий этап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Формирующий этап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Результаты исследовательской работы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Список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использ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ованной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 литературы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46297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6394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698954"/>
            <a:ext cx="8349212" cy="5832648"/>
          </a:xfrm>
        </p:spPr>
        <p:txBody>
          <a:bodyPr/>
          <a:lstStyle/>
          <a:p>
            <a:pPr marL="0" indent="0">
              <a:buNone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теоретически и практически обосновать процесс формирования коммуникативных умений у детей 6-7 лет посредством использования в музыкальной деятельности коммуникативных танцев-игр.</a:t>
            </a:r>
          </a:p>
          <a:p>
            <a:pPr marL="0" indent="0">
              <a:buNone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</a:p>
          <a:p>
            <a:pPr marL="273050" indent="-273050">
              <a:buSzPct val="100000"/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и содержание понятия «коммуникативные умения».</a:t>
            </a:r>
          </a:p>
          <a:p>
            <a:pPr marL="273050" indent="-273050">
              <a:buSzPct val="100000"/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коммуникативной сферы детей 6-7 лет.</a:t>
            </a:r>
          </a:p>
          <a:p>
            <a:pPr marL="273050" indent="-273050">
              <a:buSzPct val="100000"/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коммуникативных танцев-игр, используемых в музыкальной деятельности дошкольной образовательной организации.</a:t>
            </a:r>
          </a:p>
          <a:p>
            <a:pPr marL="273050" indent="-273050">
              <a:buSzPct val="100000"/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исходный уровень проявления коммуникативных умений у детей 6-7 лет. </a:t>
            </a:r>
          </a:p>
          <a:p>
            <a:pPr marL="273050" indent="-273050">
              <a:buSzPct val="100000"/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экспериментальную работу по формированию коммуникативных умений у детей 6-7 лет посредством использования в музыкальной деятельности коммуникативных танцев-игр.</a:t>
            </a:r>
          </a:p>
          <a:p>
            <a:pPr marL="273050" indent="-273050">
              <a:buSzPct val="100000"/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экспериментальной работы по формированию коммуникативных умений у детей 6-7 лет.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возврат 4">
            <a:hlinkClick r:id="rId5" action="ppaction://hlinksldjump" highlightClick="1"/>
          </p:cNvPr>
          <p:cNvSpPr/>
          <p:nvPr/>
        </p:nvSpPr>
        <p:spPr>
          <a:xfrm>
            <a:off x="8172400" y="5868242"/>
            <a:ext cx="712649" cy="61384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48675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435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765175"/>
            <a:ext cx="8767763" cy="5765800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умения  детей 6-7 лет.</a:t>
            </a: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танцы-игры как средство формирования коммуникативных умений у детей 6-7 лет.</a:t>
            </a:r>
          </a:p>
          <a:p>
            <a:pPr marL="0" indent="0">
              <a:buNone/>
            </a:pP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коммуникативных умений у детей 6-7 лет будет более эффективным в том случае если средством формирования станут коммуникативные танцы-игры, а сам процесс формирования будет осуществляться на музыкальных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музыкально-досуговой деятельности.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возврат 3">
            <a:hlinkClick r:id="rId5" action="ppaction://hlinksldjump" highlightClick="1"/>
          </p:cNvPr>
          <p:cNvSpPr/>
          <p:nvPr/>
        </p:nvSpPr>
        <p:spPr>
          <a:xfrm>
            <a:off x="8412174" y="6224679"/>
            <a:ext cx="712649" cy="61384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71207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531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60533107"/>
              </p:ext>
            </p:extLst>
          </p:nvPr>
        </p:nvGraphicFramePr>
        <p:xfrm>
          <a:off x="539552" y="908720"/>
          <a:ext cx="763284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Управляющая кнопка: возврат 2">
            <a:hlinkClick r:id="rId7" action="ppaction://hlinksldjump" highlightClick="1"/>
          </p:cNvPr>
          <p:cNvSpPr/>
          <p:nvPr/>
        </p:nvSpPr>
        <p:spPr>
          <a:xfrm>
            <a:off x="8244408" y="5904961"/>
            <a:ext cx="712649" cy="61384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619" y="33184"/>
            <a:ext cx="8568952" cy="576064"/>
          </a:xfrm>
        </p:spPr>
        <p:txBody>
          <a:bodyPr/>
          <a:lstStyle/>
          <a:p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понятия, связанные с категорией «общение»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03413"/>
      </p:ext>
    </p:extLst>
  </p:cSld>
  <p:clrMapOvr>
    <a:masterClrMapping/>
  </p:clrMapOvr>
  <p:transition spd="slow" advTm="1016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498D5F-3844-4903-888C-B8F6ECAD4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0498D5F-3844-4903-888C-B8F6ECAD4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0498D5F-3844-4903-888C-B8F6ECAD4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703480-405E-4B8A-B39A-4B026838A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A6703480-405E-4B8A-B39A-4B026838A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A6703480-405E-4B8A-B39A-4B026838A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4B6C23-A2A0-429B-9B9F-EF59752B5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C24B6C23-A2A0-429B-9B9F-EF59752B5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C24B6C23-A2A0-429B-9B9F-EF59752B5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0B79D1-9542-4F3D-A96C-1AB944C40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720B79D1-9542-4F3D-A96C-1AB944C40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720B79D1-9542-4F3D-A96C-1AB944C40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BDAD85-03F8-4811-A5D4-B5DF53FB1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46BDAD85-03F8-4811-A5D4-B5DF53FB1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6BDAD85-03F8-4811-A5D4-B5DF53FB1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E8CF25-5F61-438A-97C1-2F6A712FC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E9E8CF25-5F61-438A-97C1-2F6A712FC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E9E8CF25-5F61-438A-97C1-2F6A712FC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Управляющая кнопка: возврат 27">
            <a:hlinkClick r:id="rId2" action="ppaction://hlinksldjump" highlightClick="1"/>
          </p:cNvPr>
          <p:cNvSpPr/>
          <p:nvPr/>
        </p:nvSpPr>
        <p:spPr>
          <a:xfrm>
            <a:off x="8518861" y="6351068"/>
            <a:ext cx="605962" cy="48745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8171808" y="3208938"/>
            <a:ext cx="252618" cy="1088196"/>
            <a:chOff x="0" y="0"/>
            <a:chExt cx="209550" cy="800100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209550" y="0"/>
              <a:ext cx="0" cy="8001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0" y="0"/>
              <a:ext cx="20955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0" y="790575"/>
              <a:ext cx="20955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38" name="Группа 37"/>
          <p:cNvGrpSpPr/>
          <p:nvPr/>
        </p:nvGrpSpPr>
        <p:grpSpPr>
          <a:xfrm>
            <a:off x="8171808" y="1343460"/>
            <a:ext cx="264101" cy="1088196"/>
            <a:chOff x="0" y="0"/>
            <a:chExt cx="219075" cy="800100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>
              <a:off x="209550" y="0"/>
              <a:ext cx="0" cy="8001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9525" y="9525"/>
              <a:ext cx="2095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0" y="790575"/>
              <a:ext cx="20955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39" name="Прямая со стрелкой 38"/>
          <p:cNvCxnSpPr/>
          <p:nvPr/>
        </p:nvCxnSpPr>
        <p:spPr>
          <a:xfrm>
            <a:off x="3957676" y="2237335"/>
            <a:ext cx="436341" cy="0"/>
          </a:xfrm>
          <a:prstGeom prst="straightConnector1">
            <a:avLst/>
          </a:prstGeom>
          <a:noFill/>
          <a:ln w="44450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40" name="Прямая со стрелкой 39"/>
          <p:cNvCxnSpPr/>
          <p:nvPr/>
        </p:nvCxnSpPr>
        <p:spPr>
          <a:xfrm>
            <a:off x="3969159" y="1356415"/>
            <a:ext cx="436341" cy="0"/>
          </a:xfrm>
          <a:prstGeom prst="straightConnector1">
            <a:avLst/>
          </a:prstGeom>
          <a:noFill/>
          <a:ln w="44450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41" name="Прямая со стрелкой 40"/>
          <p:cNvCxnSpPr/>
          <p:nvPr/>
        </p:nvCxnSpPr>
        <p:spPr>
          <a:xfrm>
            <a:off x="3980643" y="3312576"/>
            <a:ext cx="436341" cy="0"/>
          </a:xfrm>
          <a:prstGeom prst="straightConnector1">
            <a:avLst/>
          </a:prstGeom>
          <a:noFill/>
          <a:ln w="44450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42" name="Прямая со стрелкой 41"/>
          <p:cNvCxnSpPr/>
          <p:nvPr/>
        </p:nvCxnSpPr>
        <p:spPr>
          <a:xfrm>
            <a:off x="3969159" y="4193496"/>
            <a:ext cx="436341" cy="0"/>
          </a:xfrm>
          <a:prstGeom prst="straightConnector1">
            <a:avLst/>
          </a:prstGeom>
          <a:noFill/>
          <a:ln w="44450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43" name="Прямая со стрелкой 42"/>
          <p:cNvCxnSpPr/>
          <p:nvPr/>
        </p:nvCxnSpPr>
        <p:spPr>
          <a:xfrm>
            <a:off x="3992124" y="5229873"/>
            <a:ext cx="436341" cy="0"/>
          </a:xfrm>
          <a:prstGeom prst="straightConnector1">
            <a:avLst/>
          </a:prstGeom>
          <a:noFill/>
          <a:ln w="44450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sp>
        <p:nvSpPr>
          <p:cNvPr id="45" name="Прямоугольник 44"/>
          <p:cNvSpPr/>
          <p:nvPr/>
        </p:nvSpPr>
        <p:spPr>
          <a:xfrm>
            <a:off x="731053" y="980728"/>
            <a:ext cx="930094" cy="55446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Times New Roman"/>
                <a:ea typeface="Times New Roman"/>
              </a:rPr>
              <a:t>Структура  коммуникативных  умений </a:t>
            </a:r>
            <a:endParaRPr lang="ru-RU" sz="20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Times New Roman"/>
                <a:ea typeface="Times New Roman"/>
              </a:rPr>
              <a:t>  старших 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дошкольников</a:t>
            </a:r>
            <a:endParaRPr lang="ru-RU" sz="20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Times New Roman"/>
                <a:ea typeface="Times New Roman"/>
              </a:rPr>
              <a:t>(по О.Л. Куликовой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) </a:t>
            </a:r>
            <a:r>
              <a:rPr lang="en-US" sz="2000" b="1" dirty="0" smtClean="0">
                <a:effectLst/>
                <a:latin typeface="Times New Roman"/>
                <a:ea typeface="Times New Roman"/>
              </a:rPr>
              <a:t>[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3</a:t>
            </a:r>
            <a:r>
              <a:rPr lang="en-US" sz="2000" b="1" dirty="0" smtClean="0">
                <a:effectLst/>
                <a:latin typeface="Times New Roman"/>
                <a:ea typeface="Times New Roman"/>
              </a:rPr>
              <a:t>]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97488" y="980728"/>
            <a:ext cx="1896536" cy="16322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effectLst/>
                <a:latin typeface="Times New Roman"/>
                <a:ea typeface="Times New Roman"/>
              </a:rPr>
              <a:t>Информационно-коммуникативный компонент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120454" y="2936889"/>
            <a:ext cx="1896536" cy="163045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>
                <a:effectLst/>
                <a:latin typeface="Times New Roman"/>
                <a:ea typeface="Times New Roman"/>
              </a:rPr>
              <a:t>Регуляционно-поведенческий компонент</a:t>
            </a:r>
            <a:endParaRPr lang="ru-RU" sz="1400">
              <a:effectLst/>
              <a:latin typeface="Times New Roman"/>
              <a:ea typeface="Times New Roman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405499" y="980728"/>
            <a:ext cx="3905908" cy="71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effectLst/>
                <a:latin typeface="Times New Roman"/>
                <a:ea typeface="Times New Roman"/>
              </a:rPr>
              <a:t>Умение вступать в общение со знакомым и незнакомым человеком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405499" y="1900512"/>
            <a:ext cx="3905908" cy="71250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effectLst/>
                <a:latin typeface="Times New Roman"/>
                <a:ea typeface="Times New Roman"/>
              </a:rPr>
              <a:t>Умение соотносить средства вербального и невербального общения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405499" y="2936889"/>
            <a:ext cx="3905908" cy="71250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Times New Roman"/>
                <a:ea typeface="Times New Roman"/>
              </a:rPr>
              <a:t>Умение выполнять коллективные виды деятельности. обосновывая совместно выполняемые действия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405499" y="3843719"/>
            <a:ext cx="3905908" cy="71250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effectLst/>
                <a:latin typeface="Times New Roman"/>
                <a:ea typeface="Times New Roman"/>
              </a:rPr>
              <a:t>Умение находить выход из конфликтных ситуаций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405499" y="4880096"/>
            <a:ext cx="3905630" cy="71250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1400" b="1">
                <a:effectLst/>
                <a:latin typeface="Times New Roman"/>
                <a:ea typeface="Times New Roman"/>
              </a:rPr>
              <a:t>Умение проявлять чуткость, отзывчивость, сопереживание, заботу к партнерам по общению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995936" y="5157192"/>
            <a:ext cx="4464497" cy="1321381"/>
            <a:chOff x="3923928" y="5178054"/>
            <a:chExt cx="4464497" cy="1321381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8207815" y="5178054"/>
              <a:ext cx="180610" cy="1088196"/>
              <a:chOff x="39394" y="0"/>
              <a:chExt cx="149818" cy="800100"/>
            </a:xfrm>
          </p:grpSpPr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189212" y="0"/>
                <a:ext cx="0" cy="8001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69748" y="9525"/>
                <a:ext cx="10477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39394" y="790575"/>
                <a:ext cx="135129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44" name="Прямая со стрелкой 43"/>
            <p:cNvCxnSpPr/>
            <p:nvPr/>
          </p:nvCxnSpPr>
          <p:spPr>
            <a:xfrm>
              <a:off x="3923928" y="6149657"/>
              <a:ext cx="436341" cy="0"/>
            </a:xfrm>
            <a:prstGeom prst="straightConnector1">
              <a:avLst/>
            </a:prstGeom>
            <a:noFill/>
            <a:ln w="44450" cap="flat" cmpd="sng" algn="ctr">
              <a:solidFill>
                <a:sysClr val="windowText" lastClr="000000"/>
              </a:solidFill>
              <a:prstDash val="solid"/>
              <a:tailEnd type="stealth"/>
            </a:ln>
            <a:effectLst/>
          </p:spPr>
        </p:cxnSp>
        <p:sp>
          <p:nvSpPr>
            <p:cNvPr id="54" name="Прямоугольник 53"/>
            <p:cNvSpPr/>
            <p:nvPr/>
          </p:nvSpPr>
          <p:spPr>
            <a:xfrm>
              <a:off x="4355976" y="5786926"/>
              <a:ext cx="3905908" cy="71250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1400" b="1" dirty="0">
                  <a:effectLst/>
                  <a:latin typeface="Times New Roman"/>
                  <a:ea typeface="Times New Roman"/>
                </a:rPr>
                <a:t>Умение воспринимать эмоциональное поведение друг друга, оценивать соответствие вербального поведения невербальному </a:t>
              </a: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>
            <a:off x="1661148" y="1783920"/>
            <a:ext cx="436341" cy="0"/>
          </a:xfrm>
          <a:prstGeom prst="straightConnector1">
            <a:avLst/>
          </a:prstGeom>
          <a:ln w="444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1672631" y="3765991"/>
            <a:ext cx="436341" cy="0"/>
          </a:xfrm>
          <a:prstGeom prst="straightConnector1">
            <a:avLst/>
          </a:prstGeom>
          <a:noFill/>
          <a:ln w="44450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grpSp>
        <p:nvGrpSpPr>
          <p:cNvPr id="3" name="Группа 2"/>
          <p:cNvGrpSpPr/>
          <p:nvPr/>
        </p:nvGrpSpPr>
        <p:grpSpPr>
          <a:xfrm>
            <a:off x="1684115" y="4880096"/>
            <a:ext cx="2342457" cy="1629703"/>
            <a:chOff x="1684115" y="4880096"/>
            <a:chExt cx="2342457" cy="1629703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2131936" y="4880096"/>
              <a:ext cx="1894636" cy="162970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effectLst/>
                  <a:latin typeface="Times New Roman"/>
                  <a:ea typeface="Times New Roman"/>
                </a:rPr>
                <a:t>Эмоционально-перцептивный компонент</a:t>
              </a:r>
              <a:endParaRPr lang="ru-RU" sz="14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7" name="Прямая со стрелкой 56"/>
            <p:cNvCxnSpPr/>
            <p:nvPr/>
          </p:nvCxnSpPr>
          <p:spPr>
            <a:xfrm>
              <a:off x="1684115" y="5661248"/>
              <a:ext cx="436341" cy="0"/>
            </a:xfrm>
            <a:prstGeom prst="straightConnector1">
              <a:avLst/>
            </a:prstGeom>
            <a:noFill/>
            <a:ln w="44450" cap="flat" cmpd="sng" algn="ctr">
              <a:solidFill>
                <a:sysClr val="windowText" lastClr="000000"/>
              </a:solidFill>
              <a:prstDash val="solid"/>
              <a:tailEnd type="stealth"/>
            </a:ln>
            <a:effectLst/>
          </p:spPr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655" y="44624"/>
            <a:ext cx="8784976" cy="685800"/>
          </a:xfrm>
        </p:spPr>
        <p:txBody>
          <a:bodyPr/>
          <a:lstStyle/>
          <a:p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коммуникативных умений дошкольников 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938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2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7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25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2209206"/>
              </p:ext>
            </p:extLst>
          </p:nvPr>
        </p:nvGraphicFramePr>
        <p:xfrm>
          <a:off x="0" y="188640"/>
          <a:ext cx="644420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09" y="0"/>
            <a:ext cx="2050757" cy="1296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93" y="5537799"/>
            <a:ext cx="2278999" cy="10754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541" y="2852936"/>
            <a:ext cx="1696435" cy="13634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62" y="4263167"/>
            <a:ext cx="2245794" cy="1296144"/>
          </a:xfrm>
          <a:prstGeom prst="rect">
            <a:avLst/>
          </a:prstGeom>
        </p:spPr>
      </p:pic>
      <p:sp>
        <p:nvSpPr>
          <p:cNvPr id="8" name="Управляющая кнопка: возврат 7">
            <a:hlinkClick r:id="rId11" action="ppaction://hlinksldjump" highlightClick="1"/>
          </p:cNvPr>
          <p:cNvSpPr/>
          <p:nvPr/>
        </p:nvSpPr>
        <p:spPr>
          <a:xfrm>
            <a:off x="8412174" y="6224679"/>
            <a:ext cx="712649" cy="61384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F:\Дипломная работа\0_12290e_541f744e_ori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011" y="1484784"/>
            <a:ext cx="233152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06231"/>
      </p:ext>
    </p:extLst>
  </p:cSld>
  <p:clrMapOvr>
    <a:masterClrMapping/>
  </p:clrMapOvr>
  <p:transition spd="slow" advTm="3079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B5509B-10DF-4B70-8457-652C96E4E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10B5509B-10DF-4B70-8457-652C96E4E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10B5509B-10DF-4B70-8457-652C96E4E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E6D073-787E-41FA-B467-CAFA8A5DD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graphicEl>
                                              <a:dgm id="{CEE6D073-787E-41FA-B467-CAFA8A5DD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dgm id="{CEE6D073-787E-41FA-B467-CAFA8A5DD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7AE636-E79D-4CB5-B40D-0B185BEBB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D67AE636-E79D-4CB5-B40D-0B185BEBB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D67AE636-E79D-4CB5-B40D-0B185BEBB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B9A0FD-4152-4B31-8EB9-DC5910F3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82B9A0FD-4152-4B31-8EB9-DC5910F3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82B9A0FD-4152-4B31-8EB9-DC5910F3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175EFB-8F96-485C-9D98-3904B775F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02175EFB-8F96-485C-9D98-3904B775F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02175EFB-8F96-485C-9D98-3904B775F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85C8F8-EBA4-4E74-936F-EC94D832E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9185C8F8-EBA4-4E74-936F-EC94D832E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9185C8F8-EBA4-4E74-936F-EC94D832E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FC6E98-5E61-4F30-955F-A2A3FA4AF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43FC6E98-5E61-4F30-955F-A2A3FA4AF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43FC6E98-5E61-4F30-955F-A2A3FA4AF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304DCB-664C-4A58-B275-9D6490067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D7304DCB-664C-4A58-B275-9D6490067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D7304DCB-664C-4A58-B275-9D6490067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351569-1600-422D-A7B5-2E3051364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1F351569-1600-422D-A7B5-2E3051364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1F351569-1600-422D-A7B5-2E3051364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B92720-9C9E-4842-B1D8-26B6BFB6C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B1B92720-9C9E-4842-B1D8-26B6BFB6C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graphicEl>
                                              <a:dgm id="{B1B92720-9C9E-4842-B1D8-26B6BFB6C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3CD4FB-F4DA-4FD7-BB65-BBCCC2B0C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BF3CD4FB-F4DA-4FD7-BB65-BBCCC2B0C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BF3CD4FB-F4DA-4FD7-BB65-BBCCC2B0C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3193" y="620688"/>
            <a:ext cx="901731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«Коммуникативные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танцы-игры» – это танцы с несложными движениями, включающие элементы невербального общения, смену партнеров, игровые задания,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соревнования»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[4]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 					                                           </a:t>
            </a:r>
            <a:r>
              <a:rPr lang="ru-RU" sz="2400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А.И.Буренина</a:t>
            </a:r>
            <a:endParaRPr lang="ru-RU" altLang="ru-RU" sz="2400" i="1" u="sng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24" b="7394"/>
          <a:stretch/>
        </p:blipFill>
        <p:spPr>
          <a:xfrm rot="16200000">
            <a:off x="130207" y="1966139"/>
            <a:ext cx="2788060" cy="2401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38" y="4005064"/>
            <a:ext cx="2828552" cy="2691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1775713"/>
            <a:ext cx="34563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Часть 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«Танцы-игры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Поиграем веселей!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Ай, да сапожники!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говори!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Дружный танец!</a:t>
            </a: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Часть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«Массовые танцы»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Брейк-миксер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Бинго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Вальс друзей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 каблучок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пляска</a:t>
            </a:r>
          </a:p>
        </p:txBody>
      </p:sp>
      <p:sp>
        <p:nvSpPr>
          <p:cNvPr id="6" name="Управляющая кнопка: возврат 5">
            <a:hlinkClick r:id="rId7" action="ppaction://hlinksldjump" highlightClick="1"/>
          </p:cNvPr>
          <p:cNvSpPr/>
          <p:nvPr/>
        </p:nvSpPr>
        <p:spPr>
          <a:xfrm>
            <a:off x="8412174" y="6224679"/>
            <a:ext cx="712649" cy="61384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093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290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3304" y="-27384"/>
            <a:ext cx="8352928" cy="685800"/>
          </a:xfrm>
        </p:spPr>
        <p:txBody>
          <a:bodyPr/>
          <a:lstStyle/>
          <a:p>
            <a:pPr lvl="0" algn="ctr"/>
            <a:r>
              <a:rPr lang="ru-RU" sz="2600" b="1" u="sng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Констатирующий этап </a:t>
            </a:r>
            <a:r>
              <a:rPr lang="ru-RU" sz="2600" b="1" u="sng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эксперимента</a:t>
            </a:r>
            <a:endParaRPr lang="ru-RU" sz="2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218826"/>
              </p:ext>
            </p:extLst>
          </p:nvPr>
        </p:nvGraphicFramePr>
        <p:xfrm>
          <a:off x="395537" y="1522512"/>
          <a:ext cx="8568951" cy="464279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856317"/>
                <a:gridCol w="2856317"/>
                <a:gridCol w="2856317"/>
              </a:tblGrid>
              <a:tr h="100930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Компонент коммуникативных умений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диагностических заданий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Названия диагностических заданий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06512"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Информационно-коммуникативный компонент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О.В.Дыбина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[5]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«Зеркало настроений»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А.И.Буренина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[6]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«Разговор игрушек»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51">
                <a:tc rowSpan="2"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Регуляционно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-поведенческий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компонент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О.В.Дыбина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[5]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«Помощники»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Е.А.Смирнова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[7]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«Картинки»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512"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Эмоционально-перцептивный компонент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Л.Ю.Субботина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[8]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«Определи выражение лица»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Н.Е.Веракса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[9]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«Картинки»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683568" y="836712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</a:defRPr>
            </a:lvl9pPr>
          </a:lstStyle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и названия диагностических заданий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43550"/>
      </p:ext>
    </p:extLst>
  </p:cSld>
  <p:clrMapOvr>
    <a:masterClrMapping/>
  </p:clrMapOvr>
  <p:transition spd="slow" advTm="1025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6|0.6|0.6|0.6|0.5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1.4|1.1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6|0.6|0.6|0.6|0.5|0.5"/>
</p:tagLst>
</file>

<file path=ppt/theme/theme1.xml><?xml version="1.0" encoding="utf-8"?>
<a:theme xmlns:a="http://schemas.openxmlformats.org/drawingml/2006/main" name="silly_mime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adiant_spectacle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adiant_spectacle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radiant_spectacle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lly_mi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silly_mi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silly_mi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silly_mi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silly_mi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silly_mi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illy_mi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radiant_spectacle</Template>
  <TotalTime>2306</TotalTime>
  <Words>1176</Words>
  <Application>Microsoft Office PowerPoint</Application>
  <PresentationFormat>Экран (4:3)</PresentationFormat>
  <Paragraphs>173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Calibri</vt:lpstr>
      <vt:lpstr>Impact</vt:lpstr>
      <vt:lpstr>Tahoma</vt:lpstr>
      <vt:lpstr>Times New Roman</vt:lpstr>
      <vt:lpstr>Wingdings</vt:lpstr>
      <vt:lpstr>silly_mime</vt:lpstr>
      <vt:lpstr>radiant_spectacle</vt:lpstr>
      <vt:lpstr>1_radiant_spectacle</vt:lpstr>
      <vt:lpstr>2_radiant_spectacle</vt:lpstr>
      <vt:lpstr>Формирование коммуникативных умений у детей 6-7 лет посредством использования  в музыкальной деятельности коммуникативных танцев-игр</vt:lpstr>
      <vt:lpstr>Оглавление:</vt:lpstr>
      <vt:lpstr>Презентация PowerPoint</vt:lpstr>
      <vt:lpstr>Презентация PowerPoint</vt:lpstr>
      <vt:lpstr>Основные понятия, связанные с категорией «общение»</vt:lpstr>
      <vt:lpstr>Структура коммуникативных умений дошкольников [3]</vt:lpstr>
      <vt:lpstr>Презентация PowerPoint</vt:lpstr>
      <vt:lpstr>Презентация PowerPoint</vt:lpstr>
      <vt:lpstr>Констатирующий этап эксперимента</vt:lpstr>
      <vt:lpstr>Презентация PowerPoint</vt:lpstr>
      <vt:lpstr>Формирующий эксперимент</vt:lpstr>
      <vt:lpstr>Формирующий этап: использование коммуникативных танцев-игр на занятиях</vt:lpstr>
      <vt:lpstr>Формирующий этап: фрагменты занятий</vt:lpstr>
      <vt:lpstr>Сравнение результатов констатирующего и контрольного этапов эксперимента</vt:lpstr>
      <vt:lpstr>Список использованной литературы</vt:lpstr>
      <vt:lpstr>«Единственная известная роскошь – это роскошь человеческого общения»                                Антуан де Сент Экзюпери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 – игровая деятельность как средство формирования коммуникативных навыков старших дошкольников</dc:title>
  <dc:creator>Анна</dc:creator>
  <cp:lastModifiedBy>admin</cp:lastModifiedBy>
  <cp:revision>171</cp:revision>
  <dcterms:created xsi:type="dcterms:W3CDTF">2018-04-25T15:45:54Z</dcterms:created>
  <dcterms:modified xsi:type="dcterms:W3CDTF">2019-05-21T15:23:38Z</dcterms:modified>
</cp:coreProperties>
</file>