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1.xml" ContentType="application/inkml+xml"/>
  <Override PartName="/ppt/ink/ink13.xml" ContentType="application/inkml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0" r:id="rId2"/>
    <p:sldId id="291" r:id="rId3"/>
    <p:sldId id="292" r:id="rId4"/>
    <p:sldId id="284" r:id="rId5"/>
    <p:sldId id="261" r:id="rId6"/>
    <p:sldId id="260" r:id="rId7"/>
    <p:sldId id="259" r:id="rId8"/>
    <p:sldId id="283" r:id="rId9"/>
    <p:sldId id="288" r:id="rId10"/>
    <p:sldId id="280" r:id="rId11"/>
    <p:sldId id="279" r:id="rId12"/>
    <p:sldId id="281" r:id="rId13"/>
    <p:sldId id="287" r:id="rId14"/>
    <p:sldId id="275" r:id="rId15"/>
    <p:sldId id="278" r:id="rId16"/>
    <p:sldId id="286" r:id="rId17"/>
    <p:sldId id="289" r:id="rId18"/>
    <p:sldId id="282" r:id="rId19"/>
    <p:sldId id="257" r:id="rId20"/>
    <p:sldId id="262" r:id="rId21"/>
    <p:sldId id="258" r:id="rId22"/>
    <p:sldId id="265" r:id="rId23"/>
    <p:sldId id="263" r:id="rId24"/>
    <p:sldId id="264" r:id="rId25"/>
    <p:sldId id="266" r:id="rId26"/>
    <p:sldId id="267" r:id="rId27"/>
    <p:sldId id="268" r:id="rId28"/>
    <p:sldId id="269" r:id="rId29"/>
    <p:sldId id="270" r:id="rId30"/>
    <p:sldId id="271" r:id="rId31"/>
    <p:sldId id="285" r:id="rId32"/>
    <p:sldId id="273" r:id="rId33"/>
    <p:sldId id="274" r:id="rId34"/>
    <p:sldId id="27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Любовь Григорьевна" initials="ЛГ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5" autoAdjust="0"/>
    <p:restoredTop sz="94660"/>
  </p:normalViewPr>
  <p:slideViewPr>
    <p:cSldViewPr>
      <p:cViewPr varScale="1">
        <p:scale>
          <a:sx n="57" d="100"/>
          <a:sy n="57" d="100"/>
        </p:scale>
        <p:origin x="-84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40" units="1/cm"/>
          <inkml:channelProperty channel="Y" name="resolution" value="42.66667" units="1/cm"/>
        </inkml:channelProperties>
      </inkml:inkSource>
      <inkml:timestamp xml:id="ts0" timeString="2014-04-30T20:25:40.380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40" units="1/cm"/>
          <inkml:channelProperty channel="Y" name="resolution" value="42.66667" units="1/cm"/>
        </inkml:channelProperties>
      </inkml:inkSource>
      <inkml:timestamp xml:id="ts0" timeString="2014-04-30T20:43:47.403"/>
    </inkml:context>
    <inkml:brush xml:id="br0">
      <inkml:brushProperty name="width" value="0.08819" units="cm"/>
      <inkml:brushProperty name="height" value="0.35278" units="cm"/>
      <inkml:brushProperty name="color" value="#E5B9B7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298 463,'20'0,"-1"0,-19 0,20 0,0 19,0-19,-20 0,20 20,-20-20,20 19,-1-19,1 0,20 20,-40-20,40 19,-1 1,-19-20,20 19,-40-19,40 0,-21 0,61 39,-80-39,39 0,-39 0,20 0,0 20,-60-40,1 20,-41 0,21 0,-1 0,1 0,-1 0,60-19,-39 19,19 0,0 0,0 0,0 0,0 0,20 0,-39-20,39-19,-20 39,20-19,0-1,0 20,0-19,0 19,40 0,19-20,-19 1,39-20,-59 39,20 0,-21 0,1-20,0 20,40 0,-21 0,1 0,0 20,-1-20,-39 0,20 0,-20 0,20 0,20 0,19 19,-39-19,40 0,-1 0,-19 0,-20 0,0 0,-20 20,19-20,1 19,0-19,-20 0,20 0,0 0,0 0,-20 0,19 0,1 0,0 0,-20 0,20 0,0 0,0 0,-20 0,19 0,1 0,0 0,0 0,20 0,-20 0,19 0,-19 0,0 0,20 0,-21 0,1 0,0 0,-20 0,20 0,0 0,0 0,-1 20,1-1,0-19,0 0,-20 0,40 0,-21 0,21 0,-40 0,20 0,-20 0,40 0,-40 0,20 0,-20 0,39 0,-39 0,20 0,-20 0,40 0,-40 0,20 0,19 0,-39 0,20 0,0 0,0 0,-20 0,39 0,-19 0,0 0,-20 0,40 0,-20 0,-20 0,39 0,-19 0,0 0,0 0,0 0,0 0,-1 0,1 0,0 0,-20 0,20 0,0 0,0 0,-20 0,39 0,-19 0,20 0,-40 0,20 0,-1 0,1 0,0 0,20 0,-20 0,0 0,-1 0,1 0,-20 0,20 0,0 0,0 0,0 0,-1 0,21 0,0 0,-40 0,39 0,1 0,-40 0,40 0,19 0,-19 0,-20 0,20 0,-21 0,21 0,-20 0,0 0,0 0,-20 0,39 0,1 0,-20 0,19 0,-39 0,20 0,40 0,-60 0,20 0,-1 0,1 0,0 0,0 0,0 0,-20 0,20 0,0 0,-1 0,21 0,0 0,-40 0,39 0,1 0,0 0,-20 0,19 0,1 0,0 0,-40 0,39 0,-19 0,0 0,20 0,-1 0,1 0,-20 0,0 0,19 0,-39 0,20 0,0 0,0 0,0 0,0 0,-1 0,-19 0,40 0,-20 0,0 0,0 0,19 0,-19 0,0 0,40 0,-41-19,1 19,20 0,-40 0,20 0,0 0,-1 0,1 0,0 0,0 0,20-39,-40 39,39 0,-39 0,40 0,-20 0,-20 0,40 0,-21 0,21 0,-40 0,20 0,0 0,0 0,-20 0,19 0,1 0,0 0,-20 0,-20 0,0 0,1 0,-21 0,20 19,20-19,-40 0,21 0,-1 0,0 0,20 0,-20 0,0 20,20-20,-20 0,0 0,1 0,-1 0,20 0,-20 0,0 0,0 0,20 0,-20 0,1 0,-1 0,20 0,-40 0,0 0,40 0,-19 0,-1 0,-20 0,40 0,-20 0,0 0,0 0,20 0,-39 0,19 0,-40 0,60 19,-39-19,19 0,20 0,-20 0,0 0,0 0,20 0,-19 0,-1 0,0 0,0 0,-20 0,21 0,-21 0,20 0,0 0,0 0,20 0,-20 0,-19 0,19 0,20 0,-20 0,-20 0,40 0,-39 0,-1 0,40 0,-40 0,21 0,-41 0,40 0,0 0,1 0,19 0,-20 0,-20 0,20 0,0 0,-19 0,-21 0,60 0,-40 0,21 0,-1 0,-40 0,1 0,39 0,0 0,0 0,0 0,1 0,-21 0,40 0,-20 0,-20 0,40 0,-39 0,-1 0,40 0,-40 0,20 0,20 0,-39 0,19 0,20 0,-40 0,40 0,-39 0,-1 0,20 0,-20 0,-19 0,19 0,-19 0,59 0,-40 0,0 0,40 0,-39 0,19 0,20 0,-40 0,20 0,20 0,-39 0,39 0,-20 0,20 0,-40 0,20 0,0 0,-19 0,19 0,-20 0,20 0,20 0,-20 0,1 0,-1 0,20 0,-40 0,20 0,20 0,-39 0,19 0,20 0,-40 0,40 0,-20 0,-19 0,39 0,-20 0,0 0,0 0,20 0,-20 0,0 0,0 0,20 0,-19 0,-1 0,0 0,20 0,-20 0,0 0,-19 0,39 0,-20 0,-20 0,40 0,-40 20,21-20,-1 0,-20 19,20-19,0 0,1 0,-1 0,0 20,0-20,0 0,0 0,0 0,-19 19,39-19,-40 0,20 0,20 0,-39 0,-1 0,20 0,0 0,0 0,-19 0,19 39,-20-39,20 0,1 0,-21 20,40-20,-20 0,0 0,0 0,20 0,-20 0,1 0,-1 0,20 0,-20 0,0 0,0 0,0 0,1 0,-1 0,20 0,-20 0,0 0,0 0,0 0,1 0,-1 0,20 0,-40 0,40 0,-20 0,20 0,-20 0,0 0,1 0,19 0,-20 0,0 0,0 0,0 0,0 0,1 0,19 0,-40 0,40-20,-20 20,0 0,-19 0,39 0,-20-19,0-1,0 20,20 0,-20-19,20 19,-39-20,39 1,0 19,0-20,0 20,19 0,21 0,0 0,-40 0,39 0,-19 0,-20 0,20 0,0 0,20 0,-40 0,19 0,21 0,20 0,-41 0,21 0,-20 0,40 0,-41 0,41 0,-40 0,19 0,-19 0,-20 0,40 0,-20 0,19 0,-19 0,0 0,0 0,0 0,0 0,0 0,19 0,-39 0,20 0,20 0,-40 0,39 0,-39 0,20 0,-20 0,40 0,-20 0,-20 0,39 0,-39 0,20 0,-20 0,40 0,-40 0,20 0,-20 0,20 0,-1 0,-19 0,20 0,-20 0,40 0,-40 0,20 0,-20 0,40 0,-21-19,21 19,-20 0,0 0,0 0,19 0,1 0,-40 0,20 0,-20 0,39 0,-39 0,20 0,-20 0,40 0,-40 0,20 0,-20 0,39 0,-19 0,0 0,0 0,-20 0,40 0,-40 0,20 0,-1 0,1 0,0 0,-20 0,20 0,0 0,0 0,-20 0,19 0,21 0,-20 0,0 0,0 0,-1 0,-19 0,20 0,0 0,0 0,-20 0,20 0,-20 0,39 0,-39 0,20 0,0 0,0 0,0 0,0 0,0 0,-20 0,39 0,1 0,-40 0,20 0,0 0,-1 0,21 0,-40 0,20 0,20 0,-40 0,39 0,1 0,-40 0,20 0,0 0,0 0,-20 0,19 0,1 0,0 0,-20 0,40 0,-20 0,-1 0,1 0,0 0,0 0,20 0,-21 0,1 0,20 0,-20 0,19 0,-19 0,20 0,-20 0,20 0,-21 0,41 0,-60 0,20 0,19 0,-39 0,40 0,-20 0,0 0,0 0,-1 0,1 0,0 0,0 0,0 0,-20 0,20 0,-1 0,1 0,-20 0,20 0,0 0,0 0,-20 0,20 0,19 0,-39 0,20 0,20 0,0 19,-1-19,-19 0,59 20,-59-20,20 0,0 0,-21 19,1-19,0 0,0 0,-20 0,20 0,0 0,0 0,19 39,-19-39,20 0,19 0,-19 0,-20 0,19 0,1 0,0 0,-20 0,19 0,1 0,-40 0,20 0,39 20,-19-20,-40 0,20 0,0 0,0 0,-1 0,21 0,-20 0,-20 0,40 0,-21 0,21 0,-20 0,0 0,0 0,0 0,39 0,-39 0,20-20,-21 20,-19 0,20-19,0 19,-20-20,0 1,-40 38,1-19,-1 20,-19-20,19 19,20-19,-20 20,20-20,1 19,-21-19,20 0,0 0,-19 0,19 0,-20 0,0 39,1-39,39 0,-40 0,20 0,20 0,-20 0,0 0,1 0,19 0,-20 0,-20 0,20 20,0-20,1 0,-1 0,0 0,0 0,0 0,20 0,-20 0,-19 0,19 0,-20 0,20 0,20 0,-39 0,19 0,-20 0,20 0,20 0,-20 0,1 0,-1 0,20 0,-20 0,-20 0,40 0,-20 0,-39 0,59 0,-20 0,-20 0,40 0,-39 0,19 0,20 0,-40 0,40 0,-20 0,20 0,-39 0,39 0,-20 0,-20 0,40 0,-40 0,21 0,-1 0,0 0,-20 0,40 0,-20 0,-19 0,39 0,-20 0,0 0,-20 0,40 0,-19 0,-21 0,20 0,0 0,0 0,1 0,-1 0,20 0,-20 0,0 0,-20 0,40 0,-20 0,1 0,-1 0,0 0,0 0,0 0,0 0,1 0,-1 0,0 0,-20 0,1 0,19 0,20 0,-20 0,-20 0,20 0,20 0,-39 0,19 0,0 0,0 0,-20 0,40 0,-19 0,-1 0,0 0,20 0,-20 0,0 0,0 0,20 0,-39 0,19 0,20 0,-20 0,0 0,0 0,20 0,-19 0,19 0,-20 0,0 0,20 0,-40 0,20 0,20 0,-20 0,1 0,-1 0,-20 0,40 0,-20 0,-19 0,39 0,-40 0,20 0,20 0,-40 0,21-20,-1 20,20 0,-20 0,0 0,-20 0,1 0,39 0,-20 0,20-19,-40 19,20 0,-19 0,19 0,0 0,-20 0,20 0,20 0,-39-39,19 39,0 0,0 0,20 0,-39 0,-1 0,20 0,0 0,-19-20,-1 20,20 0,0 0,0 0,0 0,1 0,-21 0,20 0,0 0,-19-19,39 19,-40 0,20 0,0 0,-19 0,39 0,-20-20,-20 20,40 0,-20 0,-39 0,59 0,-40 0,0 0,1 0,19 0,-20 0,0 0,1 0,19 0,0 0,-20 0,40 0,-19 0,-1 0,0 0,20 0,-20 0,20 0,20 20,0-1,0-19,-1 0,-19 0,20 20,-20-20,40 19,-40-19,20 20,19-20,-19 19,0-19,0 0,0 0,0 0,19 20,-19-20,-20 0,20 0,-20 0,20 0,-20 0,20 0,0 0,19 0,-39 19,20-19,-20 0,20 0,0 0,-20 0,20 0,-1 0,-19 0,40 0,-20 0,0 0,19 0,-19 0,0 0,0 0,-20 0,20 0,19 0,-19 0,-20 0,20 0,0 0,0 0,0 0,0 0,-1 0,1 0,0 0,0 0,-20 0,20 0,0 0,-1 0,-19 0,20 0,20 0,-20 0,-20 0,39 0,-19 0,20 0,-20 0,19 0,-19 0,0 0,20 0,-20 0,19 0,-39 0,40 0,-20 0,0 0,0 0,19 0,-39 0,40 0,0 20,-1-20,-19 0,20 0,-1 0,21 0,-40 0,39 0,-19 0,0 0,19 0,1 0,19 0,-59 0,40 0,-21 19,21-19,-1 0,-59 0,60 0,-40 0,19 0,1 0,0 0,-21 0,41 0,0-19,-21 19,21 0,-1-20,-19 20,19 0,21 0,-21 0,1 0,39 0,-59 0,-1 0,21 0,-1 0,-39 0,40 0,-40 0,39 0,-39 0,40 0,-21 0,21 0,-1 0,1 0,-1 0,-19 0,0 0,-1-19,21 19,-20 0,-40 0,39 0,-19 0,0 0,-20 0,20-20,0 20,-1 0,-19 0,20-19,20-1,-40 20,40 0,-21 0,21-39,20 20,-1 19,1 0,19-20,-19 20,39 0,-40-39,1 39,-1-19,-39 19,0 0,0 0,-20 0,0-20,-40 20,20 0,-39 0,39 0,-40-19,41 19,-21 0,-20-20,41 20,-21 0,20-19,0 19,-19-20,19 1,0-1,0 20,0 0,0 0,1 0,-21 0,40 0,-60-19,60 19,-39 0,-1 0,-20-39,41 39,-21 0,20 0,-20 0,21 0,-41 0,0 0,41 0,-41 0,1 0,39 0,0 0,-20 0,20 0,20 0,-19 0,-1 0,0-20,20 20,-20 0,-20 0,40 0,-39 0,-1-19,20 19,0 0,-39-20,59 20,-20 0,-40 0,41 0,-21-19,20 19,-39 0,39-20,-20 20,20 0,-39 0,39 0,-20 0,20 0,0-19,1-1,-1 20,0 0,-20 0,40 0,-39 0,-1 0,-20 0,41 0,-1 0,-20 0,0 0,1-19,19 19,-20 0,20 0,0 0,-19-20,-1 20,20-19,-19 19,19 0,20 0,-40 0,0-20,21 20,-1 0,-40 0,40-19,-19 19,-1 0,-20 0,41 0,-21 0,-20-40,41 40,-41-19,40 19,-19 0,-1 0,-20 0,60 0,-39 0,-1 0,20 0,20 0,-40 0,-19 0,59 0,-40 0,20 0,-39 0,39 0,-20 0,21 0,-41 0,40 0,-20 0,1 0,-1 0,0 0,1 0,19 0,-40 0,1 0,39 0,20 0,-59 0,19 0,0 0,20 0,-19 0,-21 0,-19 0,-20 19,39-19,20 0,-19 0,-1 20,21-20,-21 20,40-20,-19 0,-21 0,40 19,0-19,-19 0,19 0,-20 20,20-20,-59 19,79-19,-20 0,-20 20,40-20,-39 0,19 0,0 19,-20-19,40 0,-39 20,19-20,0 19,0-19,-39 20,39-1,0 1,-40 19,60-39,-19 19,-1-19,0 20,20-20,-20 19,20-19,0 0,60 0,-41 20,21-20,40 0,-41 19,21-19,-21 0,1 0,20 0,-1 0,1 0,-1 0,1 0,-21 0,1 0,0 0,-1 0,-19 0,0 0,20 0,-1 0,1 0,0 0,0 0,19 0,-19 0,19 0,1 0,-40 0,19 0,-19 0,-20 0,40 0,-20 0,-1 0,21 0,20 0,-21 0,1 0,-20 0,39 0,-19 0,20 0,-21 0,1 0,19 0,-19 0,0 0,0 0,-21 0,21 0,0 0,19 0,-19 0,0 0,39 0,-39 0,-1 0,1 0,0 0,-1 0,-19 0,60 0,-41 0,-19 0,40 0,19 0,-59 0,59 0,-19 0,-40 0,39 0,1 0,-41 0,41 0,-60 0,40 0,-21 0,-19 0,20 0,0 0,0 0,-20 0,20 0,0 0,0 0,-20 0,19 0,21 0,-40 0,-59 0,-1 0,-39 0,-40-39,0 39,20 0,0-19,-40 19,0-39,100 39,-20-20,-1 1,21 19,39-20,-40 20,41 0,-41-19,60 19,-20 0,-20 0,21-20,-21 20,20 0,0 0,-19 0,-21 0,-19 0,39 0,-19 0,-21 0,21 0,-21 0,21 0,19 0,-19 0,-21 0,21 0,-21 0,41 0,-21 0,1 0,-1 0,20 0,-39 0,19 0,1 0,-1 0,-19 0,59 0,0 20,-19-20,39 0,0 19,0 1,0-1,20-19,19 39,21-39,-40 20,118-1,-98-19,-20 39,59-19,21-20,-1 19,-20-19,40 39,-39-39,-1 0,0 0,20 0,-19 0,-1 0,40 0,-39 0,-1 0,-20 0,21 0,-60 0,39 0,1 0,-40 0,19 0,-19 0,40 0,-60 0,19 0,21 0,-20 0,0 0,19 0,21 0,-40 0,39 0,1 0,-20 0,59 0,-40 0,1 0,-1 0,-19 0,0 0,-20 0,39 0,-39 0,20 0,-21 0,-19 0,20 0,0 0,0 0,-20 0,20 0,19 0,1 0,-20 0,0 0,20 0,-21 0,41 0,-20 0,-1 0,1 0,0 0,-1 0,-19 0,20-19,-1 19,1-39,-20 39,20 0,-1 0,1 0,-20 0,59-20,-59 20,40-19,-21 19,-19-20,40 20,-41 0,41-19,-40 19,20 0,-21 0,21 0,0-20,-1 1,-39 19,40 0,20 0,-60 0,39 0,-19 0,40 0,-41 0,1 0,0 0,0 0,0 0,0 0,-20 0,20 0,-1 0,1 0,0 0,20 0,-40 0,20 0,39 0,-59 0,20 19,0-19,0 0,-20 0,19 0,21 0,-40 0,20 0,0 20,0-20,-20 0,39 19,-39-19,20 0,-20 0,60 0,-40 0,19 0,-39 0,20 0,-20 20,40-1,-1-19,-19 0,20 0,0 0,-40 0,39-19,-19 19,0 0,-20-20,-20 1,-39 19,-21 0,41-20,-21 20,1 0,-1-19,1-1,39 20,-20 0,0 0,40-19,-20 19,-19-20,-1 20,20 0,0 0,1 0,-1 0,0-39,0 39,0 0,20 0,-39 0,19 0,0 0,-20 0,0-19,1 19,19-20,-40 20,60 0,-59 0,59 0,-40 0,20 0,1 0,-1 0,0-19,0 19,20 0,-40 0,21 0,19 0,-40 0,0-20,0 20,21 0,-21 0,40 0,-20 0,-20 0,21 0,-1 0,-20 0,20 0,-19 0,19 0,20-19,-40 19,0 0,21 0,-21 0,0-20,20 20,20 0,-39 0,19 0,-20 0,20 0,0 0,-19-19,19 19,-20 0,1 0,-1 0,20 0,-20 0,1 0,-21 0,60 0,-40 0,1 0,-1 0,40 0,-40 0,1 0,-21 0,40 0,-39 0,19 0,1 0,-21 0,0 0,41 0,-1 0,-20 0,20 0,-19 0,19 0,-20 0,20 0,-19 0,19 0,-80 19,61-19,-21 0,21 0,-21 20,20-20,1 19,39 1,-40-20,20 0,0 19,20-19,-59 0,39 0,-40 39,21-39,-21 20,60-20,-39 0,39 0,-20 19,0 1,0-20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B5507-EA18-488B-B042-558D772395CA}" type="datetimeFigureOut">
              <a:rPr lang="ru-RU" smtClean="0"/>
              <a:pPr/>
              <a:t>26.05.2019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94D35-3187-4755-918F-A22D5B3C75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2654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4D35-3187-4755-918F-A22D5B3C7535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4368-9BA4-4024-AD6C-18A462A31227}" type="datetimeFigureOut">
              <a:rPr lang="ru-RU" smtClean="0"/>
              <a:pPr/>
              <a:t>26.05.2019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8987-8332-4CCC-BED0-1BEB398F65A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4368-9BA4-4024-AD6C-18A462A31227}" type="datetimeFigureOut">
              <a:rPr lang="ru-RU" smtClean="0"/>
              <a:pPr/>
              <a:t>26.05.2019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8987-8332-4CCC-BED0-1BEB398F65A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4368-9BA4-4024-AD6C-18A462A31227}" type="datetimeFigureOut">
              <a:rPr lang="ru-RU" smtClean="0"/>
              <a:pPr/>
              <a:t>26.05.2019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8987-8332-4CCC-BED0-1BEB398F65A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4368-9BA4-4024-AD6C-18A462A31227}" type="datetimeFigureOut">
              <a:rPr lang="ru-RU" smtClean="0"/>
              <a:pPr/>
              <a:t>26.05.2019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8987-8332-4CCC-BED0-1BEB398F65A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4368-9BA4-4024-AD6C-18A462A31227}" type="datetimeFigureOut">
              <a:rPr lang="ru-RU" smtClean="0"/>
              <a:pPr/>
              <a:t>26.05.2019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8987-8332-4CCC-BED0-1BEB398F65A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4368-9BA4-4024-AD6C-18A462A31227}" type="datetimeFigureOut">
              <a:rPr lang="ru-RU" smtClean="0"/>
              <a:pPr/>
              <a:t>26.05.2019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8987-8332-4CCC-BED0-1BEB398F65A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4368-9BA4-4024-AD6C-18A462A31227}" type="datetimeFigureOut">
              <a:rPr lang="ru-RU" smtClean="0"/>
              <a:pPr/>
              <a:t>26.05.2019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8987-8332-4CCC-BED0-1BEB398F65A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4368-9BA4-4024-AD6C-18A462A31227}" type="datetimeFigureOut">
              <a:rPr lang="ru-RU" smtClean="0"/>
              <a:pPr/>
              <a:t>26.05.2019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8987-8332-4CCC-BED0-1BEB398F65A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4368-9BA4-4024-AD6C-18A462A31227}" type="datetimeFigureOut">
              <a:rPr lang="ru-RU" smtClean="0"/>
              <a:pPr/>
              <a:t>26.05.2019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8987-8332-4CCC-BED0-1BEB398F65A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4368-9BA4-4024-AD6C-18A462A31227}" type="datetimeFigureOut">
              <a:rPr lang="ru-RU" smtClean="0"/>
              <a:pPr/>
              <a:t>26.05.2019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8987-8332-4CCC-BED0-1BEB398F65A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4368-9BA4-4024-AD6C-18A462A31227}" type="datetimeFigureOut">
              <a:rPr lang="ru-RU" smtClean="0"/>
              <a:pPr/>
              <a:t>26.05.2019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8987-8332-4CCC-BED0-1BEB398F65A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34368-9BA4-4024-AD6C-18A462A31227}" type="datetimeFigureOut">
              <a:rPr lang="ru-RU" smtClean="0"/>
              <a:pPr/>
              <a:t>26.05.2019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8987-8332-4CCC-BED0-1BEB398F65A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nacherchy.ru/images/stories/5/cherchenie0032.jpg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19.emf"/><Relationship Id="rId4" Type="http://schemas.openxmlformats.org/officeDocument/2006/relationships/image" Target="../media/image18.emf"/><Relationship Id="rId27" Type="http://schemas.openxmlformats.org/officeDocument/2006/relationships/customXml" Target="../ink/ink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/>
              <a:t>основы строительного </a:t>
            </a:r>
            <a:r>
              <a:rPr lang="ru-RU" b="1" cap="all" dirty="0" smtClean="0"/>
              <a:t>черчения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для профессии  СПО:</a:t>
            </a:r>
            <a:br>
              <a:rPr lang="ru-RU" dirty="0" smtClean="0"/>
            </a:br>
            <a:r>
              <a:rPr lang="ru-RU" dirty="0" smtClean="0"/>
              <a:t>  </a:t>
            </a:r>
            <a:r>
              <a:rPr lang="ru-RU" dirty="0" smtClean="0"/>
              <a:t>08.01.08 </a:t>
            </a:r>
            <a:r>
              <a:rPr lang="ru-RU" dirty="0" smtClean="0"/>
              <a:t>Мастер отделочных строительных работ.</a:t>
            </a:r>
            <a:br>
              <a:rPr lang="ru-RU" dirty="0" smtClean="0"/>
            </a:br>
            <a:r>
              <a:rPr lang="ru-RU" i="1" baseline="30000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728192"/>
          </a:xfrm>
        </p:spPr>
        <p:txBody>
          <a:bodyPr>
            <a:normAutofit/>
          </a:bodyPr>
          <a:lstStyle/>
          <a:p>
            <a:r>
              <a:rPr lang="ru-RU" dirty="0" smtClean="0"/>
              <a:t>Подготовлено преподавателем Русских Л. Г. </a:t>
            </a:r>
            <a:r>
              <a:rPr lang="ru-RU" i="1" baseline="30000" dirty="0" smtClean="0"/>
              <a:t> </a:t>
            </a:r>
            <a:endParaRPr lang="ru-RU" dirty="0" smtClean="0"/>
          </a:p>
          <a:p>
            <a:r>
              <a:rPr lang="ru-RU" i="1" baseline="30000" dirty="0" smtClean="0"/>
              <a:t> 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71401"/>
            <a:ext cx="6623912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Как получают план, разрез?</a:t>
            </a:r>
            <a:endParaRPr lang="ru-RU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" name="Рисунок 1" descr="C:\Users\Любовь Григорьевна\Pictures\2014-05-20 строит\строит 006.png"/>
          <p:cNvPicPr/>
          <p:nvPr/>
        </p:nvPicPr>
        <p:blipFill>
          <a:blip r:embed="rId2" cstate="print">
            <a:lum bright="10000"/>
          </a:blip>
          <a:srcRect l="16513" t="5711" r="7293" b="56177"/>
          <a:stretch>
            <a:fillRect/>
          </a:stretch>
        </p:blipFill>
        <p:spPr bwMode="auto">
          <a:xfrm>
            <a:off x="0" y="-315416"/>
            <a:ext cx="9324528" cy="778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71800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Любовь Григорьевна\Pictures\2014-05-20 строит\строит 008.png"/>
          <p:cNvPicPr/>
          <p:nvPr/>
        </p:nvPicPr>
        <p:blipFill>
          <a:blip r:embed="rId2" cstate="print">
            <a:lum bright="-10000" contrast="40000"/>
          </a:blip>
          <a:srcRect l="17477" t="8158" r="6841" b="57165"/>
          <a:stretch>
            <a:fillRect/>
          </a:stretch>
        </p:blipFill>
        <p:spPr bwMode="auto">
          <a:xfrm>
            <a:off x="467544" y="-99392"/>
            <a:ext cx="867645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419872" y="5805264"/>
            <a:ext cx="410445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Образование разреза здания</a:t>
            </a:r>
            <a:endParaRPr lang="ru-RU" sz="24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Любовь Григорьевна\Pictures\2014-05-20 строит\строит 009.png"/>
          <p:cNvPicPr/>
          <p:nvPr/>
        </p:nvPicPr>
        <p:blipFill>
          <a:blip r:embed="rId2" cstate="print">
            <a:lum bright="-10000" contrast="40000"/>
          </a:blip>
          <a:srcRect l="16185" t="7234" r="10420" b="53450"/>
          <a:stretch>
            <a:fillRect/>
          </a:stretch>
        </p:blipFill>
        <p:spPr bwMode="auto">
          <a:xfrm>
            <a:off x="-540568" y="404664"/>
            <a:ext cx="9684569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51920" y="0"/>
            <a:ext cx="52920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План — это изображение разреза   здания, рассеченного мнимой горизонтальной плоскостью, проходящей на определенном уровне </a:t>
            </a:r>
            <a:r>
              <a:rPr lang="ru-RU" sz="2400" dirty="0" smtClean="0"/>
              <a:t>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11960" y="6165304"/>
            <a:ext cx="381642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Образование плана здания</a:t>
            </a:r>
            <a:endParaRPr lang="ru-RU" sz="24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Любовь Григорьевна\Pictures\2014-05-20 строит\строит 004.png"/>
          <p:cNvPicPr/>
          <p:nvPr/>
        </p:nvPicPr>
        <p:blipFill rotWithShape="1">
          <a:blip r:embed="rId2" cstate="print">
            <a:lum bright="10000"/>
          </a:blip>
          <a:srcRect l="36001" t="8391" r="39718" b="33553"/>
          <a:stretch/>
        </p:blipFill>
        <p:spPr bwMode="auto">
          <a:xfrm>
            <a:off x="179512" y="0"/>
            <a:ext cx="28803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635896" y="1493830"/>
            <a:ext cx="5508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0"/>
            <a:ext cx="630019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dirty="0" smtClean="0"/>
              <a:t>На планах и разрезах зданий, сооружений видимые контуры обводят линиями разной толщины. </a:t>
            </a:r>
            <a:r>
              <a:rPr lang="ru-RU" sz="4000" u="sng" dirty="0" smtClean="0"/>
              <a:t>Более толстой </a:t>
            </a:r>
            <a:r>
              <a:rPr lang="ru-RU" sz="4000" dirty="0" smtClean="0"/>
              <a:t>линией обводят контуры участков стен, попавших в секущую плоскость. Контуры участков стен, не попавших в плоскость сечения, обводят </a:t>
            </a:r>
            <a:r>
              <a:rPr lang="ru-RU" sz="4000" u="sng" dirty="0" smtClean="0"/>
              <a:t>тонкой линией</a:t>
            </a:r>
            <a:r>
              <a:rPr lang="ru-RU" sz="4000" dirty="0" smtClean="0"/>
              <a:t>.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385085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95536" y="667725"/>
            <a:ext cx="828092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Разрезом называется изображение здания, мысленно рассеченного вертикальной плоскостью. Разрезы на строительных чертежах служат для выявления объемного и конструктивного решения здания, взаимного расположения отдельных конструкций, помещений и т.п.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оительное черчение"/>
          <p:cNvPicPr/>
          <p:nvPr/>
        </p:nvPicPr>
        <p:blipFill>
          <a:blip r:embed="rId2" cstate="print"/>
          <a:srcRect l="4326" r="2751" b="5110"/>
          <a:stretch>
            <a:fillRect/>
          </a:stretch>
        </p:blipFill>
        <p:spPr bwMode="auto">
          <a:xfrm>
            <a:off x="-180528" y="-4347864"/>
            <a:ext cx="7056784" cy="1120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44208" y="116632"/>
            <a:ext cx="26997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Verdana"/>
                <a:ea typeface="Calibri"/>
                <a:cs typeface="Times New Roman"/>
              </a:rPr>
              <a:t>Выносной элемент обозначается маркировочным кружком диаметром 12—14 мм</a:t>
            </a:r>
            <a:r>
              <a:rPr lang="ru-RU" sz="3200" dirty="0" smtClean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. 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66834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820744" y="917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973144" y="10695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125544" y="1221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t2.ftcdn.net/jpg/00/43/99/05/400_F_43990551_p1HEyTzd8DtcpokThTQ1LbZAunYTQYy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6480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3092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0120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8131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</a:t>
            </a:r>
            <a:endParaRPr lang="ru-RU" dirty="0"/>
          </a:p>
        </p:txBody>
      </p:sp>
      <p:pic>
        <p:nvPicPr>
          <p:cNvPr id="5" name="Рисунок 4" descr="http://t2.ftcdn.net/jpg/00/43/99/05/400_F_43990551_p1HEyTzd8DtcpokThTQ1LbZAunYTQYy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6480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0"/>
            <a:ext cx="3779912" cy="6858000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Ссылку на узлы, которые даются в сечении, изображают с помощью толстой основной сплошной линии, которая проходит через рассекаемые элементы и тонкой линией-выноской с полочкой и без </a:t>
            </a:r>
            <a:r>
              <a:rPr lang="ru-RU" dirty="0" smtClean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нее.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4000" b="1" i="1" dirty="0" smtClean="0"/>
              <a:t>БПОУ</a:t>
            </a:r>
            <a:r>
              <a:rPr lang="ru-RU" sz="4000" dirty="0" smtClean="0"/>
              <a:t>  </a:t>
            </a:r>
            <a:r>
              <a:rPr lang="ru-RU" sz="4000" b="1" i="1" dirty="0" smtClean="0"/>
              <a:t>Удмуртской </a:t>
            </a:r>
            <a:r>
              <a:rPr lang="ru-RU" sz="4000" b="1" i="1" dirty="0" smtClean="0"/>
              <a:t>Республики</a:t>
            </a:r>
            <a:endParaRPr lang="ru-RU" sz="4000" dirty="0" smtClean="0"/>
          </a:p>
          <a:p>
            <a:pPr>
              <a:buNone/>
            </a:pPr>
            <a:r>
              <a:rPr lang="ru-RU" sz="4000" b="1" i="1" dirty="0" smtClean="0"/>
              <a:t>«ИЖЕВСКИЙ ИНДУСТРИАЛЬНЫЙ ТЕХНИКУМ</a:t>
            </a:r>
            <a:endParaRPr lang="ru-RU" sz="4000" dirty="0" smtClean="0"/>
          </a:p>
          <a:p>
            <a:pPr>
              <a:buNone/>
            </a:pPr>
            <a:r>
              <a:rPr lang="ru-RU" sz="4000" b="1" i="1" dirty="0" smtClean="0"/>
              <a:t>и</a:t>
            </a:r>
            <a:r>
              <a:rPr lang="ru-RU" sz="4000" b="1" i="1" dirty="0" smtClean="0"/>
              <a:t>м. Е. Ф. </a:t>
            </a:r>
            <a:r>
              <a:rPr lang="ru-RU" sz="4000" b="1" i="1" dirty="0" smtClean="0"/>
              <a:t>ДРАГУНОВА» </a:t>
            </a:r>
            <a:endParaRPr lang="ru-RU" sz="4000" b="1" i="1" dirty="0" smtClean="0"/>
          </a:p>
          <a:p>
            <a:pPr>
              <a:buNone/>
            </a:pPr>
            <a:endParaRPr lang="ru-RU" b="1" i="1" dirty="0" smtClean="0"/>
          </a:p>
          <a:p>
            <a:pPr>
              <a:buNone/>
            </a:pPr>
            <a:endParaRPr lang="ru-RU" b="1" i="1" dirty="0" smtClean="0"/>
          </a:p>
          <a:p>
            <a:pPr>
              <a:buNone/>
            </a:pPr>
            <a:r>
              <a:rPr lang="ru-RU" sz="4000" dirty="0" smtClean="0"/>
              <a:t>Подготовлено преподавателем </a:t>
            </a:r>
            <a:endParaRPr lang="ru-RU" sz="4000" dirty="0" smtClean="0"/>
          </a:p>
          <a:p>
            <a:pPr>
              <a:buNone/>
            </a:pPr>
            <a:r>
              <a:rPr lang="ru-RU" sz="4000" dirty="0" smtClean="0"/>
              <a:t>Русских </a:t>
            </a:r>
            <a:r>
              <a:rPr lang="ru-RU" sz="4000" dirty="0" smtClean="0"/>
              <a:t>Л. Г. </a:t>
            </a:r>
            <a:r>
              <a:rPr lang="ru-RU" sz="4000" i="1" baseline="30000" dirty="0" smtClean="0"/>
              <a:t> </a:t>
            </a:r>
            <a:endParaRPr lang="ru-RU" sz="40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tock vector of 'Architectural background with a 3D building model and rolls of drawings. Vector clip-art'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9674"/>
            <a:ext cx="565212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erchy.ru/cache/135_0_0_502x251_images_stories_5_cherchenie0032.jpg">
            <a:hlinkClick r:id="rId2" tgtFrame="&quot;_blank&quot;" tooltip="&quot;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8928992" cy="5355976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5250469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Внутри чертежа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-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размеры комнат и толщины стен.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666666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С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наружи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-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линейные размеры элементов фасадной стены </a:t>
            </a:r>
            <a:r>
              <a:rPr kumimoji="0" lang="ru-RU" sz="1600" b="0" i="1" u="sng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четырьмя цепями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: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1" u="sng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первая цепь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от контура стены -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размеры простенков,</a:t>
            </a:r>
            <a:r>
              <a:rPr lang="ru-RU" sz="1600" dirty="0" smtClean="0">
                <a:solidFill>
                  <a:srgbClr val="666666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оконных и дверных проёмов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5949280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                        </a:t>
            </a:r>
            <a:r>
              <a:rPr kumimoji="0" lang="ru-RU" sz="1600" b="0" i="1" u="sng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вторая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—указаны размеры между осями проёмов;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                                            </a:t>
            </a:r>
            <a:r>
              <a:rPr kumimoji="0" lang="ru-RU" sz="1600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третья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—расстояния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между осями капитальных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стен</a:t>
            </a:r>
            <a:r>
              <a:rPr kumimoji="0" lang="ru-RU" sz="1600" i="1" u="sng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 </a:t>
            </a:r>
            <a:r>
              <a:rPr kumimoji="0" lang="ru-RU" sz="1600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                                                                              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3933056"/>
            <a:ext cx="24482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666666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размеры на  планах здания</a:t>
            </a:r>
            <a:endParaRPr lang="ru-RU" sz="2800" b="1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457774"/>
            <a:ext cx="9144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                                                                           </a:t>
            </a:r>
            <a:r>
              <a:rPr kumimoji="0" lang="ru-RU" sz="1600" b="0" i="1" u="sng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четвёртая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—общая длина фасадной стены.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рхитектурные,архитектура,фоны,голубой,план,здание,сапр,город,концентрация,строительство,подрядчик,творческие,кубок,дизайн,дизайнер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3707904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Строительное черчение"/>
          <p:cNvPicPr/>
          <p:nvPr/>
        </p:nvPicPr>
        <p:blipFill>
          <a:blip r:embed="rId3" cstate="print"/>
          <a:srcRect l="1010" t="2753" r="1428" b="15656"/>
          <a:stretch>
            <a:fillRect/>
          </a:stretch>
        </p:blipFill>
        <p:spPr bwMode="auto">
          <a:xfrm>
            <a:off x="1691680" y="116632"/>
            <a:ext cx="734481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699792" y="2420889"/>
            <a:ext cx="64442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4B4B4B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Размерные линии на строительных чертежах ограничивают засечками (наклонными черточками), расположенными под углом 45° к размерной линии. Засечки ставят на местах пересечения размерных и переносных линий. Размерные числа проставляют в миллиметрах над серединой размерных линий. Если размеры проставляются в других единицах, например метрах, то в чертежах делается соответствующая оговорка.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vk-proekt.ru/assets/images/foto-stati/proekt-nv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1831106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4B4B4B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Положение элементов здания по высоте определяют с помощью отметок, показывающих расстояние на высоте от уровня чистого пола первого этажа до уровня поверхности различных элементов здания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4B4B4B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На строительных чертежах отметки уровней указывают в метрах с тремя десятичными знаками. Условная нулевая отметка обозначается так: 0,000. Отметка уровня элемента, расположенного выше нулевой отметки, имеет знак плюс, а расположенного ниже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4B4B4B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—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4B4B4B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знак минус.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рхитектурные,архитектура,фоны,голубой,план,здание,сапр,город,концентрация,строительство,подрядчик,дизайн,дизайнер,диаграмма,проект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517232"/>
            <a:ext cx="2592288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930082"/>
            <a:ext cx="91440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Отметки.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Условные отметки уровней (высоты, глубины) на планах, разрезах, фасадах показывают расстояние по высоте от уровня поверхности какого-либо элемента конструкции здания, расположенного вблизи планировочной поверхности земли. Этот уровень принимается за нулевой.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оительное черчение"/>
          <p:cNvPicPr/>
          <p:nvPr/>
        </p:nvPicPr>
        <p:blipFill>
          <a:blip r:embed="rId2" cstate="print"/>
          <a:srcRect l="12729" t="4458" r="8026" b="6649"/>
          <a:stretch>
            <a:fillRect/>
          </a:stretch>
        </p:blipFill>
        <p:spPr bwMode="auto">
          <a:xfrm>
            <a:off x="179512" y="0"/>
            <a:ext cx="4824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652120" y="908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804520" y="10611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44008" y="9807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956920" y="1213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109320" y="13659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92080" y="0"/>
            <a:ext cx="385192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На фасадах и разрезах отметки помещают на выносных линиях или линиях контура. Знак отметки представляет собой стрелку с полочкой</a:t>
            </a:r>
            <a:endParaRPr lang="ru-RU" sz="3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оительное черчение"/>
          <p:cNvPicPr/>
          <p:nvPr/>
        </p:nvPicPr>
        <p:blipFill>
          <a:blip r:embed="rId2" cstate="print"/>
          <a:srcRect l="3964" t="1557" r="3964" b="3120"/>
          <a:stretch>
            <a:fillRect/>
          </a:stretch>
        </p:blipFill>
        <p:spPr bwMode="auto">
          <a:xfrm>
            <a:off x="0" y="0"/>
            <a:ext cx="36358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91880" y="0"/>
            <a:ext cx="5652120" cy="67403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Знак отметки может сопровождаться поясняющими надписями. Например: </a:t>
            </a:r>
            <a:r>
              <a:rPr lang="ru-RU" sz="2400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solidFill>
                  <a:srgbClr val="C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Ур.ч.п</a:t>
            </a:r>
            <a:r>
              <a:rPr lang="ru-RU" sz="2400" dirty="0" smtClean="0">
                <a:solidFill>
                  <a:srgbClr val="C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»---</a:t>
            </a:r>
            <a:r>
              <a:rPr lang="ru-RU" sz="2400" dirty="0" smtClean="0">
                <a:solidFill>
                  <a:srgbClr val="C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rgbClr val="000000"/>
              </a:solidFill>
              <a:ea typeface="Times New Roman" pitchFamily="18" charset="0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уровень чистого пола;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Ур.з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Times New Roman" pitchFamily="18" charset="0"/>
                <a:cs typeface="Times New Roman" pitchFamily="18" charset="0"/>
              </a:rPr>
              <a:t>--</a:t>
            </a:r>
            <a:r>
              <a:rPr lang="ru-RU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уровень земли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На строительных чертежах отметки уровней указывают в метрах с тремя десятичными знаками, отделенными от целого числа запятой. </a:t>
            </a:r>
            <a:r>
              <a:rPr lang="ru-RU" sz="2400" u="sng" dirty="0" smtClean="0">
                <a:solidFill>
                  <a:schemeClr val="bg2">
                    <a:lumMod val="50000"/>
                  </a:schemeClr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Условная нулевая отметка обозначается так: </a:t>
            </a:r>
            <a:r>
              <a:rPr lang="ru-RU" sz="2400" u="sng" dirty="0" smtClean="0">
                <a:solidFill>
                  <a:srgbClr val="FF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0,000</a:t>
            </a:r>
            <a:r>
              <a:rPr lang="ru-RU" sz="2400" dirty="0" smtClean="0">
                <a:solidFill>
                  <a:srgbClr val="FF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Размерное число, показывающее уровень элемента, расположенного 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B05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ниже нулевой отметки</a:t>
            </a:r>
            <a:r>
              <a:rPr lang="ru-RU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, имеет </a:t>
            </a:r>
            <a:r>
              <a:rPr lang="ru-RU" sz="2400" dirty="0" smtClean="0">
                <a:solidFill>
                  <a:srgbClr val="00B05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знак минус (например, - 1,200),  </a:t>
            </a:r>
            <a:r>
              <a:rPr lang="ru-RU" sz="2400" dirty="0" smtClean="0">
                <a:solidFill>
                  <a:srgbClr val="7030A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выше</a:t>
            </a:r>
            <a:r>
              <a:rPr lang="ru-RU" sz="2400" dirty="0" smtClean="0">
                <a:solidFill>
                  <a:srgbClr val="7030A0"/>
                </a:solidFill>
                <a:ea typeface="Times New Roman" pitchFamily="18" charset="0"/>
                <a:cs typeface="Times New Roman" pitchFamily="18" charset="0"/>
              </a:rPr>
              <a:t>—</a:t>
            </a:r>
            <a:r>
              <a:rPr lang="ru-RU" sz="2400" dirty="0" smtClean="0">
                <a:solidFill>
                  <a:srgbClr val="7030A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знак плюс 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(например, + 2,700).</a:t>
            </a:r>
            <a:endParaRPr lang="ru-RU" sz="24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оительное черчение"/>
          <p:cNvPicPr/>
          <p:nvPr/>
        </p:nvPicPr>
        <p:blipFill>
          <a:blip r:embed="rId2" cstate="print"/>
          <a:srcRect l="6098" t="5199" r="6098" b="5746"/>
          <a:stretch>
            <a:fillRect/>
          </a:stretch>
        </p:blipFill>
        <p:spPr bwMode="auto">
          <a:xfrm>
            <a:off x="-34958" y="-47583"/>
            <a:ext cx="5724128" cy="465313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5292080" y="724105"/>
            <a:ext cx="385192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На планах направление уклона указывают стрелкой. При необходимости над стрелкой ставят значение уклона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0" y="4605553"/>
            <a:ext cx="6804248" cy="2308324"/>
          </a:xfrm>
          <a:prstGeom prst="rect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На планах размерное число отметки наносят в прямоугольнике, контур которого обведен тонкой сплошной линией, </a:t>
            </a:r>
            <a:r>
              <a:rPr lang="ru-RU" sz="2400" dirty="0" smtClean="0">
                <a:solidFill>
                  <a:srgbClr val="C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или</a:t>
            </a:r>
            <a:r>
              <a:rPr lang="ru-RU" sz="2400" dirty="0" smtClean="0">
                <a:solidFill>
                  <a:srgbClr val="000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на полке линии-выноски. В этом случае перед размерным числом отметки ставят знак плюс или минус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32656"/>
            <a:ext cx="9612560" cy="626469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В результате освоения дисциплины обучающийся </a:t>
            </a:r>
            <a:r>
              <a:rPr lang="ru-RU" u="sng" dirty="0" smtClean="0"/>
              <a:t>должен уметь:</a:t>
            </a:r>
          </a:p>
          <a:p>
            <a:r>
              <a:rPr lang="ru-RU" sz="3300" dirty="0" smtClean="0"/>
              <a:t>- читать архитектурно-строительные чертежи, проекты, схемы производства работ.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sz="3300" dirty="0" smtClean="0"/>
              <a:t>В результате освоения дисциплины обучающийся </a:t>
            </a:r>
            <a:r>
              <a:rPr lang="ru-RU" sz="3300" u="sng" dirty="0" smtClean="0"/>
              <a:t>должен знать:</a:t>
            </a:r>
          </a:p>
          <a:p>
            <a:r>
              <a:rPr lang="ru-RU" sz="3300" dirty="0" smtClean="0"/>
              <a:t>- требования единой системы конструкторской документации и системы проектной документации для строительства;</a:t>
            </a:r>
          </a:p>
          <a:p>
            <a:r>
              <a:rPr lang="ru-RU" sz="3300" dirty="0" smtClean="0"/>
              <a:t>- основные  правила построения чертежей и схем, виды нормативно- технической документации;</a:t>
            </a:r>
          </a:p>
          <a:p>
            <a:r>
              <a:rPr lang="ru-RU" sz="3300" dirty="0" smtClean="0"/>
              <a:t>-  виды строительных чертежей, проектов, схем производства работ;</a:t>
            </a:r>
          </a:p>
          <a:p>
            <a:r>
              <a:rPr lang="ru-RU" sz="3300" dirty="0" smtClean="0"/>
              <a:t>-  правила чтения технической и технологической документации, виды производственной документации.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181958"/>
            <a:ext cx="43559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ru-RU" sz="32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Ссылку на узлы, которые даются в сечении, изображают с помощью толстой основной сплошной линии, которая </a:t>
            </a:r>
            <a:r>
              <a:rPr lang="ru-RU" sz="3200" dirty="0" smtClean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проходит через </a:t>
            </a:r>
            <a:r>
              <a:rPr lang="ru-RU" sz="32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рассекаемые элементы и тонкой линией-выноской с полочкой и без нее </a:t>
            </a:r>
            <a:endParaRPr lang="ru-RU" sz="3200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551837"/>
            <a:ext cx="9036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Выносной элемент обозначается маркировочным кружком </a:t>
            </a:r>
            <a:r>
              <a:rPr lang="ru-RU" sz="3200" dirty="0" smtClean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диаметром </a:t>
            </a:r>
            <a:r>
              <a:rPr lang="ru-RU" sz="3200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12—14 мм. Если узел расположен на том же листе, что и основное изображение, то в кружке указывают его порядковый номер 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148356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p14="http://schemas.microsoft.com/office/powerpoint/2010/main" Requires="p14">
          <p:contentPart p14:bwMode="auto" r:id="rId3">
            <p14:nvContentPartPr>
              <p14:cNvPr id="33793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083450" y="49596675"/>
              <a:ext cx="0" cy="0"/>
            </p14:xfrm>
          </p:contentPart>
        </mc:Choice>
        <mc:Fallback>
          <p:pic>
            <p:nvPicPr>
              <p:cNvPr id="33793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83450" y="49596675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27">
            <p14:nvContentPartPr>
              <p14:cNvPr id="33805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14725" y="3692525"/>
              <a:ext cx="2114550" cy="273050"/>
            </p14:xfrm>
          </p:contentPart>
        </mc:Choice>
        <mc:Fallback>
          <p:pic>
            <p:nvPicPr>
              <p:cNvPr id="33805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3498886" y="3629126"/>
                <a:ext cx="2146229" cy="400209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Рисунок 15" descr="Строительное черчение"/>
          <p:cNvPicPr/>
          <p:nvPr/>
        </p:nvPicPr>
        <p:blipFill>
          <a:blip r:embed="rId29" cstate="print"/>
          <a:srcRect l="10633" r="8508"/>
          <a:stretch>
            <a:fillRect/>
          </a:stretch>
        </p:blipFill>
        <p:spPr bwMode="auto">
          <a:xfrm>
            <a:off x="0" y="1"/>
            <a:ext cx="651621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084168" y="620688"/>
            <a:ext cx="30598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Подчёркн</a:t>
            </a:r>
            <a:endParaRPr lang="ru-RU" sz="40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ru-RU" sz="4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утые</a:t>
            </a:r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цифры </a:t>
            </a:r>
          </a:p>
          <a:p>
            <a:pPr algn="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Это площадь помещений</a:t>
            </a:r>
          </a:p>
          <a:p>
            <a:pPr algn="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 м²</a:t>
            </a:r>
          </a:p>
          <a:p>
            <a:pPr algn="r"/>
            <a:r>
              <a:rPr lang="ru-RU" sz="4000" dirty="0" smtClean="0"/>
              <a:t>                 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6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Отдельно для жилых и общественных зданий могут быть вычерчены планы отделочных работ. На этом плане указывают площади помещений, марки оконных и дверных блоков, встроенных шкафов, антресолей и т.д. с монтажным или кладочным планом этажа, а для общественных зданий — со схематическим планом этажа. При несложных способах отделки эти планы могут совмещаться. Чертежи плана сопровождают </a:t>
            </a:r>
            <a:r>
              <a:rPr lang="ru-RU" sz="3600" dirty="0" smtClean="0">
                <a:solidFill>
                  <a:srgbClr val="0070C0"/>
                </a:solidFill>
              </a:rPr>
              <a:t>ведомостью отделки помещений.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928992" cy="59093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Конструктивные элементы здания, попавшие в разрез, но выполненные из материала, являющегося основным для данного здания или сооружения, не штрихуют.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20072" y="0"/>
            <a:ext cx="39239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>
                <a:latin typeface="Georgia"/>
                <a:ea typeface="Times New Roman"/>
                <a:cs typeface="Times New Roman"/>
              </a:rPr>
              <a:t>строительные чертежи </a:t>
            </a:r>
            <a:r>
              <a:rPr lang="ru-RU" sz="3200" dirty="0" smtClean="0">
                <a:latin typeface="Georgia"/>
                <a:ea typeface="Times New Roman"/>
                <a:cs typeface="Times New Roman"/>
              </a:rPr>
              <a:t>жилых , общественных  и производственных зданий называются </a:t>
            </a:r>
          </a:p>
          <a:p>
            <a:pPr algn="r"/>
            <a:r>
              <a:rPr lang="ru-RU" sz="3200" dirty="0" smtClean="0">
                <a:latin typeface="Georgia"/>
                <a:ea typeface="Times New Roman"/>
                <a:cs typeface="Times New Roman"/>
              </a:rPr>
              <a:t>архитектурно-строительные</a:t>
            </a:r>
            <a:endParaRPr lang="ru-RU" dirty="0"/>
          </a:p>
        </p:txBody>
      </p:sp>
      <p:pic>
        <p:nvPicPr>
          <p:cNvPr id="3" name="Рисунок 2" descr="Stock vector of 'Architectural background with a 3D building model and rolls of drawings. Vector clip-art'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5436096" cy="674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36096" y="4653136"/>
            <a:ext cx="2520280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Как понять, прочитать чертёж?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85448669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Stock vector of 'Architectural background with a 3D building model and rolls of drawings. Vector clip-art'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475657" y="476672"/>
            <a:ext cx="194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ЧТЕНИЕ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555776" y="1700808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АРХИТЕКТУРНО</a:t>
            </a:r>
            <a:r>
              <a:rPr lang="ru-RU" sz="4000" dirty="0" smtClean="0"/>
              <a:t>  -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3284984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СТРОИТЕЛЬНОГО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68144" y="4653136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ЧЕРТЕЖА</a:t>
            </a:r>
            <a:endParaRPr lang="ru-RU" sz="4000" b="1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tock vector of 'Architectural background with a 3D building model and rolls of technical drawings. Part of architectural project. Vector clip-art'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92080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707904" y="404664"/>
          <a:ext cx="5328592" cy="751172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328592"/>
              </a:tblGrid>
              <a:tr h="751172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Georgia"/>
                          <a:ea typeface="Times New Roman"/>
                          <a:cs typeface="Times New Roman"/>
                        </a:rPr>
                        <a:t>    </a:t>
                      </a:r>
                      <a:r>
                        <a:rPr lang="ru-RU" sz="2000" dirty="0" smtClean="0">
                          <a:latin typeface="Georgia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ru-RU" sz="2000" baseline="0" dirty="0" smtClean="0">
                          <a:latin typeface="Georgi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 smtClean="0">
                          <a:latin typeface="Georgia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u="sng" dirty="0" smtClean="0">
                          <a:latin typeface="Georgia"/>
                          <a:ea typeface="Times New Roman"/>
                          <a:cs typeface="Times New Roman"/>
                        </a:rPr>
                        <a:t>Строительное  черчение</a:t>
                      </a:r>
                      <a:endParaRPr lang="ru-RU" sz="2800" u="none" dirty="0" smtClean="0">
                        <a:latin typeface="Georgia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 smtClean="0">
                          <a:latin typeface="Georgia"/>
                          <a:ea typeface="Times New Roman"/>
                          <a:cs typeface="Times New Roman"/>
                        </a:rPr>
                        <a:t>вид  технического</a:t>
                      </a:r>
                      <a:r>
                        <a:rPr lang="ru-RU" sz="2800" baseline="0" dirty="0" smtClean="0">
                          <a:latin typeface="Georgi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800" dirty="0" smtClean="0">
                          <a:latin typeface="Georgia"/>
                          <a:ea typeface="Times New Roman"/>
                          <a:cs typeface="Times New Roman"/>
                        </a:rPr>
                        <a:t>черчения         представляет </a:t>
                      </a:r>
                      <a:r>
                        <a:rPr lang="ru-RU" sz="2800" dirty="0">
                          <a:latin typeface="Georgia"/>
                          <a:ea typeface="Times New Roman"/>
                          <a:cs typeface="Times New Roman"/>
                        </a:rPr>
                        <a:t>собой </a:t>
                      </a:r>
                      <a:r>
                        <a:rPr lang="ru-RU" sz="2800" u="sng" dirty="0">
                          <a:latin typeface="Georgia"/>
                          <a:ea typeface="Times New Roman"/>
                          <a:cs typeface="Times New Roman"/>
                        </a:rPr>
                        <a:t>систему кодирования</a:t>
                      </a:r>
                      <a:r>
                        <a:rPr lang="ru-RU" sz="2800" dirty="0">
                          <a:latin typeface="Georgia"/>
                          <a:ea typeface="Times New Roman"/>
                          <a:cs typeface="Times New Roman"/>
                        </a:rPr>
                        <a:t>, при которой с помощью условных знаков </a:t>
                      </a:r>
                      <a:r>
                        <a:rPr lang="ru-RU" sz="2800" dirty="0" smtClean="0">
                          <a:latin typeface="Georgia"/>
                          <a:ea typeface="Times New Roman"/>
                          <a:cs typeface="Times New Roman"/>
                        </a:rPr>
                        <a:t>                          и символов  информация</a:t>
                      </a:r>
                      <a:r>
                        <a:rPr lang="ru-RU" sz="2800" baseline="0" dirty="0" smtClean="0">
                          <a:latin typeface="Georgi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800" dirty="0" smtClean="0">
                          <a:latin typeface="Georgia"/>
                          <a:ea typeface="Times New Roman"/>
                          <a:cs typeface="Times New Roman"/>
                        </a:rPr>
                        <a:t>о </a:t>
                      </a:r>
                      <a:r>
                        <a:rPr lang="ru-RU" sz="2800" dirty="0">
                          <a:latin typeface="Georgia"/>
                          <a:ea typeface="Times New Roman"/>
                          <a:cs typeface="Times New Roman"/>
                        </a:rPr>
                        <a:t>конструктивных элементах </a:t>
                      </a:r>
                      <a:r>
                        <a:rPr lang="ru-RU" sz="2800" dirty="0" smtClean="0">
                          <a:latin typeface="Georgia"/>
                          <a:ea typeface="Times New Roman"/>
                          <a:cs typeface="Times New Roman"/>
                        </a:rPr>
                        <a:t>    здан</a:t>
                      </a:r>
                      <a:r>
                        <a:rPr lang="ru-RU" sz="2800" baseline="0" dirty="0" smtClean="0">
                          <a:latin typeface="Georgia"/>
                          <a:ea typeface="Times New Roman"/>
                          <a:cs typeface="Times New Roman"/>
                        </a:rPr>
                        <a:t>ия, </a:t>
                      </a:r>
                      <a:r>
                        <a:rPr lang="ru-RU" sz="2800" dirty="0" smtClean="0">
                          <a:latin typeface="Georgia"/>
                          <a:ea typeface="Times New Roman"/>
                          <a:cs typeface="Times New Roman"/>
                        </a:rPr>
                        <a:t>их </a:t>
                      </a:r>
                      <a:r>
                        <a:rPr lang="ru-RU" sz="2800" dirty="0">
                          <a:latin typeface="Georgia"/>
                          <a:ea typeface="Times New Roman"/>
                          <a:cs typeface="Times New Roman"/>
                        </a:rPr>
                        <a:t>взаимном расположении, размерах и </a:t>
                      </a:r>
                      <a:r>
                        <a:rPr lang="ru-RU" sz="2800" dirty="0" smtClean="0">
                          <a:latin typeface="Georgia"/>
                          <a:ea typeface="Times New Roman"/>
                          <a:cs typeface="Times New Roman"/>
                        </a:rPr>
                        <a:t>технических</a:t>
                      </a:r>
                      <a:r>
                        <a:rPr lang="ru-RU" sz="2800" baseline="0" dirty="0" smtClean="0">
                          <a:latin typeface="Georgia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2800" dirty="0" smtClean="0">
                          <a:latin typeface="Georgia"/>
                          <a:ea typeface="Times New Roman"/>
                          <a:cs typeface="Times New Roman"/>
                        </a:rPr>
                        <a:t>условиях </a:t>
                      </a:r>
                      <a:r>
                        <a:rPr lang="ru-RU" sz="2800" dirty="0">
                          <a:latin typeface="Georgia"/>
                          <a:ea typeface="Times New Roman"/>
                          <a:cs typeface="Times New Roman"/>
                        </a:rPr>
                        <a:t>отражается на плоскости в поле чертежа.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u="none" baseline="0" dirty="0" smtClean="0">
                          <a:latin typeface="Georgia"/>
                          <a:ea typeface="Times New Roman"/>
                          <a:cs typeface="Times New Roman"/>
                        </a:rPr>
                        <a:t>              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575" marR="2857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tock vector of 'Architectural background with a 3D building model and rolls of drawings. Vector clip-art'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882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508104" y="0"/>
            <a:ext cx="363589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Georgia"/>
                <a:ea typeface="Times New Roman"/>
                <a:cs typeface="Times New Roman"/>
              </a:rPr>
              <a:t>                                 </a:t>
            </a:r>
            <a:r>
              <a:rPr lang="ru-RU" sz="3200" u="sng" dirty="0" smtClean="0">
                <a:latin typeface="Georgia"/>
                <a:ea typeface="Times New Roman"/>
                <a:cs typeface="Times New Roman"/>
              </a:rPr>
              <a:t>Чтение       строительного чертежа</a:t>
            </a:r>
            <a:r>
              <a:rPr lang="ru-RU" sz="3200" dirty="0" smtClean="0">
                <a:latin typeface="Georgia"/>
                <a:ea typeface="Times New Roman"/>
                <a:cs typeface="Times New Roman"/>
              </a:rPr>
              <a:t> – </a:t>
            </a:r>
            <a:r>
              <a:rPr lang="ru-RU" sz="3200" u="sng" dirty="0" smtClean="0">
                <a:latin typeface="Georgia"/>
                <a:ea typeface="Times New Roman"/>
                <a:cs typeface="Times New Roman"/>
              </a:rPr>
              <a:t>процесс перекодирования</a:t>
            </a:r>
            <a:r>
              <a:rPr lang="ru-RU" sz="3200" dirty="0" smtClean="0">
                <a:latin typeface="Georgia"/>
                <a:ea typeface="Times New Roman"/>
                <a:cs typeface="Times New Roman"/>
              </a:rPr>
              <a:t> содержащейся в поле чертежа информации в реально существующий объект или представление об этом объекте.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nvk-proekt.ru/assets/images/foto-stati/proekt-nv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41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527" y="260648"/>
            <a:ext cx="8568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 smtClean="0"/>
              <a:t>Что начерчено на архитектурно-строительном чертеже?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450912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2710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Виды здания  спереди, сзади, слева, справа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844824"/>
            <a:ext cx="7762702" cy="707886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Как эти изображения называются?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539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dirty="0"/>
          </a:p>
        </p:txBody>
      </p:sp>
      <p:sp>
        <p:nvSpPr>
          <p:cNvPr id="5" name="Овал 4"/>
          <p:cNvSpPr/>
          <p:nvPr/>
        </p:nvSpPr>
        <p:spPr>
          <a:xfrm>
            <a:off x="0" y="0"/>
            <a:ext cx="899592" cy="76470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1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836712"/>
            <a:ext cx="9144000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/>
              <a:t>Фасады – главный, дворовый, торцовый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285293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87624" y="306896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Изображения внутреннего вида помещений</a:t>
            </a:r>
            <a:endParaRPr lang="ru-RU" sz="3200" dirty="0"/>
          </a:p>
        </p:txBody>
      </p:sp>
      <p:sp>
        <p:nvSpPr>
          <p:cNvPr id="9" name="Овал 8"/>
          <p:cNvSpPr/>
          <p:nvPr/>
        </p:nvSpPr>
        <p:spPr>
          <a:xfrm>
            <a:off x="0" y="2996952"/>
            <a:ext cx="827584" cy="7920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2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3933056"/>
            <a:ext cx="1284326" cy="707886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/>
              <a:t>План</a:t>
            </a:r>
            <a:endParaRPr lang="ru-RU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508104" y="3933056"/>
            <a:ext cx="1651414" cy="707886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/>
              <a:t>Разрез</a:t>
            </a:r>
            <a:endParaRPr lang="ru-RU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1475656" y="4797152"/>
            <a:ext cx="6320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Дополнительные изображения</a:t>
            </a:r>
            <a:endParaRPr lang="ru-RU" sz="3600" dirty="0"/>
          </a:p>
        </p:txBody>
      </p:sp>
      <p:sp>
        <p:nvSpPr>
          <p:cNvPr id="13" name="Овал 12"/>
          <p:cNvSpPr/>
          <p:nvPr/>
        </p:nvSpPr>
        <p:spPr>
          <a:xfrm>
            <a:off x="0" y="4797152"/>
            <a:ext cx="827584" cy="8640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3</a:t>
            </a:r>
            <a:endParaRPr lang="ru-RU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1763688" y="6093296"/>
            <a:ext cx="6704399" cy="7078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dirty="0" smtClean="0"/>
              <a:t>Выносные элементы, сечения</a:t>
            </a:r>
            <a:endParaRPr lang="ru-RU" sz="40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807</Words>
  <Application>Microsoft Office PowerPoint</Application>
  <PresentationFormat>Экран (4:3)</PresentationFormat>
  <Paragraphs>82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основы строительного черчения для профессии  СПО:   08.01.08 Мастер отделочных строительных работ.  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                                          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Любовь Григорьевна</dc:creator>
  <cp:lastModifiedBy>Любовь Григорьевна</cp:lastModifiedBy>
  <cp:revision>107</cp:revision>
  <dcterms:created xsi:type="dcterms:W3CDTF">2014-04-15T06:49:24Z</dcterms:created>
  <dcterms:modified xsi:type="dcterms:W3CDTF">2019-05-26T20:26:45Z</dcterms:modified>
</cp:coreProperties>
</file>