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45"/>
  </p:handoutMasterIdLst>
  <p:sldIdLst>
    <p:sldId id="281" r:id="rId2"/>
    <p:sldId id="257" r:id="rId3"/>
    <p:sldId id="264" r:id="rId4"/>
    <p:sldId id="283" r:id="rId5"/>
    <p:sldId id="297" r:id="rId6"/>
    <p:sldId id="298" r:id="rId7"/>
    <p:sldId id="291" r:id="rId8"/>
    <p:sldId id="292" r:id="rId9"/>
    <p:sldId id="294" r:id="rId10"/>
    <p:sldId id="287" r:id="rId11"/>
    <p:sldId id="286" r:id="rId12"/>
    <p:sldId id="300" r:id="rId13"/>
    <p:sldId id="301" r:id="rId14"/>
    <p:sldId id="258" r:id="rId15"/>
    <p:sldId id="284" r:id="rId16"/>
    <p:sldId id="295" r:id="rId17"/>
    <p:sldId id="308" r:id="rId18"/>
    <p:sldId id="307" r:id="rId19"/>
    <p:sldId id="309" r:id="rId20"/>
    <p:sldId id="310" r:id="rId21"/>
    <p:sldId id="319" r:id="rId22"/>
    <p:sldId id="320" r:id="rId23"/>
    <p:sldId id="322" r:id="rId24"/>
    <p:sldId id="323" r:id="rId25"/>
    <p:sldId id="324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273" r:id="rId34"/>
    <p:sldId id="260" r:id="rId35"/>
    <p:sldId id="277" r:id="rId36"/>
    <p:sldId id="278" r:id="rId37"/>
    <p:sldId id="279" r:id="rId38"/>
    <p:sldId id="280" r:id="rId39"/>
    <p:sldId id="325" r:id="rId40"/>
    <p:sldId id="326" r:id="rId41"/>
    <p:sldId id="327" r:id="rId42"/>
    <p:sldId id="262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72" autoAdjust="0"/>
    <p:restoredTop sz="94700" autoAdjust="0"/>
  </p:normalViewPr>
  <p:slideViewPr>
    <p:cSldViewPr>
      <p:cViewPr varScale="1">
        <p:scale>
          <a:sx n="67" d="100"/>
          <a:sy n="67" d="100"/>
        </p:scale>
        <p:origin x="-2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A9426-3880-4B9B-8034-308AE661AFCB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F5910-3682-4BDD-B794-7818ED776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225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job4man.ru/wp-content/uploads/2012/11/SHablon-ne-sovpadaet-s-rezboy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job4man.ru/wp-content/uploads/2012/11/Izmeryaem-pravilno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ydoma.info/remont-dreli-zamena-patrona.html" TargetMode="External"/><Relationship Id="rId2" Type="http://schemas.openxmlformats.org/officeDocument/2006/relationships/hyperlink" Target="http://www.kornienko-ev.ru/ingenerka/naznachenie_rezb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phaphoto.ru/kreplenie-k-shtativ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IMG_0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6850"/>
            <a:ext cx="5076056" cy="386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ИИТ_логотип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24117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1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Ижевский</a:t>
            </a:r>
            <a:endParaRPr lang="ru-RU" sz="7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98072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индустриальный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916832"/>
            <a:ext cx="3995936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техникум</a:t>
            </a:r>
            <a:endParaRPr lang="ru-RU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3429000"/>
            <a:ext cx="3851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имени</a:t>
            </a:r>
          </a:p>
          <a:p>
            <a:r>
              <a:rPr lang="ru-RU" sz="4400" dirty="0" smtClean="0"/>
              <a:t>Евгения</a:t>
            </a:r>
          </a:p>
          <a:p>
            <a:r>
              <a:rPr lang="ru-RU" sz="4400" dirty="0" smtClean="0"/>
              <a:t>Фёдоровича</a:t>
            </a:r>
          </a:p>
          <a:p>
            <a:r>
              <a:rPr lang="ru-RU" sz="4400" dirty="0" smtClean="0"/>
              <a:t>Драгунова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36496" cy="202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D:\Мои документы\pl_122.jpg"/>
          <p:cNvPicPr/>
          <p:nvPr/>
        </p:nvPicPr>
        <p:blipFill>
          <a:blip r:embed="rId2" cstate="print"/>
          <a:srcRect t="611" r="20908" b="35661"/>
          <a:stretch>
            <a:fillRect/>
          </a:stretch>
        </p:blipFill>
        <p:spPr bwMode="auto">
          <a:xfrm>
            <a:off x="323528" y="2204864"/>
            <a:ext cx="8064896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-468560" y="-88577"/>
            <a:ext cx="51845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Можно ли соединить:       а) и б)-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               а) и в)-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endParaRPr lang="ru-RU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б) и в)-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0"/>
            <a:ext cx="47160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   нет,  разный шаг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476672"/>
            <a:ext cx="709228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н</a:t>
            </a:r>
            <a:r>
              <a:rPr lang="ru-RU" sz="2400" dirty="0" smtClean="0"/>
              <a:t>ет,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разное направление витков, одна левая, другая- правая</a:t>
            </a:r>
            <a:r>
              <a:rPr lang="ru-RU" sz="2400" dirty="0" smtClean="0">
                <a:latin typeface="+mj-lt"/>
              </a:rPr>
              <a:t> </a:t>
            </a:r>
            <a:endParaRPr lang="ru-RU" sz="24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1340768"/>
            <a:ext cx="835292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нет,   разный шаг и разное направление витков, одна  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евая, другая -правая; обе резьбы внутренние (в отверстии).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2564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708920"/>
            <a:ext cx="54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а)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256490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278092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7744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195736" y="270892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б)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148064" y="270892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в)</a:t>
            </a:r>
            <a:endParaRPr lang="ru-RU" sz="24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B0B4-B779-4E52-A486-1461130CA07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56792"/>
            <a:ext cx="8748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Не зная в чём отличие </a:t>
            </a:r>
            <a:r>
              <a:rPr lang="ru-RU" sz="4400" b="1" dirty="0" err="1" smtClean="0"/>
              <a:t>резьб</a:t>
            </a:r>
            <a:r>
              <a:rPr lang="ru-RU" sz="4400" b="1" dirty="0" smtClean="0"/>
              <a:t> можно в работе</a:t>
            </a:r>
          </a:p>
          <a:p>
            <a:r>
              <a:rPr lang="ru-RU" sz="4400" b="1" dirty="0" smtClean="0"/>
              <a:t> с резьбовыми деталями получить </a:t>
            </a:r>
          </a:p>
          <a:p>
            <a:r>
              <a:rPr lang="ru-RU" sz="4400" b="1" dirty="0" smtClean="0"/>
              <a:t>разные неприятности и проблемы </a:t>
            </a:r>
          </a:p>
          <a:p>
            <a:r>
              <a:rPr lang="ru-RU" sz="4400" b="1" dirty="0" smtClean="0"/>
              <a:t>из-за того, что:</a:t>
            </a:r>
          </a:p>
          <a:p>
            <a:r>
              <a:rPr lang="ru-RU" sz="4400" b="1" dirty="0" smtClean="0"/>
              <a:t>-детали не соединятся,</a:t>
            </a:r>
          </a:p>
          <a:p>
            <a:r>
              <a:rPr lang="ru-RU" sz="4400" b="1" dirty="0" smtClean="0"/>
              <a:t>-поверхности деталей повредятся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12776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Одним из основных элементов общности технических специальностей является использование в деятельности любого технического работника общего языка, роль которого выполняет чертеж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75857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изучения</a:t>
            </a:r>
            <a:r>
              <a:rPr kumimoji="0" lang="ru-RU" sz="44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темы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Изучение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информации о большом разнообразии резьбовых поверхностей в изделиях,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выяснении условий их применения,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практическом применении знаний.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108520" y="1916832"/>
            <a:ext cx="655272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/>
              <a:t>Считается, что первым винт изобрел 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err="1" smtClean="0"/>
              <a:t>Архит</a:t>
            </a:r>
            <a:r>
              <a:rPr lang="ru-RU" sz="4800" b="1" dirty="0" smtClean="0"/>
              <a:t> </a:t>
            </a:r>
            <a:r>
              <a:rPr lang="ru-RU" sz="4800" b="1" dirty="0" err="1"/>
              <a:t>Тарентский</a:t>
            </a:r>
            <a:r>
              <a:rPr lang="ru-RU" sz="4800" b="1" dirty="0"/>
              <a:t> —философ, математик </a:t>
            </a:r>
            <a:r>
              <a:rPr lang="ru-RU" sz="4800" b="1" dirty="0" smtClean="0"/>
              <a:t>и</a:t>
            </a:r>
          </a:p>
          <a:p>
            <a:pPr marL="0" indent="0">
              <a:buNone/>
            </a:pPr>
            <a:r>
              <a:rPr lang="ru-RU" sz="4800" b="1" dirty="0" smtClean="0"/>
              <a:t>механик</a:t>
            </a:r>
            <a:r>
              <a:rPr lang="ru-RU" sz="4800" b="1" dirty="0"/>
              <a:t>, живший в IV—V веках до н. э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  <p:pic>
        <p:nvPicPr>
          <p:cNvPr id="6146" name="Picture 2" descr="C:\Users\Студент\Desktop\Для олимп\Архит Тарент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313184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825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396552" y="1529408"/>
            <a:ext cx="9793088" cy="5328592"/>
          </a:xfrm>
        </p:spPr>
        <p:txBody>
          <a:bodyPr>
            <a:noAutofit/>
          </a:bodyPr>
          <a:lstStyle/>
          <a:p>
            <a:pPr lvl="2">
              <a:buNone/>
            </a:pPr>
            <a:r>
              <a:rPr lang="ru-RU" sz="4000" b="1" dirty="0" smtClean="0"/>
              <a:t>	Первые крепёжные детали, имеющие резьбы, начали применяться в Древнем Риме в начале н. э. Однако из-за высокой стоимости они использовались только</a:t>
            </a:r>
            <a:endParaRPr lang="en-US" sz="4000" b="1" dirty="0" smtClean="0"/>
          </a:p>
          <a:p>
            <a:pPr lvl="2">
              <a:buNone/>
            </a:pPr>
            <a:r>
              <a:rPr lang="ru-RU" sz="4000" b="1" dirty="0" smtClean="0"/>
              <a:t> в ювелирных </a:t>
            </a:r>
            <a:endParaRPr lang="en-US" sz="4000" b="1" dirty="0" smtClean="0"/>
          </a:p>
          <a:p>
            <a:pPr lvl="2">
              <a:buNone/>
            </a:pPr>
            <a:r>
              <a:rPr lang="ru-RU" sz="4000" b="1" dirty="0" smtClean="0"/>
              <a:t>украшениях,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Студент\Desktop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632" y="4073584"/>
            <a:ext cx="3312368" cy="26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7141" y="2543125"/>
            <a:ext cx="7408333" cy="3993307"/>
          </a:xfrm>
        </p:spPr>
        <p:txBody>
          <a:bodyPr/>
          <a:lstStyle/>
          <a:p>
            <a:pPr marL="0" lvl="2" indent="0">
              <a:buNone/>
            </a:pPr>
            <a:r>
              <a:rPr lang="ru-RU" sz="4000" b="1" dirty="0"/>
              <a:t>медицинских инструментах и других дорогостоящих изделиях.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тудент\Desktop\скачанные фай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79"/>
            <a:ext cx="3627010" cy="24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44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 Великобритании принят стандарт на резьбы, предложенный в 1841 г. Дж. </a:t>
            </a:r>
            <a:r>
              <a:rPr lang="ru-RU" sz="3600" dirty="0" err="1" smtClean="0"/>
              <a:t>Витвортом</a:t>
            </a:r>
            <a:r>
              <a:rPr lang="ru-RU" sz="3600" dirty="0" smtClean="0"/>
              <a:t>, британский стандарт </a:t>
            </a:r>
            <a:r>
              <a:rPr lang="ru-RU" sz="3600" dirty="0" err="1" smtClean="0"/>
              <a:t>Витворта</a:t>
            </a:r>
            <a:r>
              <a:rPr lang="ru-RU" sz="3600" dirty="0" smtClean="0"/>
              <a:t> (BSW), а в США - стандарт, предложенный в 1864 г. У. </a:t>
            </a:r>
            <a:r>
              <a:rPr lang="ru-RU" sz="3600" dirty="0" err="1" smtClean="0"/>
              <a:t>Селлерсом</a:t>
            </a:r>
            <a:r>
              <a:rPr lang="ru-RU" sz="3600" dirty="0" smtClean="0"/>
              <a:t>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Унифицированная система </a:t>
            </a:r>
            <a:r>
              <a:rPr lang="ru-RU" sz="4000" dirty="0" err="1" smtClean="0"/>
              <a:t>резьб</a:t>
            </a:r>
            <a:r>
              <a:rPr lang="ru-RU" sz="4000" dirty="0" smtClean="0"/>
              <a:t> обоих стандартов введена в 1948 г., распространена в США, Канаде и Великобритании. Стандартная система метрической резьбы Международной организацией по стандартизации (ISO), принята в 1964 г., распространена в странах с метрической системой мер.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2077491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1971 г. как усовершенствованный вариант стандарта ISO, в основе системы Американского национального института стандартов (ANSI/ISO) и стал международным стандартом метрической резьбы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9324528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tx1"/>
                </a:solidFill>
              </a:rPr>
              <a:t>Гвоздь </a:t>
            </a:r>
            <a:r>
              <a:rPr lang="ru-RU" sz="4400" dirty="0" smtClean="0">
                <a:solidFill>
                  <a:schemeClr val="tx1"/>
                </a:solidFill>
              </a:rPr>
              <a:t>работает, старается, </a:t>
            </a:r>
            <a:r>
              <a:rPr lang="ru-RU" sz="4400" dirty="0">
                <a:solidFill>
                  <a:schemeClr val="tx1"/>
                </a:solidFill>
              </a:rPr>
              <a:t>но его все время бьют, а шурупам всё </a:t>
            </a:r>
            <a:r>
              <a:rPr lang="ru-RU" sz="4400" dirty="0" smtClean="0">
                <a:solidFill>
                  <a:schemeClr val="tx1"/>
                </a:solidFill>
              </a:rPr>
              <a:t>прощается, </a:t>
            </a:r>
            <a:r>
              <a:rPr lang="ru-RU" sz="4400" dirty="0">
                <a:solidFill>
                  <a:schemeClr val="tx1"/>
                </a:solidFill>
              </a:rPr>
              <a:t>хоть у них полегче труд</a:t>
            </a:r>
            <a:r>
              <a:rPr lang="ru-RU" sz="4400" dirty="0" smtClean="0">
                <a:solidFill>
                  <a:schemeClr val="tx1"/>
                </a:solidFill>
              </a:rPr>
              <a:t>, и не те у них усилия, и не та у них судьба… </a:t>
            </a:r>
            <a:r>
              <a:rPr lang="ru-RU" sz="4400" dirty="0">
                <a:solidFill>
                  <a:schemeClr val="tx1"/>
                </a:solidFill>
              </a:rPr>
              <a:t>дело же всё в </a:t>
            </a:r>
            <a:r>
              <a:rPr lang="ru-RU" sz="4400" dirty="0" smtClean="0">
                <a:solidFill>
                  <a:schemeClr val="tx1"/>
                </a:solidFill>
              </a:rPr>
              <a:t>одной извилине </a:t>
            </a:r>
            <a:r>
              <a:rPr lang="ru-RU" sz="4400" dirty="0">
                <a:solidFill>
                  <a:schemeClr val="tx1"/>
                </a:solidFill>
              </a:rPr>
              <a:t>под </a:t>
            </a:r>
            <a:r>
              <a:rPr lang="ru-RU" sz="4400" dirty="0" smtClean="0">
                <a:solidFill>
                  <a:schemeClr val="tx1"/>
                </a:solidFill>
              </a:rPr>
              <a:t>названием …</a:t>
            </a:r>
            <a:endParaRPr lang="ru-RU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25272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Загадка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Управляющая кнопка: справка 3">
            <a:hlinkClick r:id="" action="ppaction://hlinkshowjump?jump=nextslide" highlightClick="1"/>
          </p:cNvPr>
          <p:cNvSpPr/>
          <p:nvPr/>
        </p:nvSpPr>
        <p:spPr>
          <a:xfrm>
            <a:off x="7308304" y="5301208"/>
            <a:ext cx="1296144" cy="1368152"/>
          </a:xfrm>
          <a:prstGeom prst="actionButtonHelp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4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993507"/>
            <a:ext cx="9144000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Стандарты резьбы ISO в настоящее время являются общепринятыми во всем мире, в том числе и в России.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100847"/>
            <a:ext cx="961256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Порядок написания обозначения в          резьбовом соединении: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91440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тип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резьбы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rebuchet MS" pitchFamily="34" charset="0"/>
                <a:cs typeface="Times New Roman" pitchFamily="18" charset="0"/>
              </a:rPr>
              <a:t>-буква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М- метрическая,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			     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S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-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 упорная,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			   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Tr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 - трапецеидальная,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		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G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 - трубная цилиндрическая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R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-  трубная  коническая наружная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Rc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rebuchet MS" pitchFamily="34" charset="0"/>
                <a:cs typeface="Times New Roman" pitchFamily="18" charset="0"/>
              </a:rPr>
              <a:t>-  трубная коническая внутренняя.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2348880"/>
            <a:ext cx="129614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1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57427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2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</a:t>
            </a: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наружный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диаметр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(</a:t>
            </a: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больший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),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в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мм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;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для трубной резьбы -  диметр отверстия трубы в дюймах,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         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1дюйм =25,4 мм.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3568" y="332656"/>
            <a:ext cx="105841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611257"/>
            <a:ext cx="9144000" cy="634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3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через знак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«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х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»-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шаг резьбы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, </a:t>
            </a:r>
            <a:r>
              <a:rPr kumimoji="0" lang="ru-RU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если нет этой записи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у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«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М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»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резьбы,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то шаг крупный, который как часто используемый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в обозначении не пишется;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 записанный шаг  называется мелким; это только для «М» резьбы.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9552" y="62068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0" y="332656"/>
            <a:ext cx="1115616" cy="1124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3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-47721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Для многозаходной резьбы через знак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«</a:t>
            </a: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х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»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пишется </a:t>
            </a:r>
            <a:r>
              <a:rPr kumimoji="0" lang="ru-RU" sz="54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ход резьбы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,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а в скобках пишется шаг резьбы с буквой Р.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400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Shruti" pitchFamily="34" charset="0"/>
              </a:rPr>
              <a:t>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Semibold" pitchFamily="34" charset="0"/>
                <a:ea typeface="Trebuchet MS" pitchFamily="34" charset="0"/>
                <a:cs typeface="Shruti" pitchFamily="34" charset="0"/>
              </a:rPr>
              <a:t>Однозаходная резьба никак не отмечается в обозначении.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 Semibold" pitchFamily="34" charset="0"/>
              <a:cs typeface="Shrut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650305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6600" b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     </a:t>
            </a:r>
            <a:r>
              <a:rPr lang="ru-RU" sz="5400" b="1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4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L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Н</a:t>
            </a:r>
            <a:r>
              <a:rPr lang="ru-RU" sz="5400" dirty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обозначение              левого направления витков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Semibold" pitchFamily="34" charset="0"/>
                <a:ea typeface="Trebuchet MS" pitchFamily="34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 Semibold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Semibold" pitchFamily="34" charset="0"/>
                <a:ea typeface="Trebuchet MS" pitchFamily="34" charset="0"/>
                <a:cs typeface="Times New Roman" pitchFamily="18" charset="0"/>
              </a:rPr>
              <a:t>                                правое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 Semibol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                н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аправление</a:t>
            </a:r>
            <a:r>
              <a:rPr kumimoji="0" lang="ru-RU" sz="5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не        обозначается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979712" y="836712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76014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Определение  основных параметров резьбы: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шага и типа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резьбомером,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помощи штангенциркуля или линейки.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7224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777686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г резьбы трубно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766834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5567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Соблюдение  маркировки типа резьбы 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89872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 резьбомера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job4man.ru/wp-content/uploads/2012/11/SHablon-ne-sovpadaet-s-rezboy.jpg">
            <a:hlinkClick r:id="rId2" tooltip="&quot;Шаблон не совпадает с резьбой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6868795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04248" y="2852936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Измерение</a:t>
            </a:r>
          </a:p>
          <a:p>
            <a:r>
              <a:rPr lang="ru-RU" sz="3600" dirty="0" smtClean="0"/>
              <a:t> не верно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job4man.ru/wp-content/uploads/2012/11/Izmeryaem-pravilno.jpg">
            <a:hlinkClick r:id="rId2" tooltip="&quot;Измеряем правильно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1556792"/>
            <a:ext cx="698477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32240" y="2564904"/>
            <a:ext cx="25922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Точное совпадение Измерение верно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08520" y="1628800"/>
            <a:ext cx="9433048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 smtClean="0">
                <a:solidFill>
                  <a:schemeClr val="tx1"/>
                </a:solidFill>
              </a:rPr>
              <a:t>Это спираль</a:t>
            </a:r>
            <a:r>
              <a:rPr lang="ru-RU" sz="3600" dirty="0">
                <a:solidFill>
                  <a:schemeClr val="tx1"/>
                </a:solidFill>
              </a:rPr>
              <a:t>, образованная на цилиндрической или конической поверхности по винтовой линии с постоянным шагом. Является основным элементом </a:t>
            </a:r>
            <a:r>
              <a:rPr lang="ru-RU" sz="3600" dirty="0" smtClean="0">
                <a:solidFill>
                  <a:schemeClr val="tx1"/>
                </a:solidFill>
              </a:rPr>
              <a:t>резьбового соединения</a:t>
            </a:r>
            <a:r>
              <a:rPr lang="ru-RU" sz="3600" dirty="0">
                <a:solidFill>
                  <a:schemeClr val="tx1"/>
                </a:solidFill>
              </a:rPr>
              <a:t>, </a:t>
            </a:r>
            <a:r>
              <a:rPr lang="ru-RU" sz="3600" smtClean="0">
                <a:solidFill>
                  <a:schemeClr val="tx1"/>
                </a:solidFill>
              </a:rPr>
              <a:t>винтовой передачи</a:t>
            </a:r>
            <a:r>
              <a:rPr lang="ru-RU" sz="3600" dirty="0" smtClean="0">
                <a:solidFill>
                  <a:schemeClr val="tx1"/>
                </a:solidFill>
              </a:rPr>
              <a:t>, </a:t>
            </a:r>
            <a:r>
              <a:rPr lang="ru-RU" sz="3600" dirty="0">
                <a:solidFill>
                  <a:schemeClr val="tx1"/>
                </a:solidFill>
              </a:rPr>
              <a:t>а также червячного зацепления </a:t>
            </a:r>
            <a:r>
              <a:rPr lang="ru-RU" sz="3600" dirty="0" smtClean="0">
                <a:solidFill>
                  <a:schemeClr val="tx1"/>
                </a:solidFill>
              </a:rPr>
              <a:t>зубчато-винтовой передачи.</a:t>
            </a:r>
            <a:endParaRPr lang="ru-RU" sz="3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Резьба</a:t>
            </a:r>
            <a:endParaRPr lang="ru-RU" sz="9600" dirty="0"/>
          </a:p>
        </p:txBody>
      </p:sp>
      <p:pic>
        <p:nvPicPr>
          <p:cNvPr id="5123" name="Picture 3" descr="C:\Users\Студент\Desktop\скачанные фай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85184"/>
            <a:ext cx="4383682" cy="19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18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исправности генератора - 2 - Страница 97 - Официальный Форум любителей LADA Kalina и новой Лада Калина 2"/>
          <p:cNvPicPr/>
          <p:nvPr/>
        </p:nvPicPr>
        <p:blipFill>
          <a:blip r:embed="rId2" cstate="print"/>
          <a:srcRect b="22520"/>
          <a:stretch>
            <a:fillRect/>
          </a:stretch>
        </p:blipFill>
        <p:spPr bwMode="auto">
          <a:xfrm>
            <a:off x="0" y="1556792"/>
            <a:ext cx="702027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88225" y="2708920"/>
            <a:ext cx="2555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Левая (а),  правая (б)</a:t>
            </a:r>
          </a:p>
          <a:p>
            <a:r>
              <a:rPr lang="ru-RU" sz="4000" dirty="0" smtClean="0"/>
              <a:t>    резьба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80728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Определение направления витков (ниток)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andvik.coromant.com/SiteCollectionImages/knowledge/Threading/Thread%20turning/muti-start-threads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622818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836712"/>
            <a:ext cx="7812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Многозаходная резьба </a:t>
            </a:r>
            <a:endParaRPr lang="ru-RU" sz="3600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292080" y="1688581"/>
            <a:ext cx="38519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Число заходов определяется с торца по количеству сбегающих витков.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монт дрели своими руками, маркировка патрона присоединенных с помощью резьбы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6721793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2687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Примеры применения информации о резьбе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0" y="1484784"/>
            <a:ext cx="9612560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ru-RU" sz="17600" b="1" dirty="0" smtClean="0">
                <a:solidFill>
                  <a:schemeClr val="tx1"/>
                </a:solidFill>
              </a:rPr>
              <a:t>Сложно представить </a:t>
            </a:r>
          </a:p>
          <a:p>
            <a:pPr marL="0" indent="0">
              <a:buFont typeface="Symbol" pitchFamily="18" charset="2"/>
              <a:buNone/>
            </a:pPr>
            <a:r>
              <a:rPr lang="ru-RU" sz="17600" b="1" dirty="0" smtClean="0">
                <a:solidFill>
                  <a:schemeClr val="tx1"/>
                </a:solidFill>
              </a:rPr>
              <a:t>           современный технологический </a:t>
            </a:r>
          </a:p>
          <a:p>
            <a:pPr marL="0" indent="0">
              <a:buFont typeface="Symbol" pitchFamily="18" charset="2"/>
              <a:buNone/>
            </a:pPr>
            <a:r>
              <a:rPr lang="ru-RU" sz="17600" b="1" dirty="0" smtClean="0">
                <a:solidFill>
                  <a:schemeClr val="tx1"/>
                </a:solidFill>
              </a:rPr>
              <a:t>                        мир без применения   </a:t>
            </a:r>
            <a:r>
              <a:rPr lang="ru-RU" sz="17600" dirty="0" smtClean="0">
                <a:solidFill>
                  <a:schemeClr val="tx1"/>
                </a:solidFill>
              </a:rPr>
              <a:t>               			  </a:t>
            </a:r>
            <a:r>
              <a:rPr lang="ru-RU" sz="17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резьбовых соединений</a:t>
            </a:r>
            <a:r>
              <a:rPr lang="ru-RU" sz="176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Font typeface="Symbol" pitchFamily="18" charset="2"/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2000" dirty="0" smtClean="0"/>
              <a:t>	</a:t>
            </a:r>
            <a:endParaRPr lang="ru-RU" sz="2000" dirty="0"/>
          </a:p>
        </p:txBody>
      </p:sp>
      <p:pic>
        <p:nvPicPr>
          <p:cNvPr id="7171" name="Picture 3" descr="C:\Users\Студент\Desktop\22161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8604" y="4365104"/>
            <a:ext cx="288016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тудент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842" y="4437112"/>
            <a:ext cx="262876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Студент\Desktop\скачанные фай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772" y="4365104"/>
            <a:ext cx="309522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08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00808"/>
            <a:ext cx="802888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4800" dirty="0" smtClean="0"/>
              <a:t>Высокую технологичность</a:t>
            </a:r>
          </a:p>
          <a:p>
            <a:pPr marL="0" indent="0">
              <a:buNone/>
            </a:pPr>
            <a:endParaRPr lang="ru-RU" dirty="0"/>
          </a:p>
          <a:p>
            <a:pPr>
              <a:buNone/>
            </a:pPr>
            <a:endParaRPr lang="ru-RU" sz="4400" dirty="0" smtClean="0"/>
          </a:p>
          <a:p>
            <a:pPr marL="0" indent="0">
              <a:buNone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194" name="Picture 2" descr="C:\Users\Студент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734481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24544" y="5229200"/>
            <a:ext cx="136815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56592" y="332657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Резьбовые </a:t>
            </a:r>
          </a:p>
          <a:p>
            <a:pPr algn="ctr"/>
            <a:r>
              <a:rPr lang="ru-RU" sz="5400" b="1" dirty="0" smtClean="0"/>
              <a:t>соединения имеют:</a:t>
            </a:r>
          </a:p>
        </p:txBody>
      </p:sp>
    </p:spTree>
    <p:extLst>
      <p:ext uri="{BB962C8B-B14F-4D97-AF65-F5344CB8AC3E}">
        <p14:creationId xmlns:p14="http://schemas.microsoft.com/office/powerpoint/2010/main" xmlns="" val="9308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5400" dirty="0" smtClean="0"/>
              <a:t>Взаимозаменяемость</a:t>
            </a:r>
            <a:endParaRPr lang="ru-RU" sz="5400" dirty="0"/>
          </a:p>
          <a:p>
            <a:pPr marL="0" indent="0">
              <a:buNone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9218" name="Picture 2" descr="C:\Users\Студент\Desktop\76872_html_m3e9f3fb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774" y="3173413"/>
            <a:ext cx="5734521" cy="282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5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476672"/>
            <a:ext cx="907300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4400" dirty="0" smtClean="0"/>
              <a:t>Высокую </a:t>
            </a:r>
            <a:r>
              <a:rPr lang="ru-RU" sz="4400" dirty="0"/>
              <a:t>надежность </a:t>
            </a:r>
            <a:r>
              <a:rPr lang="ru-RU" sz="4400" dirty="0" smtClean="0"/>
              <a:t>соединения</a:t>
            </a:r>
            <a:endParaRPr lang="ru-RU" sz="4400" dirty="0"/>
          </a:p>
          <a:p>
            <a:pPr marL="0" indent="0">
              <a:buNone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42" name="Picture 2" descr="C:\Users\Студент\Desktop\image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568952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276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6000" dirty="0" smtClean="0"/>
              <a:t>Массовость</a:t>
            </a:r>
            <a:endParaRPr lang="ru-RU" sz="6000" dirty="0"/>
          </a:p>
          <a:p>
            <a:pPr marL="0" indent="0"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1266" name="Picture 2" descr="C:\Users\Студент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6768752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37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060848"/>
            <a:ext cx="9144000" cy="5184576"/>
          </a:xfrm>
        </p:spPr>
        <p:txBody>
          <a:bodyPr>
            <a:normAutofit fontScale="92500"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резьбой</a:t>
            </a:r>
            <a:r>
              <a:rPr lang="ru-RU" sz="3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нарезанной </a:t>
            </a:r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ru-RU" sz="3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этих </a:t>
            </a:r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деталях - </a:t>
            </a:r>
            <a:r>
              <a:rPr lang="ru-RU" sz="3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детали вкручиваются одна в </a:t>
            </a:r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другую.</a:t>
            </a:r>
            <a:endParaRPr lang="ru-RU" sz="3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резьбой, нарезанной  на дополнительных  деталях, </a:t>
            </a:r>
            <a:r>
              <a:rPr lang="ru-RU" sz="3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например, </a:t>
            </a:r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болтах, шпильках, винтах, скрепляя гайкой, которые называются:</a:t>
            </a:r>
          </a:p>
          <a:p>
            <a:pPr lvl="1">
              <a:buNone/>
            </a:pPr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болтовое соединение</a:t>
            </a:r>
          </a:p>
          <a:p>
            <a:pPr lvl="1">
              <a:buNone/>
            </a:pPr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винтовое</a:t>
            </a:r>
            <a:r>
              <a:rPr lang="ru-RU" sz="3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соединение        				             шпилечное</a:t>
            </a:r>
            <a:r>
              <a:rPr lang="ru-RU" sz="3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соединение</a:t>
            </a:r>
          </a:p>
          <a:p>
            <a:pPr lvl="1">
              <a:buFont typeface="Arial" pitchFamily="34" charset="0"/>
              <a:buChar char="•"/>
            </a:pPr>
            <a:endParaRPr lang="ru-RU" sz="3600" dirty="0"/>
          </a:p>
          <a:p>
            <a:pPr lvl="1">
              <a:buFont typeface="Arial" pitchFamily="34" charset="0"/>
              <a:buChar char="•"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40760"/>
          </a:xfrm>
        </p:spPr>
        <p:txBody>
          <a:bodyPr>
            <a:normAutofit/>
          </a:bodyPr>
          <a:lstStyle/>
          <a:p>
            <a:r>
              <a:rPr lang="ru-RU" b="1" dirty="0" smtClean="0"/>
              <a:t>соединения деталей </a:t>
            </a:r>
            <a:br>
              <a:rPr lang="ru-RU" b="1" dirty="0" smtClean="0"/>
            </a:br>
            <a:r>
              <a:rPr lang="ru-RU" b="1" dirty="0" smtClean="0"/>
              <a:t>можно выполнить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648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80528" y="620688"/>
            <a:ext cx="9649073" cy="5505475"/>
          </a:xfrm>
        </p:spPr>
        <p:txBody>
          <a:bodyPr>
            <a:normAutofit/>
          </a:bodyPr>
          <a:lstStyle/>
          <a:p>
            <a:r>
              <a:rPr lang="ru-RU" sz="4400" b="1" u="sng" dirty="0" smtClean="0"/>
              <a:t>Задание </a:t>
            </a:r>
            <a:r>
              <a:rPr lang="ru-RU" sz="4400" b="1" dirty="0" smtClean="0"/>
              <a:t> </a:t>
            </a:r>
            <a:r>
              <a:rPr lang="ru-RU" sz="4400" b="1" dirty="0" smtClean="0"/>
              <a:t>Вопрос:  можно ли соединить резьбовые поверхности, если они имеют следующие  обозначения. </a:t>
            </a:r>
          </a:p>
          <a:p>
            <a:r>
              <a:rPr lang="ru-RU" dirty="0" smtClean="0"/>
              <a:t> </a:t>
            </a:r>
            <a:r>
              <a:rPr lang="ru-RU" sz="4000" dirty="0" smtClean="0"/>
              <a:t>Ответ в форме:</a:t>
            </a:r>
          </a:p>
          <a:p>
            <a:r>
              <a:rPr lang="ru-RU" sz="4000" dirty="0" smtClean="0"/>
              <a:t>да или нет  </a:t>
            </a:r>
            <a:r>
              <a:rPr lang="ru-RU" sz="4000" dirty="0" smtClean="0"/>
              <a:t>и </a:t>
            </a:r>
            <a:r>
              <a:rPr lang="ru-RU" sz="4000" dirty="0" smtClean="0"/>
              <a:t>перечислить почему Вы так решили для каждой пары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88924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Тема  </a:t>
            </a:r>
          </a:p>
          <a:p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1556792"/>
            <a:ext cx="3275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Такая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2780928"/>
            <a:ext cx="320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разная 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4149080"/>
            <a:ext cx="320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резьба! ?</a:t>
            </a:r>
            <a:endParaRPr lang="ru-RU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1916832"/>
            <a:ext cx="612068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252536" y="1988840"/>
            <a:ext cx="9649072" cy="413732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А)  Т</a:t>
            </a:r>
            <a:r>
              <a:rPr lang="en-US" sz="3200" b="1" dirty="0" smtClean="0"/>
              <a:t>r</a:t>
            </a:r>
            <a:r>
              <a:rPr lang="ru-RU" sz="3200" b="1" dirty="0" smtClean="0"/>
              <a:t>40 </a:t>
            </a:r>
            <a:r>
              <a:rPr lang="ru-RU" sz="3200" b="1" dirty="0" err="1" smtClean="0"/>
              <a:t>х</a:t>
            </a:r>
            <a:r>
              <a:rPr lang="ru-RU" sz="3200" b="1" dirty="0" smtClean="0"/>
              <a:t> 6 – 7</a:t>
            </a:r>
            <a:r>
              <a:rPr lang="en-US" sz="3200" b="1" dirty="0" smtClean="0"/>
              <a:t>e</a:t>
            </a:r>
            <a:r>
              <a:rPr lang="ru-RU" sz="3200" b="1" dirty="0" smtClean="0"/>
              <a:t>                    и        </a:t>
            </a:r>
            <a:r>
              <a:rPr lang="ru-RU" sz="3200" b="1" dirty="0" smtClean="0"/>
              <a:t>Т</a:t>
            </a:r>
            <a:r>
              <a:rPr lang="en-US" sz="3200" b="1" dirty="0" smtClean="0"/>
              <a:t>r</a:t>
            </a:r>
            <a:r>
              <a:rPr lang="ru-RU" sz="3200" b="1" dirty="0" smtClean="0"/>
              <a:t>40 </a:t>
            </a:r>
            <a:r>
              <a:rPr lang="ru-RU" sz="3200" b="1" dirty="0" err="1" smtClean="0"/>
              <a:t>х</a:t>
            </a:r>
            <a:r>
              <a:rPr lang="ru-RU" sz="3200" b="1" dirty="0" smtClean="0"/>
              <a:t> 6</a:t>
            </a:r>
            <a:r>
              <a:rPr lang="en-US" sz="3200" b="1" dirty="0" smtClean="0"/>
              <a:t>L</a:t>
            </a:r>
            <a:r>
              <a:rPr lang="ru-RU" sz="3200" b="1" dirty="0" smtClean="0"/>
              <a:t>Н – 7</a:t>
            </a:r>
            <a:r>
              <a:rPr lang="en-US" sz="3200" b="1" dirty="0" smtClean="0"/>
              <a:t>e</a:t>
            </a:r>
            <a:endParaRPr lang="ru-RU" sz="3200" b="1" dirty="0" smtClean="0"/>
          </a:p>
          <a:p>
            <a:r>
              <a:rPr lang="ru-RU" sz="3200" b="1" dirty="0" smtClean="0"/>
              <a:t>Б)   М12 – 6</a:t>
            </a:r>
            <a:r>
              <a:rPr lang="en-US" sz="3200" b="1" dirty="0" smtClean="0"/>
              <a:t>g</a:t>
            </a:r>
            <a:r>
              <a:rPr lang="ru-RU" sz="3200" b="1" dirty="0" smtClean="0"/>
              <a:t>                           и       </a:t>
            </a:r>
            <a:r>
              <a:rPr lang="ru-RU" sz="3200" b="1" dirty="0" smtClean="0"/>
              <a:t> </a:t>
            </a:r>
            <a:r>
              <a:rPr lang="en-US" sz="3200" b="1" dirty="0" smtClean="0"/>
              <a:t>M</a:t>
            </a:r>
            <a:r>
              <a:rPr lang="ru-RU" sz="3200" b="1" dirty="0" smtClean="0"/>
              <a:t>12 – 5</a:t>
            </a:r>
            <a:r>
              <a:rPr lang="en-US" sz="3200" b="1" dirty="0" smtClean="0"/>
              <a:t>H</a:t>
            </a:r>
            <a:r>
              <a:rPr lang="ru-RU" sz="3200" b="1" dirty="0" smtClean="0"/>
              <a:t>6</a:t>
            </a:r>
            <a:r>
              <a:rPr lang="en-US" sz="3200" b="1" dirty="0" smtClean="0"/>
              <a:t>H</a:t>
            </a:r>
            <a:endParaRPr lang="ru-RU" sz="3200" b="1" dirty="0" smtClean="0"/>
          </a:p>
          <a:p>
            <a:r>
              <a:rPr lang="ru-RU" sz="3200" b="1" dirty="0" smtClean="0"/>
              <a:t>В)   М12 – 6</a:t>
            </a:r>
            <a:r>
              <a:rPr lang="en-US" sz="3200" b="1" dirty="0" smtClean="0"/>
              <a:t>g</a:t>
            </a:r>
            <a:r>
              <a:rPr lang="ru-RU" sz="3200" b="1" dirty="0" smtClean="0"/>
              <a:t>                           и        </a:t>
            </a:r>
            <a:r>
              <a:rPr lang="ru-RU" sz="3200" b="1" dirty="0" smtClean="0"/>
              <a:t>М12 </a:t>
            </a:r>
            <a:r>
              <a:rPr lang="ru-RU" sz="3200" b="1" dirty="0" err="1" smtClean="0"/>
              <a:t>х</a:t>
            </a:r>
            <a:r>
              <a:rPr lang="ru-RU" sz="3200" b="1" dirty="0" smtClean="0"/>
              <a:t> 1 – 6</a:t>
            </a:r>
            <a:r>
              <a:rPr lang="en-US" sz="3200" b="1" dirty="0" smtClean="0"/>
              <a:t>g</a:t>
            </a:r>
            <a:endParaRPr lang="ru-RU" sz="3200" b="1" dirty="0" smtClean="0"/>
          </a:p>
          <a:p>
            <a:r>
              <a:rPr lang="ru-RU" sz="3200" b="1" dirty="0" smtClean="0"/>
              <a:t>Г)   Т</a:t>
            </a:r>
            <a:r>
              <a:rPr lang="en-US" sz="3200" b="1" dirty="0" smtClean="0"/>
              <a:t>r</a:t>
            </a:r>
            <a:r>
              <a:rPr lang="ru-RU" sz="3200" b="1" dirty="0" smtClean="0"/>
              <a:t>40 </a:t>
            </a:r>
            <a:r>
              <a:rPr lang="ru-RU" sz="3200" b="1" dirty="0" err="1" smtClean="0"/>
              <a:t>х</a:t>
            </a:r>
            <a:r>
              <a:rPr lang="ru-RU" sz="3200" b="1" dirty="0" smtClean="0"/>
              <a:t> 6</a:t>
            </a:r>
            <a:r>
              <a:rPr lang="en-US" sz="3200" b="1" dirty="0" smtClean="0"/>
              <a:t>L</a:t>
            </a:r>
            <a:r>
              <a:rPr lang="ru-RU" sz="3200" b="1" dirty="0" smtClean="0"/>
              <a:t>Н – 7</a:t>
            </a:r>
            <a:r>
              <a:rPr lang="en-US" sz="3200" b="1" dirty="0" smtClean="0"/>
              <a:t>e</a:t>
            </a:r>
            <a:r>
              <a:rPr lang="ru-RU" sz="3200" b="1" dirty="0" smtClean="0"/>
              <a:t>              </a:t>
            </a:r>
            <a:r>
              <a:rPr lang="ru-RU" sz="3200" b="1" dirty="0" smtClean="0"/>
              <a:t> </a:t>
            </a:r>
            <a:r>
              <a:rPr lang="ru-RU" sz="3200" b="1" dirty="0" smtClean="0"/>
              <a:t>и        </a:t>
            </a:r>
            <a:r>
              <a:rPr lang="ru-RU" sz="3200" b="1" dirty="0" smtClean="0"/>
              <a:t>Т</a:t>
            </a:r>
            <a:r>
              <a:rPr lang="en-US" sz="3200" b="1" dirty="0" smtClean="0"/>
              <a:t>r</a:t>
            </a:r>
            <a:r>
              <a:rPr lang="ru-RU" sz="3200" b="1" dirty="0" smtClean="0"/>
              <a:t>40 </a:t>
            </a:r>
            <a:r>
              <a:rPr lang="ru-RU" sz="3200" b="1" dirty="0" err="1" smtClean="0"/>
              <a:t>х</a:t>
            </a:r>
            <a:r>
              <a:rPr lang="ru-RU" sz="3200" b="1" dirty="0" smtClean="0"/>
              <a:t> 18(Р6)</a:t>
            </a:r>
            <a:r>
              <a:rPr lang="en-US" sz="3200" b="1" dirty="0" smtClean="0"/>
              <a:t>L</a:t>
            </a:r>
            <a:r>
              <a:rPr lang="ru-RU" sz="3200" b="1" dirty="0" smtClean="0"/>
              <a:t>Н – 7</a:t>
            </a:r>
            <a:r>
              <a:rPr lang="en-US" sz="3200" b="1" dirty="0" smtClean="0"/>
              <a:t>h</a:t>
            </a:r>
            <a:endParaRPr lang="ru-RU" sz="3200" b="1" dirty="0" smtClean="0"/>
          </a:p>
          <a:p>
            <a:r>
              <a:rPr lang="ru-RU" sz="3200" b="1" dirty="0" smtClean="0"/>
              <a:t>Д)   </a:t>
            </a:r>
            <a:r>
              <a:rPr lang="en-US" sz="3200" b="1" dirty="0" smtClean="0"/>
              <a:t>S</a:t>
            </a:r>
            <a:r>
              <a:rPr lang="ru-RU" sz="3200" b="1" dirty="0" smtClean="0"/>
              <a:t>80 </a:t>
            </a:r>
            <a:r>
              <a:rPr lang="ru-RU" sz="3200" b="1" dirty="0" err="1" smtClean="0"/>
              <a:t>х</a:t>
            </a:r>
            <a:r>
              <a:rPr lang="ru-RU" sz="3200" b="1" dirty="0" smtClean="0"/>
              <a:t> 16 – 7</a:t>
            </a:r>
            <a:r>
              <a:rPr lang="en-US" sz="3200" b="1" dirty="0" smtClean="0"/>
              <a:t>H</a:t>
            </a:r>
            <a:r>
              <a:rPr lang="ru-RU" sz="3200" b="1" dirty="0" smtClean="0"/>
              <a:t>                   и        </a:t>
            </a:r>
            <a:r>
              <a:rPr lang="en-US" sz="3200" b="1" dirty="0" smtClean="0"/>
              <a:t>S</a:t>
            </a:r>
            <a:r>
              <a:rPr lang="ru-RU" sz="3200" b="1" dirty="0" smtClean="0"/>
              <a:t>80 </a:t>
            </a:r>
            <a:r>
              <a:rPr lang="ru-RU" sz="3200" b="1" dirty="0" err="1" smtClean="0"/>
              <a:t>х</a:t>
            </a:r>
            <a:r>
              <a:rPr lang="ru-RU" sz="3200" b="1" dirty="0" smtClean="0"/>
              <a:t> 32(Р16) – 7</a:t>
            </a:r>
            <a:r>
              <a:rPr lang="en-US" sz="3200" b="1" dirty="0" smtClean="0"/>
              <a:t>h</a:t>
            </a:r>
            <a:endParaRPr lang="ru-RU" sz="3200" b="1" dirty="0" smtClean="0"/>
          </a:p>
          <a:p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9" y="476672"/>
            <a:ext cx="9145016" cy="6624736"/>
          </a:xfrm>
        </p:spPr>
        <p:txBody>
          <a:bodyPr>
            <a:normAutofit fontScale="925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400" b="1" dirty="0" smtClean="0"/>
              <a:t>Само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/>
              <a:t>- </a:t>
            </a:r>
            <a:r>
              <a:rPr lang="ru-RU" sz="4400" b="1" dirty="0" smtClean="0"/>
              <a:t>и  </a:t>
            </a:r>
            <a:r>
              <a:rPr lang="ru-RU" sz="4400" b="1" dirty="0" smtClean="0"/>
              <a:t>взаимопроверка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</a:t>
            </a:r>
            <a:endParaRPr lang="ru-RU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800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3800" u="sng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3800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нет,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разное направление витков резьбы</a:t>
            </a:r>
            <a:endParaRPr lang="ru-RU" sz="3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 резьбы наружные не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соединить</a:t>
            </a:r>
            <a:endParaRPr lang="ru-RU" sz="3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800" u="sng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Б---можно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1 совпадают все параметры </a:t>
            </a:r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</a:t>
            </a:r>
            <a:endParaRPr lang="ru-RU" sz="3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2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наружная и внутренняя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резьба</a:t>
            </a:r>
            <a:endParaRPr lang="ru-RU" sz="3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800" u="sng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В---нет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1 разный шаг у </a:t>
            </a:r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</a:t>
            </a:r>
            <a:endParaRPr lang="ru-RU" sz="3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8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38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 резьбы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наружные</a:t>
            </a:r>
            <a:endParaRPr lang="ru-RU" sz="3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800" u="sng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Г---нет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1разное число заходов у </a:t>
            </a:r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</a:t>
            </a:r>
            <a:endParaRPr lang="ru-RU" sz="3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3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 резьбы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наружные</a:t>
            </a:r>
            <a:endParaRPr lang="ru-RU" sz="3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800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Д--- нет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1 разное число заходов у </a:t>
            </a:r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</a:t>
            </a:r>
            <a:endParaRPr lang="ru-RU" sz="3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543596"/>
          </a:xfrm>
        </p:spPr>
        <p:txBody>
          <a:bodyPr>
            <a:normAutofit fontScale="90000"/>
          </a:bodyPr>
          <a:lstStyle/>
          <a:p>
            <a:r>
              <a:rPr lang="ru-RU" sz="9600" dirty="0" smtClean="0"/>
              <a:t>Удачных закручиваний!!!</a:t>
            </a:r>
            <a:endParaRPr lang="ru-RU" sz="9600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4355976" y="400506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5220072" y="450912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5796136" y="530120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3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 animBg="1"/>
      <p:bldP spid="8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" y="1340768"/>
            <a:ext cx="9144000" cy="4785395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chemeClr val="tx1"/>
                </a:solidFill>
              </a:rPr>
              <a:t>Список литературы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1 Боголюбов С. К. Инженерная графика. М.: Машиностроение, 2004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2 Левицкий В. С. Машиностроительное черчение и автоматизация выполнения чертежей. М. Высшая школа, 1998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3 Миронова Р.С., Миронов Б.Г. Инженерная графика Учебник. -2-е изд., </a:t>
            </a:r>
            <a:r>
              <a:rPr lang="ru-RU" sz="9600" dirty="0" err="1" smtClean="0">
                <a:solidFill>
                  <a:schemeClr val="tx1"/>
                </a:solidFill>
              </a:rPr>
              <a:t>испр</a:t>
            </a:r>
            <a:r>
              <a:rPr lang="ru-RU" sz="9600" dirty="0" smtClean="0">
                <a:solidFill>
                  <a:schemeClr val="tx1"/>
                </a:solidFill>
              </a:rPr>
              <a:t>. и доп. -М.: </a:t>
            </a:r>
            <a:r>
              <a:rPr lang="ru-RU" sz="9600" dirty="0" err="1" smtClean="0">
                <a:solidFill>
                  <a:schemeClr val="tx1"/>
                </a:solidFill>
              </a:rPr>
              <a:t>Высш</a:t>
            </a:r>
            <a:r>
              <a:rPr lang="ru-RU" sz="9600" dirty="0" smtClean="0">
                <a:solidFill>
                  <a:schemeClr val="tx1"/>
                </a:solidFill>
              </a:rPr>
              <a:t>. </a:t>
            </a:r>
            <a:r>
              <a:rPr lang="ru-RU" sz="9600" dirty="0" err="1" smtClean="0">
                <a:solidFill>
                  <a:schemeClr val="tx1"/>
                </a:solidFill>
              </a:rPr>
              <a:t>шк</a:t>
            </a:r>
            <a:r>
              <a:rPr lang="ru-RU" sz="9600" dirty="0" smtClean="0">
                <a:solidFill>
                  <a:schemeClr val="tx1"/>
                </a:solidFill>
              </a:rPr>
              <a:t>. Издательский центр "Академия", 2001. -288с.</a:t>
            </a:r>
            <a:endParaRPr lang="ru-RU" sz="9600" b="1" dirty="0" smtClean="0">
              <a:solidFill>
                <a:schemeClr val="tx1"/>
              </a:solidFill>
            </a:endParaRPr>
          </a:p>
          <a:p>
            <a:r>
              <a:rPr lang="ru-RU" sz="9600" dirty="0" smtClean="0">
                <a:solidFill>
                  <a:schemeClr val="tx1"/>
                </a:solidFill>
              </a:rPr>
              <a:t>4 http://ingsvd.ru/main/articles/619-rezbovye-soedineniya.html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5 http://www.kornienko-ev.ru/ingenerka/naznachenie_rezb/index.html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6 </a:t>
            </a:r>
            <a:r>
              <a:rPr lang="ru-RU" sz="9600" u="sng" dirty="0" smtClean="0">
                <a:solidFill>
                  <a:schemeClr val="tx1"/>
                </a:solidFill>
                <a:hlinkClick r:id="rId2"/>
              </a:rPr>
              <a:t>http://www.kornienko-ev.ru/ingenerka/naznachenie_rezb/index.html</a:t>
            </a:r>
            <a:endParaRPr lang="ru-RU" sz="9600" dirty="0" smtClean="0">
              <a:solidFill>
                <a:schemeClr val="tx1"/>
              </a:solidFill>
            </a:endParaRPr>
          </a:p>
          <a:p>
            <a:r>
              <a:rPr lang="ru-RU" sz="9600" dirty="0" smtClean="0">
                <a:solidFill>
                  <a:schemeClr val="tx1"/>
                </a:solidFill>
              </a:rPr>
              <a:t>7 </a:t>
            </a:r>
            <a:r>
              <a:rPr lang="ru-RU" sz="9600" u="sng" dirty="0" smtClean="0">
                <a:solidFill>
                  <a:schemeClr val="tx1"/>
                </a:solidFill>
                <a:hlinkClick r:id="rId3"/>
              </a:rPr>
              <a:t>http://ydoma.info/remont-dreli-zamena-patrona.html</a:t>
            </a:r>
            <a:endParaRPr lang="ru-RU" sz="9600" dirty="0" smtClean="0">
              <a:solidFill>
                <a:schemeClr val="tx1"/>
              </a:solidFill>
            </a:endParaRPr>
          </a:p>
          <a:p>
            <a:r>
              <a:rPr lang="ru-RU" sz="9600" dirty="0" smtClean="0">
                <a:solidFill>
                  <a:schemeClr val="tx1"/>
                </a:solidFill>
              </a:rPr>
              <a:t>8 </a:t>
            </a:r>
            <a:r>
              <a:rPr lang="ru-RU" sz="9600" u="sng" dirty="0" smtClean="0">
                <a:solidFill>
                  <a:schemeClr val="tx1"/>
                </a:solidFill>
                <a:hlinkClick r:id="rId4"/>
              </a:rPr>
              <a:t>http://alphaphoto.ru/kreplenie-k-shtativu</a:t>
            </a:r>
            <a:endParaRPr lang="ru-RU" sz="9600" dirty="0" smtClean="0">
              <a:solidFill>
                <a:schemeClr val="tx1"/>
              </a:solidFill>
            </a:endParaRPr>
          </a:p>
          <a:p>
            <a:r>
              <a:rPr lang="ru-RU" sz="9600" dirty="0" smtClean="0"/>
              <a:t> </a:t>
            </a:r>
          </a:p>
          <a:p>
            <a:r>
              <a:rPr lang="ru-RU" sz="9600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8478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Выполнен</a:t>
            </a:r>
          </a:p>
          <a:p>
            <a:r>
              <a:rPr lang="ru-RU" sz="6600" dirty="0" smtClean="0"/>
              <a:t>преподавателем</a:t>
            </a:r>
          </a:p>
          <a:p>
            <a:r>
              <a:rPr lang="ru-RU" sz="6600" dirty="0" smtClean="0"/>
              <a:t>Русских Любовь Григорьевна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117602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юбовь Григорьевна\Pictures\kl_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856983" cy="612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36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 descr="Газетная бумага"/>
          <p:cNvSpPr txBox="1">
            <a:spLocks noChangeArrowheads="1"/>
          </p:cNvSpPr>
          <p:nvPr/>
        </p:nvSpPr>
        <p:spPr bwMode="auto">
          <a:xfrm>
            <a:off x="179388" y="188913"/>
            <a:ext cx="8964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Винтовые поверхности и изделия с резьбой</a:t>
            </a:r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5219700" y="2349500"/>
            <a:ext cx="35290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I </a:t>
            </a:r>
            <a:r>
              <a:rPr lang="ru-RU" sz="3200" b="1"/>
              <a:t>группа </a:t>
            </a:r>
            <a:r>
              <a:rPr lang="ru-RU" sz="3200" b="1">
                <a:solidFill>
                  <a:srgbClr val="FF0066"/>
                </a:solidFill>
              </a:rPr>
              <a:t>Крепежные изделия</a:t>
            </a:r>
          </a:p>
        </p:txBody>
      </p:sp>
      <p:pic>
        <p:nvPicPr>
          <p:cNvPr id="2052" name="Picture 7" descr="Изображение 1642885493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43307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5589240"/>
            <a:ext cx="91439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II</a:t>
            </a:r>
            <a:r>
              <a:rPr lang="ru-RU" sz="3200" b="1" dirty="0"/>
              <a:t>группа</a:t>
            </a:r>
            <a:endParaRPr lang="en-US" sz="3200" b="1" dirty="0"/>
          </a:p>
          <a:p>
            <a:r>
              <a:rPr lang="ru-RU" sz="2000" b="1" dirty="0">
                <a:solidFill>
                  <a:srgbClr val="FF0066"/>
                </a:solidFill>
              </a:rPr>
              <a:t>Детали, применяемые для преобразования вращательного движения в поступательное, а также детали для передачи вращения.</a:t>
            </a:r>
          </a:p>
        </p:txBody>
      </p:sp>
      <p:pic>
        <p:nvPicPr>
          <p:cNvPr id="3075" name="Picture 4" descr="Рисунок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732155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139952" y="764704"/>
            <a:ext cx="50040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III</a:t>
            </a:r>
            <a:r>
              <a:rPr lang="ru-RU" sz="3200" b="1" dirty="0"/>
              <a:t> группа</a:t>
            </a:r>
          </a:p>
          <a:p>
            <a:r>
              <a:rPr lang="ru-RU" sz="2400" b="1" dirty="0">
                <a:solidFill>
                  <a:srgbClr val="FF0066"/>
                </a:solidFill>
              </a:rPr>
              <a:t>Изделия специального назначения металлорежущие инструменты (сверла, фрезы, шарошки, метчики, а также винты-шнеки.)</a:t>
            </a:r>
            <a:endParaRPr lang="en-US" sz="2400" b="1" dirty="0">
              <a:solidFill>
                <a:srgbClr val="FF0066"/>
              </a:solidFill>
            </a:endParaRPr>
          </a:p>
        </p:txBody>
      </p:sp>
      <p:pic>
        <p:nvPicPr>
          <p:cNvPr id="4099" name="Picture 6" descr="Изображение 1642885494cj"/>
          <p:cNvPicPr>
            <a:picLocks noChangeAspect="1" noChangeArrowheads="1"/>
          </p:cNvPicPr>
          <p:nvPr/>
        </p:nvPicPr>
        <p:blipFill>
          <a:blip r:embed="rId2" cstate="print"/>
          <a:srcRect t="8946" r="58424" b="75404"/>
          <a:stretch>
            <a:fillRect/>
          </a:stretch>
        </p:blipFill>
        <p:spPr bwMode="auto">
          <a:xfrm>
            <a:off x="250825" y="5301208"/>
            <a:ext cx="39131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Изображение 1642885494c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05064"/>
            <a:ext cx="218598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Изображение 1642885494c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564904"/>
            <a:ext cx="18002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Изображение 1642885494cj"/>
          <p:cNvPicPr>
            <a:picLocks noChangeAspect="1" noChangeArrowheads="1"/>
          </p:cNvPicPr>
          <p:nvPr/>
        </p:nvPicPr>
        <p:blipFill>
          <a:blip r:embed="rId2" cstate="print"/>
          <a:srcRect t="23604" r="58424" b="65640"/>
          <a:stretch>
            <a:fillRect/>
          </a:stretch>
        </p:blipFill>
        <p:spPr bwMode="auto">
          <a:xfrm>
            <a:off x="323850" y="1196752"/>
            <a:ext cx="360007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2843213" y="126841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3851275" y="5516563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Метчик</a:t>
            </a:r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2843213" y="3860800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Шарошка</a:t>
            </a:r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2700338" y="20605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Фреза</a:t>
            </a:r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3131841" y="1196975"/>
            <a:ext cx="129614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Сверло</a:t>
            </a:r>
          </a:p>
        </p:txBody>
      </p:sp>
      <p:pic>
        <p:nvPicPr>
          <p:cNvPr id="4108" name="Picture 15" descr="Рисунок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996952"/>
            <a:ext cx="26828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1342</TotalTime>
  <Words>780</Words>
  <Application>Microsoft Office PowerPoint</Application>
  <PresentationFormat>Экран (4:3)</PresentationFormat>
  <Paragraphs>181</Paragraphs>
  <Slides>43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Волна</vt:lpstr>
      <vt:lpstr>Слайд 1</vt:lpstr>
      <vt:lpstr>Загадка</vt:lpstr>
      <vt:lpstr>Резьба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История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соединения деталей  можно выполнить</vt:lpstr>
      <vt:lpstr>Слайд 39</vt:lpstr>
      <vt:lpstr>Слайд 40</vt:lpstr>
      <vt:lpstr>Слайд 41</vt:lpstr>
      <vt:lpstr>Удачных закручиваний!!!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Любовь Григорьевна</cp:lastModifiedBy>
  <cp:revision>114</cp:revision>
  <dcterms:created xsi:type="dcterms:W3CDTF">2014-11-26T05:30:36Z</dcterms:created>
  <dcterms:modified xsi:type="dcterms:W3CDTF">2019-05-26T21:07:30Z</dcterms:modified>
</cp:coreProperties>
</file>