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13" Type="http://schemas.openxmlformats.org/officeDocument/2006/relationships/image" Target="../media/image7.emf"/><Relationship Id="rId18" Type="http://schemas.openxmlformats.org/officeDocument/2006/relationships/image" Target="../media/image12.png"/><Relationship Id="rId3" Type="http://schemas.openxmlformats.org/officeDocument/2006/relationships/image" Target="../media/image1.png"/><Relationship Id="rId21" Type="http://schemas.openxmlformats.org/officeDocument/2006/relationships/image" Target="../media/image15.emf"/><Relationship Id="rId7" Type="http://schemas.openxmlformats.org/officeDocument/2006/relationships/image" Target="../media/image1.emf"/><Relationship Id="rId12" Type="http://schemas.openxmlformats.org/officeDocument/2006/relationships/image" Target="../media/image6.emf"/><Relationship Id="rId17" Type="http://schemas.openxmlformats.org/officeDocument/2006/relationships/image" Target="../media/image11.emf"/><Relationship Id="rId2" Type="http://schemas.openxmlformats.org/officeDocument/2006/relationships/slide" Target="slide3.xml"/><Relationship Id="rId16" Type="http://schemas.openxmlformats.org/officeDocument/2006/relationships/image" Target="../media/image10.emf"/><Relationship Id="rId20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image" Target="../media/image5.emf"/><Relationship Id="rId5" Type="http://schemas.openxmlformats.org/officeDocument/2006/relationships/image" Target="../media/image2.png"/><Relationship Id="rId15" Type="http://schemas.openxmlformats.org/officeDocument/2006/relationships/image" Target="../media/image9.emf"/><Relationship Id="rId23" Type="http://schemas.openxmlformats.org/officeDocument/2006/relationships/slide" Target="slide6.xml"/><Relationship Id="rId10" Type="http://schemas.openxmlformats.org/officeDocument/2006/relationships/image" Target="../media/image4.emf"/><Relationship Id="rId19" Type="http://schemas.openxmlformats.org/officeDocument/2006/relationships/image" Target="../media/image13.png"/><Relationship Id="rId4" Type="http://schemas.openxmlformats.org/officeDocument/2006/relationships/slide" Target="slide4.xml"/><Relationship Id="rId9" Type="http://schemas.openxmlformats.org/officeDocument/2006/relationships/image" Target="../media/image3.emf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4788024" cy="1226567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bg2"/>
                </a:solidFill>
              </a:rPr>
              <a:t>Корни и степени</a:t>
            </a:r>
            <a:endParaRPr lang="ru-RU" sz="4800" dirty="0">
              <a:solidFill>
                <a:schemeClr val="bg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bg2"/>
                </a:solidFill>
              </a:rPr>
              <a:t>Урок обобщения и систематизации</a:t>
            </a:r>
            <a:endParaRPr lang="ru-RU" sz="3200" dirty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99184" y="2564904"/>
            <a:ext cx="35283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Автор: </a:t>
            </a:r>
          </a:p>
          <a:p>
            <a:pPr algn="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Благовестникова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Людмила Павловна</a:t>
            </a:r>
          </a:p>
          <a:p>
            <a:pPr algn="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иатематики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5793388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Нижегородская область,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г.Дзержинск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2019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26260" y="332656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ГБПОУ Дзержинский педагогический колледж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50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1760" y="2492896"/>
            <a:ext cx="4536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«Корни и степени»</a:t>
            </a:r>
            <a:endParaRPr lang="ru-RU" sz="48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4067944" y="362273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940152" y="3832302"/>
            <a:ext cx="2880320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34676" y="3861048"/>
            <a:ext cx="3120201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0528" y="19767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hlinkClick r:id="rId2" action="ppaction://hlinksldjump"/>
              </a:rPr>
              <a:t>«Арифметический корень натуральной степени»</a:t>
            </a:r>
            <a:endParaRPr lang="ru-RU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42502" y="940658"/>
                <a:ext cx="403244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 smtClean="0"/>
                  <a:t>Определение</a:t>
                </a:r>
                <a:r>
                  <a:rPr lang="ru-RU" dirty="0" smtClean="0"/>
                  <a:t>: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𝑛</m:t>
                        </m:r>
                      </m:deg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ra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ru-RU" dirty="0" smtClean="0"/>
                  <a:t>, если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ru-RU" dirty="0" smtClean="0"/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02" y="940658"/>
                <a:ext cx="4032448" cy="400110"/>
              </a:xfrm>
              <a:prstGeom prst="rect">
                <a:avLst/>
              </a:prstGeom>
              <a:blipFill rotWithShape="1">
                <a:blip r:embed="rId3"/>
                <a:stretch>
                  <a:fillRect l="-1511"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34676" y="1412775"/>
            <a:ext cx="295232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Свойства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761830" y="226167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hlinkClick r:id="rId4" action="ppaction://hlinksldjump"/>
              </a:rPr>
              <a:t>«Степень  с рациональным показателем»</a:t>
            </a:r>
            <a:endParaRPr lang="ru-RU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67944" y="818445"/>
                <a:ext cx="4896544" cy="1044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 smtClean="0"/>
                  <a:t>Определение</a:t>
                </a:r>
                <a:r>
                  <a:rPr lang="ru-RU" dirty="0" smtClean="0"/>
                  <a:t>: Степенью с рациональным показателем называется степень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ru-RU" dirty="0" smtClean="0"/>
                  <a:t>, где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𝑍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𝑁</m:t>
                    </m:r>
                  </m:oMath>
                </a14:m>
                <a:r>
                  <a:rPr lang="ru-RU" dirty="0" smtClean="0"/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818445"/>
                <a:ext cx="4896544" cy="1044645"/>
              </a:xfrm>
              <a:prstGeom prst="rect">
                <a:avLst/>
              </a:prstGeom>
              <a:blipFill rotWithShape="1">
                <a:blip r:embed="rId5"/>
                <a:stretch>
                  <a:fillRect l="-1244" t="-2907" b="-8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868144" y="1689773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Свойства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2771800" y="390924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hlinkClick r:id="rId6" action="ppaction://hlinksldjump"/>
              </a:rPr>
              <a:t>«Степень с действительным показателем»</a:t>
            </a:r>
            <a:endParaRPr lang="ru-RU" sz="2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76" y="2027233"/>
            <a:ext cx="24320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76" y="2551201"/>
            <a:ext cx="192405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76" y="3240388"/>
            <a:ext cx="26860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76" y="3811888"/>
            <a:ext cx="235585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22" y="2040010"/>
            <a:ext cx="20764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022" y="2433633"/>
            <a:ext cx="23304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022" y="2783503"/>
            <a:ext cx="23304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022" y="3257885"/>
            <a:ext cx="2330450" cy="41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622" y="3629393"/>
            <a:ext cx="222885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022" y="4363257"/>
            <a:ext cx="15684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375" y="4599959"/>
            <a:ext cx="5289928" cy="341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049999"/>
            <a:ext cx="5328592" cy="26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745" y="5049367"/>
            <a:ext cx="892728" cy="26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34" y="5388821"/>
            <a:ext cx="5136340" cy="35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051" y="5383229"/>
            <a:ext cx="1410080" cy="35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606" y="5872594"/>
            <a:ext cx="5112568" cy="527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Штриховая стрелка вправо 1">
            <a:hlinkClick r:id="rId23" action="ppaction://hlinksldjump"/>
          </p:cNvPr>
          <p:cNvSpPr/>
          <p:nvPr/>
        </p:nvSpPr>
        <p:spPr>
          <a:xfrm>
            <a:off x="7956376" y="6021288"/>
            <a:ext cx="792088" cy="5760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86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Арифметический корень натуральной степени</a:t>
            </a:r>
            <a:endParaRPr lang="ru-RU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8640960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трелка вверх 1">
            <a:hlinkClick r:id="" action="ppaction://hlinkshowjump?jump=previousslide"/>
          </p:cNvPr>
          <p:cNvSpPr/>
          <p:nvPr/>
        </p:nvSpPr>
        <p:spPr>
          <a:xfrm>
            <a:off x="8172400" y="5877272"/>
            <a:ext cx="432048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28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Степень с рациональным показателем</a:t>
            </a:r>
            <a:endParaRPr lang="ru-RU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8424936" cy="576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верх 3">
            <a:hlinkClick r:id="rId3" action="ppaction://hlinksldjump"/>
          </p:cNvPr>
          <p:cNvSpPr/>
          <p:nvPr/>
        </p:nvSpPr>
        <p:spPr>
          <a:xfrm>
            <a:off x="8460432" y="5877272"/>
            <a:ext cx="360040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Степень с действительным показателем</a:t>
            </a:r>
            <a:endParaRPr lang="ru-RU" sz="2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640959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верх 3">
            <a:hlinkClick r:id="rId3" action="ppaction://hlinksldjump"/>
          </p:cNvPr>
          <p:cNvSpPr/>
          <p:nvPr/>
        </p:nvSpPr>
        <p:spPr>
          <a:xfrm>
            <a:off x="8316416" y="6021288"/>
            <a:ext cx="432048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50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3588" y="2041643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Красный                                  </a:t>
            </a:r>
            <a:r>
              <a:rPr lang="ru-RU" sz="3600" b="1" dirty="0" smtClean="0">
                <a:solidFill>
                  <a:srgbClr val="00B050"/>
                </a:solidFill>
              </a:rPr>
              <a:t>Зеленый</a:t>
            </a:r>
            <a:endParaRPr lang="ru-RU" sz="3600" b="1" dirty="0" smtClean="0"/>
          </a:p>
          <a:p>
            <a:pPr algn="ctr"/>
            <a:endParaRPr lang="ru-RU" sz="3600" b="1" dirty="0" smtClean="0"/>
          </a:p>
          <a:p>
            <a:pPr algn="ctr"/>
            <a:endParaRPr lang="ru-RU" sz="3600" b="1" dirty="0"/>
          </a:p>
          <a:p>
            <a:pPr algn="ctr"/>
            <a:endParaRPr lang="ru-RU" sz="3600" b="1" dirty="0"/>
          </a:p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Синий                                       </a:t>
            </a:r>
            <a:r>
              <a:rPr lang="ru-RU" sz="3600" b="1" dirty="0" smtClean="0">
                <a:solidFill>
                  <a:srgbClr val="FFFF00"/>
                </a:solidFill>
              </a:rPr>
              <a:t>Желтый</a:t>
            </a:r>
            <a:endParaRPr lang="ru-RU" sz="3600" b="1" dirty="0">
              <a:solidFill>
                <a:srgbClr val="0070C0"/>
              </a:solidFill>
            </a:endParaRPr>
          </a:p>
          <a:p>
            <a:pPr algn="ctr"/>
            <a:endParaRPr lang="ru-RU" sz="3600" b="1" dirty="0" smtClean="0">
              <a:solidFill>
                <a:srgbClr val="FFFF00"/>
              </a:solidFill>
            </a:endParaRPr>
          </a:p>
          <a:p>
            <a:pPr algn="ctr"/>
            <a:endParaRPr lang="ru-RU" sz="3600" b="1" dirty="0"/>
          </a:p>
        </p:txBody>
      </p:sp>
      <p:sp>
        <p:nvSpPr>
          <p:cNvPr id="5" name="Двойная стрелка вверх/вниз 4"/>
          <p:cNvSpPr/>
          <p:nvPr/>
        </p:nvSpPr>
        <p:spPr>
          <a:xfrm>
            <a:off x="1913709" y="2788728"/>
            <a:ext cx="360040" cy="13681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362" y="2772004"/>
            <a:ext cx="360040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75656" y="404664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Самостоятельная работа</a:t>
            </a:r>
            <a:endParaRPr lang="ru-RU" sz="3600" b="1" dirty="0"/>
          </a:p>
        </p:txBody>
      </p:sp>
      <p:sp>
        <p:nvSpPr>
          <p:cNvPr id="2" name="Стрелка вправо 1"/>
          <p:cNvSpPr/>
          <p:nvPr/>
        </p:nvSpPr>
        <p:spPr>
          <a:xfrm>
            <a:off x="3203848" y="2238217"/>
            <a:ext cx="2736304" cy="3511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право 2"/>
          <p:cNvSpPr/>
          <p:nvPr/>
        </p:nvSpPr>
        <p:spPr>
          <a:xfrm>
            <a:off x="3239852" y="4339236"/>
            <a:ext cx="26642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7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979712" y="2132856"/>
            <a:ext cx="56637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Спасибо за внимание!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62775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115</TotalTime>
  <Words>116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Паркет</vt:lpstr>
      <vt:lpstr>Корни и степени</vt:lpstr>
      <vt:lpstr>Презентация PowerPoint</vt:lpstr>
      <vt:lpstr>Арифметический корень натуральной степени</vt:lpstr>
      <vt:lpstr>Степень с рациональным показателем</vt:lpstr>
      <vt:lpstr>Степень с действительным показателем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Корни и степени</dc:title>
  <dc:creator>МВидео</dc:creator>
  <cp:lastModifiedBy>МВидео</cp:lastModifiedBy>
  <cp:revision>12</cp:revision>
  <dcterms:created xsi:type="dcterms:W3CDTF">2018-10-21T21:10:11Z</dcterms:created>
  <dcterms:modified xsi:type="dcterms:W3CDTF">2019-11-19T22:14:51Z</dcterms:modified>
</cp:coreProperties>
</file>