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DBBC-6F4C-4A30-AFE9-ECC33488223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0A8137-A881-4D39-AE03-D181195B3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DBBC-6F4C-4A30-AFE9-ECC33488223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8137-A881-4D39-AE03-D181195B3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DBBC-6F4C-4A30-AFE9-ECC33488223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8137-A881-4D39-AE03-D181195B3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DBBC-6F4C-4A30-AFE9-ECC33488223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0A8137-A881-4D39-AE03-D181195B3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DBBC-6F4C-4A30-AFE9-ECC33488223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8137-A881-4D39-AE03-D181195B3F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DBBC-6F4C-4A30-AFE9-ECC33488223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8137-A881-4D39-AE03-D181195B3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DBBC-6F4C-4A30-AFE9-ECC33488223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0A8137-A881-4D39-AE03-D181195B3F2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DBBC-6F4C-4A30-AFE9-ECC33488223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8137-A881-4D39-AE03-D181195B3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DBBC-6F4C-4A30-AFE9-ECC33488223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8137-A881-4D39-AE03-D181195B3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DBBC-6F4C-4A30-AFE9-ECC33488223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8137-A881-4D39-AE03-D181195B3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DBBC-6F4C-4A30-AFE9-ECC33488223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8137-A881-4D39-AE03-D181195B3F2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2BDBBC-6F4C-4A30-AFE9-ECC33488223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0A8137-A881-4D39-AE03-D181195B3F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992888" cy="1470025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ЖЕНЩИНЫ-МАТЕМАТИКИ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4904" y="4192423"/>
            <a:ext cx="6732240" cy="148478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студентка группы ДО-1Б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Карпова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Алёна Сергеевна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Благовестникова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Людмила Павловна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60325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Нижегородская область,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г.Дзержинск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ГБПОУ Дзержинский педагогический колледж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profile_images/1082700234319450112/CsWfE5q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32656"/>
            <a:ext cx="2771800" cy="27417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5580112" cy="15696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Ип</a:t>
            </a:r>
            <a:r>
              <a:rPr lang="ru-RU" sz="3200" b="1" u="sng" dirty="0" smtClean="0">
                <a:solidFill>
                  <a:schemeClr val="tx1"/>
                </a:solidFill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</a:rPr>
              <a:t>тия (Гип</a:t>
            </a:r>
            <a:r>
              <a:rPr lang="ru-RU" sz="3200" b="1" u="sng" dirty="0" smtClean="0">
                <a:solidFill>
                  <a:schemeClr val="tx1"/>
                </a:solidFill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</a:rPr>
              <a:t>тия) Александр</a:t>
            </a:r>
            <a:r>
              <a:rPr lang="ru-RU" sz="3200" b="1" u="sng" dirty="0" smtClean="0">
                <a:solidFill>
                  <a:schemeClr val="tx1"/>
                </a:solidFill>
              </a:rPr>
              <a:t>и</a:t>
            </a:r>
            <a:r>
              <a:rPr lang="ru-RU" sz="3200" b="1" dirty="0" smtClean="0">
                <a:solidFill>
                  <a:schemeClr val="tx1"/>
                </a:solidFill>
              </a:rPr>
              <a:t>йская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(370-415 гг. н.э)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s://avatars.mds.yandex.net/get-zen_doc/198002/pub_5b1a2791d7bf2128112a1e24_5b1a287e554bfa00a97995f1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2304256" cy="174619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512" y="4221088"/>
            <a:ext cx="230425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Плоская астролябия</a:t>
            </a:r>
            <a:endParaRPr lang="ru-RU" dirty="0"/>
          </a:p>
        </p:txBody>
      </p:sp>
      <p:pic>
        <p:nvPicPr>
          <p:cNvPr id="1038" name="Picture 14" descr="http://www.skyshedpodcheckout.com/v/vspfiles/photos/Planis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356992"/>
            <a:ext cx="2232248" cy="208823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43808" y="5517232"/>
            <a:ext cx="223224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планисфера</a:t>
            </a:r>
            <a:endParaRPr lang="ru-RU" dirty="0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005064"/>
            <a:ext cx="231051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508104" y="6381328"/>
            <a:ext cx="230425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Кратер Ипатия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88640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Авг</a:t>
            </a:r>
            <a:r>
              <a:rPr lang="ru-RU" sz="3200" b="1" u="sng" dirty="0" smtClean="0"/>
              <a:t>у</a:t>
            </a:r>
            <a:r>
              <a:rPr lang="ru-RU" sz="3200" b="1" dirty="0" smtClean="0"/>
              <a:t>ста </a:t>
            </a:r>
            <a:r>
              <a:rPr lang="ru-RU" sz="3200" b="1" u="sng" dirty="0" smtClean="0"/>
              <a:t>А</a:t>
            </a:r>
            <a:r>
              <a:rPr lang="ru-RU" sz="3200" b="1" dirty="0" smtClean="0"/>
              <a:t>да Л</a:t>
            </a:r>
            <a:r>
              <a:rPr lang="ru-RU" sz="3200" b="1" u="sng" dirty="0" smtClean="0"/>
              <a:t>а</a:t>
            </a:r>
            <a:r>
              <a:rPr lang="ru-RU" sz="3200" b="1" dirty="0" smtClean="0"/>
              <a:t>влейс (1815-1852 гг.)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2060848"/>
            <a:ext cx="4950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ru-RU" dirty="0" smtClean="0"/>
              <a:t>Решение системы </a:t>
            </a:r>
            <a:r>
              <a:rPr lang="ru-RU" dirty="0"/>
              <a:t>двух линейных алгебраических уравнений с двумя </a:t>
            </a:r>
            <a:r>
              <a:rPr lang="ru-RU" dirty="0" smtClean="0"/>
              <a:t>неизвестными;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/>
              <a:t>В</a:t>
            </a:r>
            <a:r>
              <a:rPr lang="ru-RU" dirty="0" smtClean="0"/>
              <a:t>ычисление значений </a:t>
            </a:r>
            <a:r>
              <a:rPr lang="ru-RU" dirty="0"/>
              <a:t>тригонометрической функции с многократным повторением заданной последовательности вычислительных </a:t>
            </a:r>
            <a:r>
              <a:rPr lang="ru-RU" dirty="0" smtClean="0"/>
              <a:t>операций;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 smtClean="0"/>
              <a:t>Вычисление чисел Берн</a:t>
            </a:r>
            <a:r>
              <a:rPr lang="ru-RU" b="1" u="sng" dirty="0" smtClean="0"/>
              <a:t>у</a:t>
            </a:r>
            <a:r>
              <a:rPr lang="ru-RU" dirty="0" smtClean="0"/>
              <a:t>лли</a:t>
            </a:r>
            <a:endParaRPr lang="ru-RU" dirty="0"/>
          </a:p>
        </p:txBody>
      </p:sp>
      <p:pic>
        <p:nvPicPr>
          <p:cNvPr id="27650" name="Picture 2" descr="https://i.pinimg.com/736x/b0/d0/80/b0d0804e19b9fee8981065be8d05615a--modern-women-high-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043574" cy="3312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-540568" y="53732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i="1" dirty="0" smtClean="0"/>
              <a:t> 1980 г – язык программирования АДА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94928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i="1" dirty="0" smtClean="0"/>
              <a:t>Два небольших города Америки в штатах Оклахома и Алабама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530120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i="1" dirty="0" smtClean="0"/>
              <a:t>Колледж имени Ады Лавлейс</a:t>
            </a:r>
            <a:endParaRPr lang="ru-RU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</a:t>
            </a:r>
            <a:r>
              <a:rPr lang="ru-RU" sz="3200" b="1" u="sng" dirty="0" smtClean="0"/>
              <a:t>о</a:t>
            </a:r>
            <a:r>
              <a:rPr lang="ru-RU" sz="3200" b="1" dirty="0" smtClean="0"/>
              <a:t>фья Ковал</a:t>
            </a:r>
            <a:r>
              <a:rPr lang="ru-RU" sz="3200" b="1" u="sng" dirty="0" smtClean="0"/>
              <a:t>е</a:t>
            </a:r>
            <a:r>
              <a:rPr lang="ru-RU" sz="3200" b="1" dirty="0" smtClean="0"/>
              <a:t>вская </a:t>
            </a:r>
          </a:p>
          <a:p>
            <a:pPr algn="ctr"/>
            <a:r>
              <a:rPr lang="ru-RU" sz="3200" b="1" dirty="0" smtClean="0"/>
              <a:t>(1850-1891 гг.)</a:t>
            </a:r>
            <a:endParaRPr lang="ru-RU" sz="3200" b="1" dirty="0"/>
          </a:p>
        </p:txBody>
      </p:sp>
      <p:pic>
        <p:nvPicPr>
          <p:cNvPr id="28674" name="Picture 2" descr="https://uploads-ssl.webflow.com/5d3a2bf76e364b62a89a075a/5d3ede1db1eba4540021a8ec_Kovalevskaya-174404891x-58bf154a5f9b58af5cbd4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36096" y="1340768"/>
            <a:ext cx="3349189" cy="2232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5536" y="19168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ru-RU" dirty="0" smtClean="0"/>
              <a:t> «</a:t>
            </a:r>
            <a:r>
              <a:rPr lang="ru-RU" dirty="0"/>
              <a:t>К теории дифференциальных уравнений в частных производных</a:t>
            </a:r>
            <a:r>
              <a:rPr lang="ru-RU" dirty="0" smtClean="0"/>
              <a:t>» -</a:t>
            </a:r>
            <a:r>
              <a:rPr lang="ru-RU" dirty="0"/>
              <a:t> </a:t>
            </a:r>
            <a:r>
              <a:rPr lang="ru-RU" dirty="0" smtClean="0"/>
              <a:t>теорема Коши-Ковалевской</a:t>
            </a:r>
            <a:r>
              <a:rPr lang="ru-RU" dirty="0"/>
              <a:t>;</a:t>
            </a:r>
            <a:endParaRPr lang="ru-RU" dirty="0" smtClean="0"/>
          </a:p>
          <a:p>
            <a:pPr marL="342900" indent="-342900" algn="ctr">
              <a:buFont typeface="+mj-lt"/>
              <a:buAutoNum type="arabicPeriod"/>
            </a:pPr>
            <a:r>
              <a:rPr lang="ru-RU" dirty="0" smtClean="0"/>
              <a:t> Продолжение </a:t>
            </a:r>
            <a:r>
              <a:rPr lang="ru-RU" dirty="0"/>
              <a:t>исследований Лапласа о структуре колец </a:t>
            </a:r>
            <a:r>
              <a:rPr lang="ru-RU" dirty="0" smtClean="0"/>
              <a:t>Сатурна;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smtClean="0"/>
              <a:t>Труднейшие </a:t>
            </a:r>
            <a:r>
              <a:rPr lang="ru-RU" dirty="0"/>
              <a:t>теоремы математического </a:t>
            </a:r>
            <a:r>
              <a:rPr lang="ru-RU" dirty="0" smtClean="0"/>
              <a:t>анализа.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01317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i="1" dirty="0" smtClean="0"/>
              <a:t> 1884 г – профессор в Стокгольмском университете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94116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i="1" dirty="0" smtClean="0"/>
              <a:t>1888 г - «Задача </a:t>
            </a:r>
            <a:r>
              <a:rPr lang="ru-RU" i="1" dirty="0"/>
              <a:t>о вращении твердого тела вокруг неподвижной  точки»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332656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</a:t>
            </a:r>
            <a:r>
              <a:rPr lang="ru-RU" sz="3200" b="1" u="sng" dirty="0" smtClean="0"/>
              <a:t>и</a:t>
            </a:r>
            <a:r>
              <a:rPr lang="ru-RU" sz="3200" b="1" dirty="0" smtClean="0"/>
              <a:t>на К</a:t>
            </a:r>
            <a:r>
              <a:rPr lang="ru-RU" sz="3200" b="1" u="sng" dirty="0" smtClean="0"/>
              <a:t>а</a:t>
            </a:r>
            <a:r>
              <a:rPr lang="ru-RU" sz="3200" b="1" dirty="0" smtClean="0"/>
              <a:t>рловна Бари </a:t>
            </a:r>
          </a:p>
          <a:p>
            <a:pPr algn="ctr"/>
            <a:r>
              <a:rPr lang="ru-RU" sz="3200" b="1" dirty="0" smtClean="0"/>
              <a:t>(1901-1961 гг.)</a:t>
            </a:r>
            <a:endParaRPr lang="ru-RU" sz="3200" b="1" dirty="0"/>
          </a:p>
        </p:txBody>
      </p:sp>
      <p:pic>
        <p:nvPicPr>
          <p:cNvPr id="29698" name="Picture 2" descr="http://sergey.iis.nsk.su/PA/?r=medium&amp;u=iiss://da2@iis.nsk.su/0001/0003/0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2304256" cy="34023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211960" y="2132856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i="1" dirty="0" smtClean="0"/>
              <a:t> 1926 г -  диссертация «О </a:t>
            </a:r>
            <a:r>
              <a:rPr lang="ru-RU" i="1" dirty="0"/>
              <a:t>единственности тригонометрических разложений</a:t>
            </a:r>
            <a:r>
              <a:rPr lang="ru-RU" i="1" dirty="0" smtClean="0"/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4437112"/>
            <a:ext cx="2932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i="1" dirty="0" smtClean="0"/>
              <a:t>1932 г – профессор МГУ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i="1" dirty="0" smtClean="0"/>
              <a:t>1935 г - Степень доктора физико-математических наук 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i="1" dirty="0" smtClean="0"/>
              <a:t> Монография "Тригонометрические ряды".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1927 г</a:t>
            </a:r>
            <a:r>
              <a:rPr lang="ru-RU" dirty="0"/>
              <a:t> — член Французского и Польского математических обществ.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Times New Roman" pitchFamily="18" charset="0"/>
              </a:rPr>
              <a:t>Ладыженская Ольга Александровна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 (1922-2004 гг.)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30722" name="Picture 2" descr="https://cdn.turkaramamotoru.com/ru/ladyzhenskaya-olga-aleksandrovna-1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4664"/>
            <a:ext cx="2376264" cy="3632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5536" y="184482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 Разностный </a:t>
            </a:r>
            <a:r>
              <a:rPr lang="ru-RU" dirty="0"/>
              <a:t>аналог метода Фурь</a:t>
            </a:r>
            <a:r>
              <a:rPr lang="ru-RU" b="1" u="sng" dirty="0"/>
              <a:t>е</a:t>
            </a:r>
            <a:r>
              <a:rPr lang="ru-RU" dirty="0"/>
              <a:t> для решения краевых задач уравнений всех классических </a:t>
            </a:r>
            <a:r>
              <a:rPr lang="ru-RU" dirty="0" smtClean="0"/>
              <a:t>типов;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 Решение </a:t>
            </a:r>
            <a:r>
              <a:rPr lang="ru-RU" dirty="0"/>
              <a:t>19-й и 20-й проблем Гильберта для уравнений эллиптического </a:t>
            </a:r>
            <a:r>
              <a:rPr lang="ru-RU" dirty="0" smtClean="0"/>
              <a:t>типа;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Основы </a:t>
            </a:r>
            <a:r>
              <a:rPr lang="ru-RU" dirty="0"/>
              <a:t>теоремы о глобальной разрешимости стационарных и нестационарных задач гидродинамики для вязких несжимаемых жидкостей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i="1" dirty="0" smtClean="0"/>
              <a:t>1954 г - доктор </a:t>
            </a:r>
            <a:r>
              <a:rPr lang="ru-RU" i="1" dirty="0"/>
              <a:t>физико-математических наук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5805264"/>
            <a:ext cx="550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i="1" dirty="0"/>
              <a:t>1955 </a:t>
            </a:r>
            <a:r>
              <a:rPr lang="ru-RU" i="1" dirty="0" smtClean="0"/>
              <a:t>г - профессор </a:t>
            </a:r>
            <a:r>
              <a:rPr lang="ru-RU" i="1" dirty="0"/>
              <a:t>кафедры высшей математики и математической физики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7667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Мужчины или женщины?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2276872"/>
            <a:ext cx="410445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Учителя математики</a:t>
            </a:r>
            <a:endParaRPr lang="ru-RU" sz="2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83768" y="2996952"/>
            <a:ext cx="936104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1560" y="4653136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u="sng" dirty="0" smtClean="0"/>
              <a:t>95% - женщины</a:t>
            </a:r>
            <a:endParaRPr lang="ru-RU" sz="2000" i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6156176" y="458112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/>
              <a:t>5% - мужчины</a:t>
            </a:r>
            <a:endParaRPr lang="ru-RU" sz="2000" i="1" u="sng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940152" y="2996952"/>
            <a:ext cx="936104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461</TotalTime>
  <Words>263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ЖЕНЩИНЫ-МАТЕМАТИКИ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ЖЕНЩИНЫ-МАТЕМАТИКИ</dc:title>
  <dc:creator>дети</dc:creator>
  <cp:lastModifiedBy>МВидео</cp:lastModifiedBy>
  <cp:revision>47</cp:revision>
  <dcterms:created xsi:type="dcterms:W3CDTF">2019-11-09T09:03:27Z</dcterms:created>
  <dcterms:modified xsi:type="dcterms:W3CDTF">2019-11-19T22:08:33Z</dcterms:modified>
</cp:coreProperties>
</file>