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1"/>
  </p:notesMasterIdLst>
  <p:handoutMasterIdLst>
    <p:handoutMasterId r:id="rId22"/>
  </p:handoutMasterIdLst>
  <p:sldIdLst>
    <p:sldId id="280" r:id="rId2"/>
    <p:sldId id="310" r:id="rId3"/>
    <p:sldId id="293" r:id="rId4"/>
    <p:sldId id="311" r:id="rId5"/>
    <p:sldId id="314" r:id="rId6"/>
    <p:sldId id="315" r:id="rId7"/>
    <p:sldId id="294" r:id="rId8"/>
    <p:sldId id="320" r:id="rId9"/>
    <p:sldId id="312" r:id="rId10"/>
    <p:sldId id="313" r:id="rId11"/>
    <p:sldId id="296" r:id="rId12"/>
    <p:sldId id="297" r:id="rId13"/>
    <p:sldId id="295" r:id="rId14"/>
    <p:sldId id="321" r:id="rId15"/>
    <p:sldId id="317" r:id="rId16"/>
    <p:sldId id="304" r:id="rId17"/>
    <p:sldId id="316" r:id="rId18"/>
    <p:sldId id="322" r:id="rId19"/>
    <p:sldId id="31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9933FF"/>
    <a:srgbClr val="CC66FF"/>
    <a:srgbClr val="0033CC"/>
    <a:srgbClr val="FFCC66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4586" autoAdjust="0"/>
  </p:normalViewPr>
  <p:slideViewPr>
    <p:cSldViewPr>
      <p:cViewPr>
        <p:scale>
          <a:sx n="90" d="100"/>
          <a:sy n="90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CC2521-605B-4886-AAEF-5A93D48EF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2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CD7CA4-C5C5-44BE-8EE1-3324D577CCED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BB7DBE-CB37-48B8-8B75-C35122903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25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B7DBE-CB37-48B8-8B75-C351229037D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4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8464363-6D32-4D95-92C2-DE9A89D5A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4BCBE-9F32-41DF-8385-D536CF0281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5E0EE409-351E-43C7-B4C2-4A4B6F010B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BCC7CE-514C-4583-A0FC-0E19E98583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E6688-73C9-4A8D-96CC-1C1DFD5230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8840569-DECA-493E-8102-B0C49EDA75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B8825428-02DC-4E6B-8C5F-5E227E5CA0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040F48-B860-4447-A170-BA7A19F550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36FDE2A-80F1-43AC-B318-0DCB2ACFD2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C7CCFBAD-0098-443C-AA9C-A07BB6519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9B03DE-489B-49BF-94D8-274ADEF033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49511" y="1337866"/>
            <a:ext cx="8316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Теоретическое занятие. Тема</a:t>
            </a: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Биологическая характеристика возбудителей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эшерихиозов</a:t>
            </a: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54186"/>
            <a:ext cx="842486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Кочанов Андрей Михайлович</a:t>
            </a:r>
          </a:p>
          <a:p>
            <a:pPr algn="r"/>
            <a:r>
              <a:rPr lang="ru-RU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преподаватель высшей квалификационной категории </a:t>
            </a:r>
            <a:endParaRPr lang="ru-RU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5748" y="188640"/>
            <a:ext cx="84248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rimson Text"/>
              </a:rPr>
              <a:t>Государственное бюджетное профессиональное </a:t>
            </a:r>
            <a:endParaRPr lang="ru-RU" b="1" dirty="0" smtClean="0">
              <a:latin typeface="Crimson Text"/>
            </a:endParaRPr>
          </a:p>
          <a:p>
            <a:pPr algn="ctr"/>
            <a:r>
              <a:rPr lang="ru-RU" b="1" dirty="0" smtClean="0">
                <a:latin typeface="Crimson Text"/>
              </a:rPr>
              <a:t>образовательное </a:t>
            </a:r>
            <a:r>
              <a:rPr lang="ru-RU" b="1" dirty="0">
                <a:latin typeface="Crimson Text"/>
              </a:rPr>
              <a:t>учреждение</a:t>
            </a:r>
            <a:br>
              <a:rPr lang="ru-RU" b="1" dirty="0">
                <a:latin typeface="Crimson Text"/>
              </a:rPr>
            </a:br>
            <a:r>
              <a:rPr lang="ru-RU" b="1" dirty="0">
                <a:latin typeface="Crimson Text"/>
              </a:rPr>
              <a:t>Департамента здравоохранения города Москвы</a:t>
            </a:r>
            <a:br>
              <a:rPr lang="ru-RU" b="1" dirty="0">
                <a:latin typeface="Crimson Text"/>
              </a:rPr>
            </a:br>
            <a:r>
              <a:rPr lang="ru-RU" b="1" dirty="0">
                <a:latin typeface="Crimson Text"/>
              </a:rPr>
              <a:t>«Медицинский колледж № 1»</a:t>
            </a:r>
            <a:endParaRPr lang="ru-RU" b="1" i="0" dirty="0">
              <a:effectLst/>
              <a:latin typeface="Crimson Tex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525" y="6332592"/>
            <a:ext cx="84248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rimson Text"/>
              </a:rPr>
              <a:t>Город Москва 2019</a:t>
            </a:r>
            <a:endParaRPr lang="ru-RU" b="1" i="0" dirty="0">
              <a:effectLst/>
              <a:latin typeface="Crimson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550" y="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Устойчивость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 факторам внешней среды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846" y="1700808"/>
            <a:ext cx="86890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E</a:t>
            </a:r>
            <a:r>
              <a:rPr lang="ru-RU" sz="2800" b="1" dirty="0">
                <a:solidFill>
                  <a:prstClr val="black"/>
                </a:solidFill>
              </a:rPr>
              <a:t>. </a:t>
            </a:r>
            <a:r>
              <a:rPr lang="ru-RU" sz="2800" b="1" dirty="0" err="1">
                <a:solidFill>
                  <a:prstClr val="black"/>
                </a:solidFill>
              </a:rPr>
              <a:t>coli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относительно устойчивы к факторам внешней среды. При кипячении погибают мгновенно, выдерживают нагревание до 55°С в течение часа, до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60°С 15 минут. Несколько месяцев сохраняются в почве, водоемах. Чувствительны в обычным дезинфицирующим средствам (погибают в течение 20-30 минут). Попадая в пищевые продукты (особенно скоропортящиеся – молоко и молочные продукты, готовые блюда), быстро размножаются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82863"/>
            <a:ext cx="788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Клиническое значение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эшерихий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116" y="1556792"/>
            <a:ext cx="8713788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Проникнув в просвет тонкого кишечника, </a:t>
            </a:r>
            <a:r>
              <a:rPr lang="ru-RU" sz="2800" b="1" dirty="0" err="1" smtClean="0">
                <a:cs typeface="Times New Roman" pitchFamily="18" charset="0"/>
              </a:rPr>
              <a:t>эшерихии</a:t>
            </a:r>
            <a:r>
              <a:rPr lang="ru-RU" sz="2800" b="1" dirty="0" smtClean="0">
                <a:cs typeface="Times New Roman" pitchFamily="18" charset="0"/>
              </a:rPr>
              <a:t> </a:t>
            </a:r>
            <a:r>
              <a:rPr lang="ru-RU" sz="2800" b="1" dirty="0">
                <a:cs typeface="Times New Roman" pitchFamily="18" charset="0"/>
              </a:rPr>
              <a:t>прикрепляются к слизистой </a:t>
            </a:r>
            <a:r>
              <a:rPr lang="ru-RU" sz="2800" b="1" dirty="0" smtClean="0">
                <a:cs typeface="Times New Roman" pitchFamily="18" charset="0"/>
              </a:rPr>
              <a:t>оболочке. Часть погибает и во внешнюю среду поступает эндотоксин, </a:t>
            </a:r>
            <a:r>
              <a:rPr lang="ru-RU" sz="2800" b="1" dirty="0" err="1" smtClean="0">
                <a:cs typeface="Times New Roman" pitchFamily="18" charset="0"/>
              </a:rPr>
              <a:t>энтеротоксигенные</a:t>
            </a:r>
            <a:r>
              <a:rPr lang="ru-RU" sz="2800" b="1" dirty="0" smtClean="0">
                <a:cs typeface="Times New Roman" pitchFamily="18" charset="0"/>
              </a:rPr>
              <a:t> </a:t>
            </a:r>
            <a:r>
              <a:rPr lang="ru-RU" sz="2800" b="1" dirty="0">
                <a:cs typeface="Times New Roman" pitchFamily="18" charset="0"/>
              </a:rPr>
              <a:t>штаммы вырабатывают </a:t>
            </a:r>
            <a:r>
              <a:rPr lang="ru-RU" sz="2800" b="1" dirty="0" err="1" smtClean="0">
                <a:cs typeface="Times New Roman" pitchFamily="18" charset="0"/>
              </a:rPr>
              <a:t>энтеротоксин</a:t>
            </a:r>
            <a:r>
              <a:rPr lang="ru-RU" sz="2800" b="1" dirty="0" smtClean="0">
                <a:cs typeface="Times New Roman" pitchFamily="18" charset="0"/>
              </a:rPr>
              <a:t>, и с их помощью в </a:t>
            </a:r>
            <a:r>
              <a:rPr lang="ru-RU" sz="2800" b="1" dirty="0">
                <a:cs typeface="Times New Roman" pitchFamily="18" charset="0"/>
              </a:rPr>
              <a:t>просвет кишки секретируется большое количество бедной белком, </a:t>
            </a:r>
            <a:r>
              <a:rPr lang="ru-RU" sz="2800" b="1" dirty="0" smtClean="0">
                <a:cs typeface="Times New Roman" pitchFamily="18" charset="0"/>
              </a:rPr>
              <a:t>но </a:t>
            </a:r>
            <a:r>
              <a:rPr lang="ru-RU" sz="2800" b="1" dirty="0">
                <a:cs typeface="Times New Roman" pitchFamily="18" charset="0"/>
              </a:rPr>
              <a:t>содержащей электролиты жидкости, которая не успевает </a:t>
            </a:r>
            <a:r>
              <a:rPr lang="ru-RU" sz="2800" b="1" dirty="0" smtClean="0">
                <a:cs typeface="Times New Roman" pitchFamily="18" charset="0"/>
              </a:rPr>
              <a:t>затем всасываться </a:t>
            </a:r>
            <a:r>
              <a:rPr lang="ru-RU" sz="2800" b="1" dirty="0">
                <a:cs typeface="Times New Roman" pitchFamily="18" charset="0"/>
              </a:rPr>
              <a:t>в толстом </a:t>
            </a:r>
            <a:r>
              <a:rPr lang="ru-RU" sz="2800" b="1" dirty="0" smtClean="0">
                <a:cs typeface="Times New Roman" pitchFamily="18" charset="0"/>
              </a:rPr>
              <a:t>кишечнике. Токсины всасываются в кровь, и развиваются интоксикация и обезвоживание организма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761" y="332655"/>
            <a:ext cx="8784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Клиническая картина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эшерихиозов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761" y="1412776"/>
            <a:ext cx="86937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2400" dirty="0" smtClean="0">
                <a:cs typeface="Times New Roman" pitchFamily="18" charset="0"/>
              </a:rPr>
              <a:t>Инкубационный </a:t>
            </a:r>
            <a:r>
              <a:rPr lang="ru-RU" sz="2400" dirty="0">
                <a:cs typeface="Times New Roman" pitchFamily="18" charset="0"/>
              </a:rPr>
              <a:t>период </a:t>
            </a:r>
            <a:r>
              <a:rPr lang="ru-RU" sz="2400" dirty="0" smtClean="0">
                <a:cs typeface="Times New Roman" pitchFamily="18" charset="0"/>
              </a:rPr>
              <a:t>4-12 часов. Температура тела субфебрильная</a:t>
            </a:r>
          </a:p>
          <a:p>
            <a:pPr marL="514350" indent="-514350" algn="ctr">
              <a:buClr>
                <a:srgbClr val="FF0000"/>
              </a:buClr>
              <a:buFont typeface="Arial" charset="0"/>
              <a:buAutoNum type="arabicPeriod"/>
            </a:pPr>
            <a:r>
              <a:rPr lang="ru-RU" sz="2400" b="1" dirty="0" err="1" smtClean="0">
                <a:cs typeface="Times New Roman" pitchFamily="18" charset="0"/>
              </a:rPr>
              <a:t>Холероподобнный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>
                <a:cs typeface="Times New Roman" pitchFamily="18" charset="0"/>
              </a:rPr>
              <a:t>вариант. </a:t>
            </a:r>
            <a:r>
              <a:rPr lang="ru-RU" sz="2400" dirty="0" smtClean="0">
                <a:cs typeface="Times New Roman" pitchFamily="18" charset="0"/>
              </a:rPr>
              <a:t>Поражается тонкий кишечник, явления интоксикации слабо выражены. Стул </a:t>
            </a:r>
            <a:r>
              <a:rPr lang="ru-RU" sz="2400" dirty="0" err="1">
                <a:cs typeface="Times New Roman" pitchFamily="18" charset="0"/>
              </a:rPr>
              <a:t>безкаловый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smtClean="0">
                <a:cs typeface="Times New Roman" pitchFamily="18" charset="0"/>
              </a:rPr>
              <a:t>водянистый, обильный</a:t>
            </a:r>
            <a:endParaRPr lang="ru-RU" sz="2400" dirty="0">
              <a:cs typeface="Times New Roman" pitchFamily="18" charset="0"/>
            </a:endParaRPr>
          </a:p>
          <a:p>
            <a:pPr marL="514350" indent="-514350" algn="ctr">
              <a:buClr>
                <a:srgbClr val="FF0000"/>
              </a:buClr>
              <a:buFont typeface="Arial" charset="0"/>
              <a:buAutoNum type="arabicPeriod"/>
            </a:pPr>
            <a:r>
              <a:rPr lang="ru-RU" sz="2400" b="1" dirty="0" smtClean="0"/>
              <a:t>Вариант детского </a:t>
            </a:r>
            <a:r>
              <a:rPr lang="ru-RU" sz="2400" b="1" dirty="0" err="1" smtClean="0"/>
              <a:t>гастроколиэнтерита</a:t>
            </a:r>
            <a:r>
              <a:rPr lang="ru-RU" sz="2400" b="1" dirty="0" smtClean="0"/>
              <a:t>. </a:t>
            </a:r>
            <a:r>
              <a:rPr lang="ru-RU" sz="2400" dirty="0" smtClean="0"/>
              <a:t>Выраженные явления интоксикации, боль в животе, обезвоживание выражено слабо</a:t>
            </a:r>
            <a:endParaRPr lang="ru-RU" sz="2400" dirty="0"/>
          </a:p>
          <a:p>
            <a:pPr marL="514350" indent="-514350" algn="ctr">
              <a:buClr>
                <a:srgbClr val="FF0000"/>
              </a:buClr>
              <a:buFont typeface="Arial" charset="0"/>
              <a:buAutoNum type="arabicPeriod"/>
            </a:pPr>
            <a:r>
              <a:rPr lang="ru-RU" sz="2400" b="1" dirty="0" err="1" smtClean="0"/>
              <a:t>Дизентериеподобный</a:t>
            </a:r>
            <a:r>
              <a:rPr lang="ru-RU" sz="2400" b="1" dirty="0" smtClean="0"/>
              <a:t> вариант. </a:t>
            </a:r>
            <a:r>
              <a:rPr lang="ru-RU" sz="2400" dirty="0" smtClean="0"/>
              <a:t>Явления </a:t>
            </a:r>
            <a:r>
              <a:rPr lang="ru-RU" sz="2400" dirty="0"/>
              <a:t>интоксикации и поражение </a:t>
            </a:r>
            <a:r>
              <a:rPr lang="ru-RU" sz="2400" dirty="0" smtClean="0"/>
              <a:t>толстого кишечника. Слизистый кал, иногда с кровью, выраженная интоксикация,  умеренное обезвоживание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8143" y="266745"/>
            <a:ext cx="6976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Эпидемиология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эшерихиозов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3"/>
            <a:ext cx="8713788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u="sng" dirty="0" smtClean="0"/>
              <a:t>Источники инфекции:</a:t>
            </a:r>
            <a:r>
              <a:rPr lang="ru-RU" sz="2800" b="1" dirty="0" smtClean="0"/>
              <a:t>  </a:t>
            </a:r>
            <a:r>
              <a:rPr lang="ru-RU" sz="2800" dirty="0" smtClean="0"/>
              <a:t>больные </a:t>
            </a:r>
            <a:r>
              <a:rPr lang="ru-RU" sz="2800" dirty="0"/>
              <a:t>стертыми формами </a:t>
            </a:r>
            <a:r>
              <a:rPr lang="ru-RU" sz="2800" dirty="0" err="1"/>
              <a:t>эшерихиозов</a:t>
            </a:r>
            <a:r>
              <a:rPr lang="ru-RU" sz="2800" dirty="0"/>
              <a:t>, </a:t>
            </a:r>
            <a:r>
              <a:rPr lang="ru-RU" sz="2800" dirty="0" err="1"/>
              <a:t>реконвалесценты</a:t>
            </a:r>
            <a:r>
              <a:rPr lang="ru-RU" sz="2800" dirty="0"/>
              <a:t>, </a:t>
            </a:r>
            <a:r>
              <a:rPr lang="ru-RU" sz="2800" dirty="0" smtClean="0"/>
              <a:t>носители</a:t>
            </a:r>
          </a:p>
          <a:p>
            <a:pPr algn="ctr">
              <a:lnSpc>
                <a:spcPct val="50000"/>
              </a:lnSpc>
            </a:pPr>
            <a:endParaRPr lang="ru-RU" sz="2800" dirty="0"/>
          </a:p>
          <a:p>
            <a:pPr algn="ctr"/>
            <a:r>
              <a:rPr lang="ru-RU" sz="2800" b="1" u="sng" dirty="0"/>
              <a:t>Механизм передачи:</a:t>
            </a:r>
            <a:r>
              <a:rPr lang="ru-RU" sz="2800" b="1" dirty="0"/>
              <a:t> </a:t>
            </a:r>
            <a:r>
              <a:rPr lang="ru-RU" sz="2800" dirty="0"/>
              <a:t>фекально-оральный, </a:t>
            </a:r>
            <a:r>
              <a:rPr lang="ru-RU" sz="2800" dirty="0" smtClean="0"/>
              <a:t>контактный</a:t>
            </a:r>
          </a:p>
          <a:p>
            <a:pPr algn="ctr">
              <a:lnSpc>
                <a:spcPct val="50000"/>
              </a:lnSpc>
            </a:pPr>
            <a:endParaRPr lang="ru-RU" sz="2800" dirty="0" smtClean="0"/>
          </a:p>
          <a:p>
            <a:pPr algn="ctr"/>
            <a:r>
              <a:rPr lang="ru-RU" sz="2800" b="1" u="sng" dirty="0" smtClean="0"/>
              <a:t>Пути передачи:</a:t>
            </a:r>
            <a:r>
              <a:rPr lang="ru-RU" sz="2800" b="1" dirty="0" smtClean="0"/>
              <a:t> </a:t>
            </a:r>
            <a:r>
              <a:rPr lang="ru-RU" sz="2800" dirty="0" smtClean="0"/>
              <a:t>пищевой, водный, контактно-бытовой</a:t>
            </a:r>
          </a:p>
          <a:p>
            <a:pPr algn="ctr">
              <a:lnSpc>
                <a:spcPct val="50000"/>
              </a:lnSpc>
            </a:pPr>
            <a:endParaRPr lang="ru-RU" sz="2800" dirty="0"/>
          </a:p>
          <a:p>
            <a:pPr algn="ctr"/>
            <a:r>
              <a:rPr lang="ru-RU" sz="2800" b="1" u="sng" dirty="0"/>
              <a:t>Факторы передачи:</a:t>
            </a:r>
            <a:r>
              <a:rPr lang="ru-RU" sz="2800" b="1" dirty="0"/>
              <a:t> </a:t>
            </a:r>
            <a:r>
              <a:rPr lang="ru-RU" sz="2800" dirty="0" smtClean="0"/>
              <a:t>пищевые </a:t>
            </a:r>
            <a:r>
              <a:rPr lang="ru-RU" sz="2800" dirty="0"/>
              <a:t>продукты, предметы ухода, игрушки, грязные </a:t>
            </a:r>
            <a:r>
              <a:rPr lang="ru-RU" sz="2800" dirty="0" smtClean="0"/>
              <a:t>руки, механические переносчики </a:t>
            </a:r>
          </a:p>
          <a:p>
            <a:pPr algn="ctr">
              <a:lnSpc>
                <a:spcPct val="50000"/>
              </a:lnSpc>
            </a:pPr>
            <a:endParaRPr lang="ru-RU" sz="2800" dirty="0" smtClean="0"/>
          </a:p>
          <a:p>
            <a:pPr algn="ctr"/>
            <a:r>
              <a:rPr lang="ru-RU" sz="2800" b="1" u="sng" dirty="0" smtClean="0"/>
              <a:t>Возрастные особенности:</a:t>
            </a:r>
            <a:r>
              <a:rPr lang="ru-RU" sz="2800" b="1" dirty="0" smtClean="0"/>
              <a:t> </a:t>
            </a:r>
            <a:r>
              <a:rPr lang="ru-RU" sz="2800" dirty="0" smtClean="0"/>
              <a:t>наиболее подвержены дети, лица пожилого возраста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Общие принципы лечения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572000"/>
          </a:xfrm>
        </p:spPr>
        <p:txBody>
          <a:bodyPr/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Госпитализация по клиническим, эпидемиологическим показаниям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Антибиотики и химиопрепараты (тетрациклин)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AutoNum type="arabicPeriod"/>
            </a:pP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</a:rPr>
              <a:t>Дезинтоксикационная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терапия: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</a:rPr>
              <a:t>регидратация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оральная (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</a:rPr>
              <a:t>оралит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</a:rPr>
              <a:t>регидрон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), внутривенно-капельная (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</a:rPr>
              <a:t>трисоль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</a:rPr>
              <a:t>квартасоль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Ферменты,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</a:rPr>
              <a:t>энтеросорбенты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Стол №4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AutoNum type="arabicPeriod"/>
            </a:pP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</a:rPr>
              <a:t>Колифаг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0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side.ru/wp-content/uploads/2015/02/bakteriofag-k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5337302" cy="26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87" y="548680"/>
            <a:ext cx="3076600" cy="230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5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Профилактика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эшерихиозов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38" y="1772816"/>
            <a:ext cx="85693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buClr>
                <a:srgbClr val="FF0000"/>
              </a:buClr>
              <a:buFont typeface="Arial" charset="0"/>
              <a:buAutoNum type="arabicPeriod"/>
            </a:pPr>
            <a:r>
              <a:rPr lang="ru-RU" sz="2800" b="1" dirty="0">
                <a:cs typeface="Times New Roman" pitchFamily="18" charset="0"/>
              </a:rPr>
              <a:t>Соблюдение </a:t>
            </a:r>
            <a:r>
              <a:rPr lang="ru-RU" sz="2800" b="1" dirty="0" smtClean="0">
                <a:cs typeface="Times New Roman" pitchFamily="18" charset="0"/>
              </a:rPr>
              <a:t>санитарно-гигиенических </a:t>
            </a:r>
            <a:r>
              <a:rPr lang="ru-RU" sz="2800" b="1" dirty="0">
                <a:cs typeface="Times New Roman" pitchFamily="18" charset="0"/>
              </a:rPr>
              <a:t>требований на объектах водоснабжения, общественного </a:t>
            </a:r>
            <a:r>
              <a:rPr lang="ru-RU" sz="2800" b="1" dirty="0" smtClean="0">
                <a:cs typeface="Times New Roman" pitchFamily="18" charset="0"/>
              </a:rPr>
              <a:t>питания</a:t>
            </a:r>
          </a:p>
          <a:p>
            <a:pPr marL="514350" indent="-514350" algn="ctr">
              <a:buClr>
                <a:srgbClr val="FF0000"/>
              </a:buClr>
              <a:buFont typeface="Arial" charset="0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Соблюдение правил личной гигиены</a:t>
            </a:r>
          </a:p>
          <a:p>
            <a:pPr marL="514350" indent="-514350" algn="ctr">
              <a:buClr>
                <a:srgbClr val="FF0000"/>
              </a:buClr>
              <a:buFont typeface="Arial" charset="0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Санитарная аттестация и гигиеническое воспитание декретированных групп работников</a:t>
            </a:r>
          </a:p>
          <a:p>
            <a:pPr marL="514350" indent="-514350" algn="ctr">
              <a:buClr>
                <a:srgbClr val="FF0000"/>
              </a:buClr>
              <a:buFont typeface="Arial" charset="0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Санитарно-бактериологический контроль (мониторинг)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40F48-B860-4447-A170-BA7A19F550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610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2743200"/>
            <a:ext cx="8640960" cy="3710136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dirty="0" err="1" smtClean="0"/>
              <a:t>Эшерихии</a:t>
            </a:r>
            <a:r>
              <a:rPr lang="ru-RU" dirty="0" smtClean="0"/>
              <a:t> являются «модельными микроорганизмами» в биотехнологии: на них изучают взаимодействие бактериофагов с бактериальной клеткой и получают антибиотики и вакцины, внедряя в их геном специфические гены</a:t>
            </a:r>
          </a:p>
          <a:p>
            <a:pPr marL="342900" indent="-342900">
              <a:buAutoNum type="arabicPeriod"/>
            </a:pPr>
            <a:r>
              <a:rPr lang="ru-RU" dirty="0" smtClean="0"/>
              <a:t>Велика роль кишечной палочки в нормальной </a:t>
            </a:r>
            <a:r>
              <a:rPr lang="ru-RU" dirty="0"/>
              <a:t>микрофлоре человека. E. </a:t>
            </a:r>
            <a:r>
              <a:rPr lang="ru-RU" dirty="0" err="1"/>
              <a:t>coli</a:t>
            </a:r>
            <a:r>
              <a:rPr lang="ru-RU" dirty="0"/>
              <a:t> в норме заселяет кишечник новорождённого ребёнка в течение 40 часов после рождения, поступая с пищей или от лиц, контактирующих с ребёнком, и сохраняются на протяжении жизни на уровне 106—108 КОЕ/г содержимого толстой </a:t>
            </a:r>
            <a:r>
              <a:rPr lang="ru-RU" dirty="0" smtClean="0"/>
              <a:t>кишки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Эшерихии</a:t>
            </a:r>
            <a:r>
              <a:rPr lang="ru-RU" dirty="0" smtClean="0"/>
              <a:t> могут вызывать даже менингит. Против </a:t>
            </a:r>
            <a:r>
              <a:rPr lang="ru-RU" dirty="0" err="1" smtClean="0"/>
              <a:t>эшерихиозного</a:t>
            </a:r>
            <a:r>
              <a:rPr lang="ru-RU" dirty="0" smtClean="0"/>
              <a:t> менингита разрабатывается вакцина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C7CE-514C-4583-A0FC-0E19E985831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524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Интересные факты об </a:t>
            </a:r>
            <a:r>
              <a:rPr lang="ru-RU" sz="3600" b="1" dirty="0" err="1" smtClean="0">
                <a:solidFill>
                  <a:srgbClr val="FF0000"/>
                </a:solidFill>
              </a:rPr>
              <a:t>эшерихиях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375" y="126938"/>
            <a:ext cx="64087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Контрольные вопросы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135" y="1412776"/>
            <a:ext cx="8856984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Дайте общую характеристику </a:t>
            </a:r>
            <a:r>
              <a:rPr lang="ru-RU" sz="2400" b="1" dirty="0" err="1" smtClean="0">
                <a:solidFill>
                  <a:srgbClr val="073E87"/>
                </a:solidFill>
              </a:rPr>
              <a:t>эшерихиозов</a:t>
            </a:r>
            <a:endParaRPr lang="ru-RU" sz="2400" b="1" dirty="0">
              <a:solidFill>
                <a:srgbClr val="073E87"/>
              </a:solidFill>
            </a:endParaRP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Приведите таксономическое </a:t>
            </a:r>
            <a:r>
              <a:rPr lang="ru-RU" sz="2400" b="1" dirty="0">
                <a:solidFill>
                  <a:srgbClr val="073E87"/>
                </a:solidFill>
              </a:rPr>
              <a:t>положение </a:t>
            </a:r>
            <a:r>
              <a:rPr lang="ru-RU" sz="2400" b="1" dirty="0" err="1">
                <a:solidFill>
                  <a:srgbClr val="073E87"/>
                </a:solidFill>
              </a:rPr>
              <a:t>эшерихий</a:t>
            </a:r>
            <a:endParaRPr lang="ru-RU" sz="2400" b="1" dirty="0">
              <a:solidFill>
                <a:srgbClr val="073E87"/>
              </a:solidFill>
            </a:endParaRP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Перечислите биологические </a:t>
            </a:r>
            <a:r>
              <a:rPr lang="ru-RU" sz="2400" b="1" dirty="0">
                <a:solidFill>
                  <a:srgbClr val="073E87"/>
                </a:solidFill>
              </a:rPr>
              <a:t>особенности </a:t>
            </a:r>
            <a:r>
              <a:rPr lang="ru-RU" sz="2400" b="1" dirty="0" err="1" smtClean="0">
                <a:solidFill>
                  <a:srgbClr val="073E87"/>
                </a:solidFill>
              </a:rPr>
              <a:t>эшерихий</a:t>
            </a:r>
            <a:endParaRPr lang="ru-RU" sz="2400" b="1" dirty="0" smtClean="0">
              <a:solidFill>
                <a:srgbClr val="073E87"/>
              </a:solidFill>
            </a:endParaRP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Перечислите факторы патогенности </a:t>
            </a:r>
            <a:r>
              <a:rPr lang="ru-RU" sz="2400" b="1" dirty="0" err="1" smtClean="0">
                <a:solidFill>
                  <a:srgbClr val="073E87"/>
                </a:solidFill>
              </a:rPr>
              <a:t>эшерихий</a:t>
            </a:r>
            <a:endParaRPr lang="ru-RU" sz="2400" b="1" dirty="0">
              <a:solidFill>
                <a:srgbClr val="073E87"/>
              </a:solidFill>
            </a:endParaRP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Опишите распространение </a:t>
            </a:r>
            <a:r>
              <a:rPr lang="ru-RU" sz="2400" b="1" dirty="0" err="1">
                <a:solidFill>
                  <a:srgbClr val="073E87"/>
                </a:solidFill>
              </a:rPr>
              <a:t>эшерихий</a:t>
            </a:r>
            <a:r>
              <a:rPr lang="ru-RU" sz="2400" b="1" dirty="0">
                <a:solidFill>
                  <a:srgbClr val="073E87"/>
                </a:solidFill>
              </a:rPr>
              <a:t> в природе</a:t>
            </a: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Раскройте устойчивость </a:t>
            </a:r>
            <a:r>
              <a:rPr lang="ru-RU" sz="2400" b="1" dirty="0" err="1">
                <a:solidFill>
                  <a:srgbClr val="073E87"/>
                </a:solidFill>
              </a:rPr>
              <a:t>эшерихий</a:t>
            </a:r>
            <a:r>
              <a:rPr lang="ru-RU" sz="2400" b="1" dirty="0">
                <a:solidFill>
                  <a:srgbClr val="073E87"/>
                </a:solidFill>
              </a:rPr>
              <a:t> к факторам внешней среды</a:t>
            </a: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Раскройте клиническое </a:t>
            </a:r>
            <a:r>
              <a:rPr lang="ru-RU" sz="2400" b="1" dirty="0">
                <a:solidFill>
                  <a:srgbClr val="073E87"/>
                </a:solidFill>
              </a:rPr>
              <a:t>значение </a:t>
            </a:r>
            <a:r>
              <a:rPr lang="ru-RU" sz="2400" b="1" dirty="0" err="1">
                <a:solidFill>
                  <a:srgbClr val="073E87"/>
                </a:solidFill>
              </a:rPr>
              <a:t>эшерихий</a:t>
            </a:r>
            <a:endParaRPr lang="ru-RU" sz="2400" b="1" dirty="0">
              <a:solidFill>
                <a:srgbClr val="073E87"/>
              </a:solidFill>
            </a:endParaRP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Перечислите клинические формы </a:t>
            </a:r>
            <a:r>
              <a:rPr lang="ru-RU" sz="2400" b="1" dirty="0" err="1" smtClean="0">
                <a:solidFill>
                  <a:srgbClr val="073E87"/>
                </a:solidFill>
              </a:rPr>
              <a:t>эшерихиозов</a:t>
            </a:r>
            <a:endParaRPr lang="ru-RU" sz="2400" b="1" dirty="0">
              <a:solidFill>
                <a:srgbClr val="073E87"/>
              </a:solidFill>
            </a:endParaRP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Дайте эпидемиологическую характеристику  </a:t>
            </a:r>
            <a:r>
              <a:rPr lang="ru-RU" sz="2400" b="1" dirty="0" err="1">
                <a:solidFill>
                  <a:srgbClr val="073E87"/>
                </a:solidFill>
              </a:rPr>
              <a:t>эшерихиозов</a:t>
            </a:r>
            <a:endParaRPr lang="ru-RU" sz="2400" b="1" dirty="0">
              <a:solidFill>
                <a:srgbClr val="073E87"/>
              </a:solidFill>
            </a:endParaRP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Перечислите общие </a:t>
            </a:r>
            <a:r>
              <a:rPr lang="ru-RU" sz="2400" b="1" dirty="0">
                <a:solidFill>
                  <a:srgbClr val="073E87"/>
                </a:solidFill>
              </a:rPr>
              <a:t>принципы лечения </a:t>
            </a:r>
            <a:r>
              <a:rPr lang="ru-RU" sz="2400" b="1" dirty="0" err="1">
                <a:solidFill>
                  <a:srgbClr val="073E87"/>
                </a:solidFill>
              </a:rPr>
              <a:t>эшерихиозов</a:t>
            </a:r>
            <a:endParaRPr lang="ru-RU" sz="2400" b="1" dirty="0">
              <a:solidFill>
                <a:srgbClr val="073E87"/>
              </a:solidFill>
            </a:endParaRPr>
          </a:p>
          <a:p>
            <a:pPr marL="609600" lvl="0" indent="-6096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073E87"/>
                </a:solidFill>
              </a:rPr>
              <a:t>Укажите мероприятия по профилактике </a:t>
            </a:r>
            <a:r>
              <a:rPr lang="ru-RU" sz="2400" b="1" dirty="0" err="1">
                <a:solidFill>
                  <a:srgbClr val="073E87"/>
                </a:solidFill>
              </a:rPr>
              <a:t>эшерихиозов</a:t>
            </a:r>
            <a:endParaRPr lang="ru-RU" sz="2400" b="1" dirty="0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40F48-B860-4447-A170-BA7A19F550C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64096"/>
          </a:xfrm>
          <a:noFill/>
          <a:ln/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План занятия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700808"/>
            <a:ext cx="8229600" cy="4785618"/>
          </a:xfrm>
          <a:noFill/>
          <a:ln/>
        </p:spPr>
        <p:txBody>
          <a:bodyPr>
            <a:normAutofit fontScale="85000" lnSpcReduction="10000"/>
          </a:bodyPr>
          <a:lstStyle/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Общие сведения об </a:t>
            </a:r>
            <a:r>
              <a:rPr lang="ru-RU" sz="2800" b="1" dirty="0" err="1" smtClean="0">
                <a:latin typeface="Times New Roman" pitchFamily="18" charset="0"/>
              </a:rPr>
              <a:t>эшерихиозах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>
                <a:latin typeface="Times New Roman" pitchFamily="18" charset="0"/>
              </a:rPr>
              <a:t>Историческая </a:t>
            </a:r>
            <a:r>
              <a:rPr lang="ru-RU" sz="2800" b="1" dirty="0" smtClean="0">
                <a:latin typeface="Times New Roman" pitchFamily="18" charset="0"/>
              </a:rPr>
              <a:t>справка и таксономическое положение </a:t>
            </a:r>
            <a:r>
              <a:rPr lang="ru-RU" sz="2800" b="1" dirty="0" err="1" smtClean="0">
                <a:latin typeface="Times New Roman" pitchFamily="18" charset="0"/>
              </a:rPr>
              <a:t>эшерихий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>
                <a:latin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</a:rPr>
              <a:t>иологические особенности </a:t>
            </a:r>
            <a:r>
              <a:rPr lang="ru-RU" sz="2800" b="1" dirty="0" err="1" smtClean="0">
                <a:latin typeface="Times New Roman" pitchFamily="18" charset="0"/>
              </a:rPr>
              <a:t>эшерихий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Факторы патогенности </a:t>
            </a:r>
            <a:r>
              <a:rPr lang="ru-RU" sz="2800" b="1" dirty="0" err="1" smtClean="0">
                <a:latin typeface="Times New Roman" pitchFamily="18" charset="0"/>
              </a:rPr>
              <a:t>эшерихий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Распространение </a:t>
            </a:r>
            <a:r>
              <a:rPr lang="ru-RU" sz="2800" b="1" dirty="0" err="1" smtClean="0">
                <a:latin typeface="Times New Roman" pitchFamily="18" charset="0"/>
              </a:rPr>
              <a:t>эшерихий</a:t>
            </a:r>
            <a:r>
              <a:rPr lang="ru-RU" sz="2800" b="1" dirty="0" smtClean="0">
                <a:latin typeface="Times New Roman" pitchFamily="18" charset="0"/>
              </a:rPr>
              <a:t> в природе</a:t>
            </a: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Устойчивость </a:t>
            </a:r>
            <a:r>
              <a:rPr lang="ru-RU" sz="2800" b="1" dirty="0" err="1" smtClean="0">
                <a:latin typeface="Times New Roman" pitchFamily="18" charset="0"/>
              </a:rPr>
              <a:t>эшерихий</a:t>
            </a:r>
            <a:r>
              <a:rPr lang="ru-RU" sz="2800" b="1" dirty="0" smtClean="0">
                <a:latin typeface="Times New Roman" pitchFamily="18" charset="0"/>
              </a:rPr>
              <a:t> к факторам внешней среды</a:t>
            </a: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Клиническое значение </a:t>
            </a:r>
            <a:r>
              <a:rPr lang="ru-RU" sz="2800" b="1" dirty="0" err="1" smtClean="0">
                <a:latin typeface="Times New Roman" pitchFamily="18" charset="0"/>
              </a:rPr>
              <a:t>эшерихий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Клиническая картина </a:t>
            </a:r>
            <a:r>
              <a:rPr lang="ru-RU" sz="2800" b="1" dirty="0" err="1" smtClean="0">
                <a:latin typeface="Times New Roman" pitchFamily="18" charset="0"/>
              </a:rPr>
              <a:t>эшерихиозов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Эпидемиология </a:t>
            </a:r>
            <a:r>
              <a:rPr lang="ru-RU" sz="2800" b="1" dirty="0" err="1" smtClean="0">
                <a:latin typeface="Times New Roman" pitchFamily="18" charset="0"/>
              </a:rPr>
              <a:t>эшерихиозов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Общие принципы лечения </a:t>
            </a:r>
            <a:r>
              <a:rPr lang="ru-RU" sz="2800" b="1" dirty="0" err="1" smtClean="0">
                <a:latin typeface="Times New Roman" pitchFamily="18" charset="0"/>
              </a:rPr>
              <a:t>эшерихиозов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Профилактика </a:t>
            </a:r>
            <a:r>
              <a:rPr lang="ru-RU" sz="2800" b="1" dirty="0" err="1" smtClean="0">
                <a:latin typeface="Times New Roman" pitchFamily="18" charset="0"/>
              </a:rPr>
              <a:t>эшерихиозов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Интересные факты об </a:t>
            </a:r>
            <a:r>
              <a:rPr lang="ru-RU" sz="2800" b="1" dirty="0" err="1" smtClean="0">
                <a:latin typeface="Times New Roman" pitchFamily="18" charset="0"/>
              </a:rPr>
              <a:t>эшерихиях</a:t>
            </a:r>
            <a:endParaRPr lang="ru-RU" sz="2800" b="1" dirty="0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endParaRPr lang="ru-RU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057" y="244849"/>
            <a:ext cx="8065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Общие сведения об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эшерихиозах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7" y="1916832"/>
            <a:ext cx="8424862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Группа острых инфекционных заболеваний, вызываемых патогенными штаммами </a:t>
            </a:r>
            <a:r>
              <a:rPr lang="ru-RU" sz="2800" b="1" dirty="0" err="1" smtClean="0"/>
              <a:t>эшерихий</a:t>
            </a:r>
            <a:r>
              <a:rPr lang="ru-RU" sz="2800" b="1" dirty="0" smtClean="0"/>
              <a:t>, для которых характерны: фекально-оральный и контактный механизмы передачи, протекание с симптомами общей интоксикации и поражением желудочно-кишечного тракта (нарушение всасывания воды и питательных веществ).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26" y="-369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Историческая справка и таксономическое положение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эшерихий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0891" y="2132856"/>
            <a:ext cx="54725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Кишечная палочка (E.</a:t>
            </a:r>
            <a:r>
              <a:rPr lang="en-US" sz="2800" b="1" dirty="0" smtClean="0"/>
              <a:t> c</a:t>
            </a:r>
            <a:r>
              <a:rPr lang="ru-RU" sz="2800" b="1" dirty="0" err="1" smtClean="0"/>
              <a:t>oli</a:t>
            </a:r>
            <a:r>
              <a:rPr lang="ru-RU" sz="2800" b="1" dirty="0" smtClean="0"/>
              <a:t>) </a:t>
            </a:r>
            <a:r>
              <a:rPr lang="ru-RU" sz="2800" b="1" dirty="0"/>
              <a:t>была описана немецким педиатром и бактериологом </a:t>
            </a:r>
            <a:endParaRPr lang="ru-RU" sz="2800" b="1" dirty="0" smtClean="0"/>
          </a:p>
          <a:p>
            <a:pPr algn="r"/>
            <a:r>
              <a:rPr lang="ru-RU" sz="2800" b="1" dirty="0" smtClean="0"/>
              <a:t>Теодором </a:t>
            </a:r>
            <a:r>
              <a:rPr lang="ru-RU" sz="2800" b="1" dirty="0" err="1"/>
              <a:t>Эшерихом</a:t>
            </a:r>
            <a:r>
              <a:rPr lang="ru-RU" sz="2800" b="1" dirty="0"/>
              <a:t> в 1885 </a:t>
            </a:r>
            <a:r>
              <a:rPr lang="ru-RU" sz="2800" b="1" dirty="0" smtClean="0"/>
              <a:t>году. </a:t>
            </a:r>
          </a:p>
          <a:p>
            <a:pPr algn="r"/>
            <a:r>
              <a:rPr lang="ru-RU" sz="2800" b="1" dirty="0" smtClean="0"/>
              <a:t>В </a:t>
            </a:r>
            <a:r>
              <a:rPr lang="ru-RU" sz="2800" b="1" dirty="0"/>
              <a:t>настоящее время кишечную палочку относят к роду </a:t>
            </a:r>
            <a:r>
              <a:rPr lang="ru-RU" sz="2800" b="1" dirty="0" err="1" smtClean="0"/>
              <a:t>Эшерихий</a:t>
            </a:r>
            <a:r>
              <a:rPr lang="ru-RU" sz="2800" b="1" dirty="0" smtClean="0"/>
              <a:t> </a:t>
            </a:r>
            <a:r>
              <a:rPr lang="ru-RU" sz="2800" b="1" dirty="0"/>
              <a:t>(</a:t>
            </a:r>
            <a:r>
              <a:rPr lang="ru-RU" sz="2800" b="1" dirty="0" err="1" smtClean="0"/>
              <a:t>Escherichia</a:t>
            </a:r>
            <a:r>
              <a:rPr lang="ru-RU" sz="2800" b="1" dirty="0" smtClean="0"/>
              <a:t>) </a:t>
            </a:r>
            <a:endParaRPr lang="en-US" sz="2800" b="1" dirty="0" smtClean="0"/>
          </a:p>
          <a:p>
            <a:pPr algn="r"/>
            <a:r>
              <a:rPr lang="ru-RU" sz="2800" b="1" dirty="0" smtClean="0"/>
              <a:t>семейства </a:t>
            </a:r>
            <a:r>
              <a:rPr lang="ru-RU" sz="2800" b="1" dirty="0" err="1" smtClean="0"/>
              <a:t>Энтеробактерий</a:t>
            </a:r>
            <a:r>
              <a:rPr lang="ru-RU" sz="2800" b="1" dirty="0" smtClean="0"/>
              <a:t> (</a:t>
            </a:r>
            <a:r>
              <a:rPr lang="en-US" sz="2800" b="1" dirty="0" err="1" smtClean="0"/>
              <a:t>Enterobacteriaceae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049538" cy="400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9" y="40466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Подвиды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типы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E. coli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570976"/>
            <a:ext cx="2879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Биологические: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УПКП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ЭПКП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ЭТКП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29610"/>
            <a:ext cx="33120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Серологические: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Свыше 170 </a:t>
            </a:r>
            <a:r>
              <a:rPr lang="en-US" sz="2800" b="1" dirty="0" smtClean="0">
                <a:solidFill>
                  <a:prstClr val="black"/>
                </a:solidFill>
              </a:rPr>
              <a:t>O-</a:t>
            </a:r>
            <a:r>
              <a:rPr lang="ru-RU" sz="2800" b="1" dirty="0" err="1" smtClean="0">
                <a:solidFill>
                  <a:prstClr val="black"/>
                </a:solidFill>
              </a:rPr>
              <a:t>серогрупп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Свыше 100 </a:t>
            </a:r>
            <a:r>
              <a:rPr lang="en-US" sz="2800" b="1" dirty="0" smtClean="0">
                <a:solidFill>
                  <a:prstClr val="black"/>
                </a:solidFill>
              </a:rPr>
              <a:t>K</a:t>
            </a:r>
            <a:r>
              <a:rPr lang="ru-RU" sz="2800" b="1" dirty="0" smtClean="0">
                <a:solidFill>
                  <a:prstClr val="black"/>
                </a:solidFill>
              </a:rPr>
              <a:t>-серотипов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Свыше 50 </a:t>
            </a:r>
            <a:r>
              <a:rPr lang="en-US" sz="2800" b="1" dirty="0" smtClean="0">
                <a:solidFill>
                  <a:prstClr val="black"/>
                </a:solidFill>
              </a:rPr>
              <a:t>H</a:t>
            </a:r>
            <a:r>
              <a:rPr lang="ru-RU" sz="2800" b="1" dirty="0" smtClean="0">
                <a:solidFill>
                  <a:prstClr val="black"/>
                </a:solidFill>
              </a:rPr>
              <a:t>-серотипов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2162" y="5673447"/>
            <a:ext cx="287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prstClr val="black"/>
                </a:solidFill>
              </a:rPr>
              <a:t>Фаготипы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51003" y="1620129"/>
            <a:ext cx="242316" cy="4054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53456" y="1620129"/>
            <a:ext cx="252190" cy="589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96075" y="1620129"/>
            <a:ext cx="216024" cy="2008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658" y="260648"/>
            <a:ext cx="7992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Антигенная структура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эшерихий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67" y="1772816"/>
            <a:ext cx="61472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5" y="4132944"/>
            <a:ext cx="8389331" cy="19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79" y="343351"/>
            <a:ext cx="876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Биологические особенности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эшерихий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556792"/>
            <a:ext cx="52326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Грамотрицательные </a:t>
            </a:r>
            <a:r>
              <a:rPr lang="ru-RU" sz="2800" b="1" dirty="0" smtClean="0"/>
              <a:t>короткие палочки с закругленными концами, подвижные (</a:t>
            </a:r>
            <a:r>
              <a:rPr lang="ru-RU" sz="2800" b="1" dirty="0" err="1" smtClean="0"/>
              <a:t>перитрихи</a:t>
            </a:r>
            <a:r>
              <a:rPr lang="ru-RU" sz="2800" b="1" dirty="0" smtClean="0"/>
              <a:t>). Спор не образуют, характерна капсула. Встречаются неподвижные и </a:t>
            </a:r>
            <a:r>
              <a:rPr lang="ru-RU" sz="2800" b="1" dirty="0" err="1" smtClean="0"/>
              <a:t>бескапсульные</a:t>
            </a:r>
            <a:r>
              <a:rPr lang="ru-RU" sz="2800" b="1" dirty="0" smtClean="0"/>
              <a:t> формы. В препарате располагаются хаотично, окраску воспринимают равномерно. Факультативные анаэробы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6"/>
            <a:ext cx="3585975" cy="348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95" y="381628"/>
            <a:ext cx="818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 патогенности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эшерихий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591" y="1844824"/>
            <a:ext cx="82008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3200" b="1" dirty="0"/>
              <a:t>Факторы адгезии, колонизации и инвазии, связанные с </a:t>
            </a:r>
            <a:r>
              <a:rPr lang="ru-RU" sz="3200" b="1" dirty="0" err="1"/>
              <a:t>пилями</a:t>
            </a:r>
            <a:r>
              <a:rPr lang="ru-RU" sz="3200" b="1" dirty="0"/>
              <a:t>, капсулой, жгутиковыми белками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3200" b="1" dirty="0"/>
              <a:t>Эндотоксин (</a:t>
            </a:r>
            <a:r>
              <a:rPr lang="ru-RU" sz="3200" b="1" dirty="0" err="1"/>
              <a:t>липополисахаридный</a:t>
            </a:r>
            <a:r>
              <a:rPr lang="ru-RU" sz="3200" b="1" dirty="0"/>
              <a:t> комплекс)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3200" b="1" dirty="0"/>
              <a:t>Экзотоксины ЭТКП: </a:t>
            </a:r>
            <a:r>
              <a:rPr lang="ru-RU" sz="3200" b="1" dirty="0" err="1"/>
              <a:t>цитотокины</a:t>
            </a:r>
            <a:r>
              <a:rPr lang="ru-RU" sz="3200" b="1" dirty="0"/>
              <a:t>, </a:t>
            </a:r>
            <a:r>
              <a:rPr lang="ru-RU" sz="3200" b="1" dirty="0" err="1"/>
              <a:t>энтероцитотоксины</a:t>
            </a:r>
            <a:r>
              <a:rPr lang="ru-RU" sz="3200" b="1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60" y="332656"/>
            <a:ext cx="8940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Распространение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эшерихий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природе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219" y="1556792"/>
            <a:ext cx="86890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Представители нормальной микрофлоры </a:t>
            </a:r>
            <a:r>
              <a:rPr lang="ru-RU" sz="2800" b="1" dirty="0">
                <a:solidFill>
                  <a:prstClr val="black"/>
                </a:solidFill>
              </a:rPr>
              <a:t>нижней части кишечника </a:t>
            </a:r>
            <a:r>
              <a:rPr lang="ru-RU" sz="2800" b="1" dirty="0" smtClean="0">
                <a:solidFill>
                  <a:prstClr val="black"/>
                </a:solidFill>
              </a:rPr>
              <a:t>человека и теплокровных </a:t>
            </a:r>
            <a:r>
              <a:rPr lang="ru-RU" sz="2800" b="1" dirty="0">
                <a:solidFill>
                  <a:prstClr val="black"/>
                </a:solidFill>
              </a:rPr>
              <a:t>животных. Большинство штаммов E. </a:t>
            </a:r>
            <a:r>
              <a:rPr lang="ru-RU" sz="2800" b="1" dirty="0" err="1">
                <a:solidFill>
                  <a:prstClr val="black"/>
                </a:solidFill>
              </a:rPr>
              <a:t>coli</a:t>
            </a:r>
            <a:r>
              <a:rPr lang="ru-RU" sz="2800" b="1" dirty="0">
                <a:solidFill>
                  <a:prstClr val="black"/>
                </a:solidFill>
              </a:rPr>
              <a:t> являются </a:t>
            </a:r>
            <a:r>
              <a:rPr lang="ru-RU" sz="2800" b="1" dirty="0" smtClean="0">
                <a:solidFill>
                  <a:prstClr val="black"/>
                </a:solidFill>
              </a:rPr>
              <a:t>непатогенными и выполняют ряд важных функций, </a:t>
            </a:r>
            <a:r>
              <a:rPr lang="ru-RU" sz="2800" b="1" dirty="0">
                <a:solidFill>
                  <a:prstClr val="black"/>
                </a:solidFill>
              </a:rPr>
              <a:t>синтезируя </a:t>
            </a:r>
            <a:r>
              <a:rPr lang="ru-RU" sz="2800" b="1" dirty="0" smtClean="0">
                <a:solidFill>
                  <a:prstClr val="black"/>
                </a:solidFill>
              </a:rPr>
              <a:t>витамины </a:t>
            </a:r>
            <a:r>
              <a:rPr lang="en-US" sz="2800" b="1" dirty="0" smtClean="0">
                <a:solidFill>
                  <a:prstClr val="black"/>
                </a:solidFill>
              </a:rPr>
              <a:t>K </a:t>
            </a:r>
            <a:r>
              <a:rPr lang="ru-RU" sz="2800" b="1" dirty="0" smtClean="0">
                <a:solidFill>
                  <a:prstClr val="black"/>
                </a:solidFill>
              </a:rPr>
              <a:t>и группы</a:t>
            </a:r>
            <a:r>
              <a:rPr lang="en-US" sz="2800" b="1" dirty="0" smtClean="0">
                <a:solidFill>
                  <a:prstClr val="black"/>
                </a:solidFill>
              </a:rPr>
              <a:t> B</a:t>
            </a:r>
            <a:r>
              <a:rPr lang="ru-RU" sz="2800" b="1" dirty="0" smtClean="0">
                <a:solidFill>
                  <a:prstClr val="black"/>
                </a:solidFill>
              </a:rPr>
              <a:t>, участвуя в расщеплении клетчатки и являясь антагонистами патогенной микрофлоры.</a:t>
            </a:r>
            <a:endParaRPr lang="ru-RU" sz="2800" b="1" dirty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Способность длительное время сохраняться в окружающей </a:t>
            </a:r>
            <a:r>
              <a:rPr lang="ru-RU" sz="2800" b="1" dirty="0">
                <a:solidFill>
                  <a:prstClr val="black"/>
                </a:solidFill>
              </a:rPr>
              <a:t>среде делает </a:t>
            </a:r>
            <a:r>
              <a:rPr lang="en-US" sz="2800" b="1" dirty="0">
                <a:solidFill>
                  <a:prstClr val="black"/>
                </a:solidFill>
              </a:rPr>
              <a:t>E. coli 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важным индикатором для исследования </a:t>
            </a:r>
            <a:r>
              <a:rPr lang="ru-RU" sz="2800" b="1" dirty="0" smtClean="0">
                <a:solidFill>
                  <a:prstClr val="black"/>
                </a:solidFill>
              </a:rPr>
              <a:t>проб внешней среды на </a:t>
            </a:r>
            <a:r>
              <a:rPr lang="ru-RU" sz="2800" b="1" dirty="0">
                <a:solidFill>
                  <a:prstClr val="black"/>
                </a:solidFill>
              </a:rPr>
              <a:t>наличие фекальных </a:t>
            </a:r>
            <a:r>
              <a:rPr lang="ru-RU" sz="2800" b="1" dirty="0" smtClean="0">
                <a:solidFill>
                  <a:prstClr val="black"/>
                </a:solidFill>
              </a:rPr>
              <a:t>загрязнений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C70-7EF7-45D6-A5A1-D8DFC1579D2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805</Words>
  <Application>Microsoft Office PowerPoint</Application>
  <PresentationFormat>Экран (4:3)</PresentationFormat>
  <Paragraphs>112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Презентация PowerPoint</vt:lpstr>
      <vt:lpstr>План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принципы лечения </vt:lpstr>
      <vt:lpstr>Презентация PowerPoint</vt:lpstr>
      <vt:lpstr>Презентация PowerPoint</vt:lpstr>
      <vt:lpstr>Презентация PowerPoint</vt:lpstr>
      <vt:lpstr>Интересные факты об эшерихиях</vt:lpstr>
      <vt:lpstr>Презентация PowerPoint</vt:lpstr>
    </vt:vector>
  </TitlesOfParts>
  <Company>KMK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Sibeleva</dc:creator>
  <cp:lastModifiedBy>Admin</cp:lastModifiedBy>
  <cp:revision>243</cp:revision>
  <dcterms:created xsi:type="dcterms:W3CDTF">2006-04-20T08:04:15Z</dcterms:created>
  <dcterms:modified xsi:type="dcterms:W3CDTF">2019-12-01T12:13:25Z</dcterms:modified>
</cp:coreProperties>
</file>