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3" r:id="rId3"/>
    <p:sldId id="272" r:id="rId4"/>
    <p:sldId id="274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8" r:id="rId13"/>
    <p:sldId id="261" r:id="rId14"/>
    <p:sldId id="269" r:id="rId15"/>
    <p:sldId id="270" r:id="rId16"/>
    <p:sldId id="276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02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6092" autoAdjust="0"/>
  </p:normalViewPr>
  <p:slideViewPr>
    <p:cSldViewPr>
      <p:cViewPr>
        <p:scale>
          <a:sx n="78" d="100"/>
          <a:sy n="78" d="100"/>
        </p:scale>
        <p:origin x="-99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3F7E2-13E0-488D-A000-EC5D39A196DF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F9D0E-648C-48B2-B1F1-AA4A3D3EC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48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9D0E-648C-48B2-B1F1-AA4A3D3ECD1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43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65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03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94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5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00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26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8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2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93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5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4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51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tionary.org/wiki/%D0%B8%D0%BC%D0%B5%D0%BD%D0%B8%D1%82%D0%B5%D0%BB%D1%8C%D0%BD%D1%8B%D0%B9" TargetMode="External"/><Relationship Id="rId13" Type="http://schemas.openxmlformats.org/officeDocument/2006/relationships/hyperlink" Target="https://ru.wiktionary.org/wiki/%D0%BF%D1%80%D0%B5%D0%B4%D0%BB%D0%BE%D0%B6%D0%BD%D1%8B%D0%B9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ru.wiktionary.org/wiki/%D0%BC%D0%BD%D0%BE%D0%B6%D0%B5%D1%81%D1%82%D0%B2%D0%B5%D0%BD%D0%BD%D0%BE%D0%B5_%D1%87%D0%B8%D1%81%D0%BB%D0%BE" TargetMode="External"/><Relationship Id="rId12" Type="http://schemas.openxmlformats.org/officeDocument/2006/relationships/hyperlink" Target="https://ru.wiktionary.org/wiki/%D1%82%D0%B2%D0%BE%D1%80%D0%B8%D1%82%D0%B5%D0%BB%D1%8C%D0%BD%D1%8B%D0%B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tionary.org/wiki/%D0%B5%D0%B4%D0%B8%D0%BD%D1%81%D1%82%D0%B2%D0%B5%D0%BD%D0%BD%D0%BE%D0%B5_%D1%87%D0%B8%D1%81%D0%BB%D0%BE" TargetMode="External"/><Relationship Id="rId11" Type="http://schemas.openxmlformats.org/officeDocument/2006/relationships/hyperlink" Target="https://ru.wiktionary.org/wiki/%D0%B2%D0%B8%D0%BD%D0%B8%D1%82%D0%B5%D0%BB%D1%8C%D0%BD%D1%8B%D0%B9" TargetMode="External"/><Relationship Id="rId5" Type="http://schemas.openxmlformats.org/officeDocument/2006/relationships/hyperlink" Target="https://ru.wiktionary.org/wiki/%D0%BF%D0%B0%D0%B4%D0%B5%D0%B6" TargetMode="External"/><Relationship Id="rId10" Type="http://schemas.openxmlformats.org/officeDocument/2006/relationships/hyperlink" Target="https://ru.wiktionary.org/wiki/%D0%B4%D0%B0%D1%82%D0%B5%D0%BB%D1%8C%D0%BD%D1%8B%D0%B9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ru.wiktionary.org/wiki/%D1%80%D0%BE%D0%B4%D0%B8%D1%82%D0%B5%D0%BB%D1%8C%D0%BD%D1%8B%D0%B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orod.ru/etym-preobrazh/index.html" TargetMode="External"/><Relationship Id="rId2" Type="http://schemas.openxmlformats.org/officeDocument/2006/relationships/hyperlink" Target="https://istina.msu.ru/publications/book/99800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blog.romashin-design.com/download_fil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tionary.org/wiki/%D1%80%D0%BE%D0%B4%D0%B8%D1%82%D0%B5%D0%BB%D1%8C%D0%BD%D1%8B%D0%B9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tionary.org/wiki/%D0%B8%D0%BC%D0%B5%D0%BD%D0%B8%D1%82%D0%B5%D0%BB%D1%8C%D0%BD%D1%8B%D0%B9" TargetMode="External"/><Relationship Id="rId12" Type="http://schemas.openxmlformats.org/officeDocument/2006/relationships/hyperlink" Target="https://ru.wiktionary.org/wiki/%D0%BF%D1%80%D0%B5%D0%B4%D0%BB%D0%BE%D0%B6%D0%BD%D1%8B%D0%B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tionary.org/wiki/%D0%BC%D0%BD%D0%BE%D0%B6%D0%B5%D1%81%D1%82%D0%B2%D0%B5%D0%BD%D0%BD%D0%BE%D0%B5_%D1%87%D0%B8%D1%81%D0%BB%D0%BE" TargetMode="External"/><Relationship Id="rId11" Type="http://schemas.openxmlformats.org/officeDocument/2006/relationships/hyperlink" Target="https://ru.wiktionary.org/wiki/%D1%82%D0%B2%D0%BE%D1%80%D0%B8%D1%82%D0%B5%D0%BB%D1%8C%D0%BD%D1%8B%D0%B9" TargetMode="External"/><Relationship Id="rId5" Type="http://schemas.openxmlformats.org/officeDocument/2006/relationships/hyperlink" Target="https://ru.wiktionary.org/wiki/%D0%B5%D0%B4%D0%B8%D0%BD%D1%81%D1%82%D0%B2%D0%B5%D0%BD%D0%BD%D0%BE%D0%B5_%D1%87%D0%B8%D1%81%D0%BB%D0%BE" TargetMode="External"/><Relationship Id="rId10" Type="http://schemas.openxmlformats.org/officeDocument/2006/relationships/hyperlink" Target="https://ru.wiktionary.org/wiki/%D0%B2%D0%B8%D0%BD%D0%B8%D1%82%D0%B5%D0%BB%D1%8C%D0%BD%D1%8B%D0%B9" TargetMode="External"/><Relationship Id="rId4" Type="http://schemas.openxmlformats.org/officeDocument/2006/relationships/hyperlink" Target="https://ru.wiktionary.org/wiki/%D0%BF%D0%B0%D0%B4%D0%B5%D0%B6" TargetMode="External"/><Relationship Id="rId9" Type="http://schemas.openxmlformats.org/officeDocument/2006/relationships/hyperlink" Target="https://ru.wiktionary.org/wiki/%D0%B4%D0%B0%D1%82%D0%B5%D0%BB%D1%8C%D0%BD%D1%8B%D0%B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статей из лингвистических словарей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ст. гр.</a:t>
            </a:r>
            <a:endParaRPr lang="ru-RU" dirty="0"/>
          </a:p>
        </p:txBody>
      </p:sp>
      <p:pic>
        <p:nvPicPr>
          <p:cNvPr id="1026" name="Picture 2" descr="https://img1.goodfon.ru/original/3840x2400/1/fa/knigi-books-knizhki-znaniya-1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0" r="71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0">
            <a:extLst>
              <a:ext uri="{FF2B5EF4-FFF2-40B4-BE49-F238E27FC236}">
                <a16:creationId xmlns:a16="http://schemas.microsoft.com/office/drawing/2014/main" xmlns="" id="{38BBC5D1-D729-46E2-B989-7C34ED6CCF3F}"/>
              </a:ext>
            </a:extLst>
          </p:cNvPr>
          <p:cNvSpPr txBox="1">
            <a:spLocks noChangeArrowheads="1"/>
          </p:cNvSpPr>
          <p:nvPr/>
        </p:nvSpPr>
        <p:spPr>
          <a:xfrm>
            <a:off x="5076056" y="2890130"/>
            <a:ext cx="3572906" cy="1077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altLang="en-US" sz="2800" dirty="0" smtClean="0">
                <a:solidFill>
                  <a:schemeClr val="bg1"/>
                </a:solidFill>
                <a:latin typeface="Bookman Old Style"/>
              </a:rPr>
              <a:t>Анализ статей из лингвистических словарей</a:t>
            </a:r>
            <a:r>
              <a:rPr lang="es-UY" altLang="en-US" sz="2800" dirty="0" smtClean="0">
                <a:solidFill>
                  <a:schemeClr val="bg1"/>
                </a:solidFill>
              </a:rPr>
              <a:t> </a:t>
            </a:r>
            <a:endParaRPr lang="es-UY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08" y="404663"/>
            <a:ext cx="9144000" cy="792088"/>
          </a:xfrm>
          <a:prstGeom prst="rect">
            <a:avLst/>
          </a:prstGeom>
          <a:solidFill>
            <a:srgbClr val="1C0D0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150">
            <a:extLst>
              <a:ext uri="{FF2B5EF4-FFF2-40B4-BE49-F238E27FC236}">
                <a16:creationId xmlns:a16="http://schemas.microsoft.com/office/drawing/2014/main" xmlns="" id="{38BBC5D1-D729-46E2-B989-7C34ED6CCF3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663"/>
            <a:ext cx="9144000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1400" dirty="0" smtClean="0">
                <a:solidFill>
                  <a:schemeClr val="bg1"/>
                </a:solidFill>
                <a:latin typeface="Bookman Old Style"/>
              </a:rPr>
              <a:t>Государственное профессиональное образовательное учреждение</a:t>
            </a:r>
          </a:p>
          <a:p>
            <a:r>
              <a:rPr lang="ru-RU" altLang="en-US" sz="1400" dirty="0" smtClean="0">
                <a:solidFill>
                  <a:schemeClr val="bg1"/>
                </a:solidFill>
                <a:latin typeface="Bookman Old Style"/>
              </a:rPr>
              <a:t>«</a:t>
            </a:r>
            <a:r>
              <a:rPr lang="ru-RU" altLang="en-US" sz="1400" dirty="0" err="1" smtClean="0">
                <a:solidFill>
                  <a:schemeClr val="bg1"/>
                </a:solidFill>
                <a:latin typeface="Bookman Old Style"/>
              </a:rPr>
              <a:t>Беловский</a:t>
            </a:r>
            <a:r>
              <a:rPr lang="ru-RU" altLang="en-US" sz="1400" dirty="0" smtClean="0">
                <a:solidFill>
                  <a:schemeClr val="bg1"/>
                </a:solidFill>
                <a:latin typeface="Bookman Old Style"/>
              </a:rPr>
              <a:t> педагогический колледж»</a:t>
            </a:r>
            <a:endParaRPr lang="es-UY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5634536"/>
            <a:ext cx="4072356" cy="792088"/>
          </a:xfrm>
          <a:prstGeom prst="rect">
            <a:avLst/>
          </a:prstGeom>
          <a:solidFill>
            <a:srgbClr val="1C0D0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661248"/>
            <a:ext cx="4048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>
                <a:solidFill>
                  <a:schemeClr val="bg1"/>
                </a:solidFill>
                <a:latin typeface="Bookman Old Style"/>
                <a:cs typeface="Arial"/>
              </a:rPr>
              <a:t>Выполнила</a:t>
            </a:r>
            <a:r>
              <a:rPr lang="en-US" altLang="en-US" sz="1400" dirty="0">
                <a:solidFill>
                  <a:schemeClr val="bg1"/>
                </a:solidFill>
                <a:latin typeface="Bookman Old Style"/>
                <a:cs typeface="Arial"/>
              </a:rPr>
              <a:t>: </a:t>
            </a:r>
            <a:r>
              <a:rPr lang="ru-RU" altLang="en-US" sz="1400" dirty="0" smtClean="0">
                <a:solidFill>
                  <a:schemeClr val="bg1"/>
                </a:solidFill>
                <a:latin typeface="Bookman Old Style"/>
                <a:cs typeface="Arial"/>
              </a:rPr>
              <a:t>ст. гр. 5471, спец. 54.02.01</a:t>
            </a:r>
          </a:p>
          <a:p>
            <a:r>
              <a:rPr lang="ru-RU" altLang="en-US" sz="1400" dirty="0" smtClean="0">
                <a:solidFill>
                  <a:schemeClr val="bg1"/>
                </a:solidFill>
                <a:latin typeface="Bookman Old Style"/>
                <a:cs typeface="Arial"/>
              </a:rPr>
              <a:t>Дизайн (по отраслям), 3 курса, 5 </a:t>
            </a:r>
            <a:r>
              <a:rPr lang="ru-RU" altLang="en-US" sz="1400" dirty="0" smtClean="0">
                <a:solidFill>
                  <a:schemeClr val="bg1"/>
                </a:solidFill>
                <a:latin typeface="Bookman Old Style"/>
                <a:cs typeface="Arial"/>
              </a:rPr>
              <a:t>семестр.</a:t>
            </a:r>
            <a:endParaRPr lang="en-US" altLang="en-US" sz="1400" dirty="0">
              <a:solidFill>
                <a:schemeClr val="bg1"/>
              </a:solidFill>
              <a:latin typeface="Bookman Old Style"/>
            </a:endParaRPr>
          </a:p>
          <a:p>
            <a:r>
              <a:rPr lang="ru-RU" altLang="en-US" sz="1400" dirty="0" err="1" smtClean="0">
                <a:solidFill>
                  <a:schemeClr val="bg1"/>
                </a:solidFill>
                <a:latin typeface="Bookman Old Style"/>
                <a:cs typeface="Arial"/>
              </a:rPr>
              <a:t>Сенокопенко</a:t>
            </a:r>
            <a:r>
              <a:rPr lang="ru-RU" altLang="en-US" sz="1400" dirty="0" smtClean="0">
                <a:solidFill>
                  <a:schemeClr val="bg1"/>
                </a:solidFill>
                <a:latin typeface="Bookman Old Style"/>
                <a:cs typeface="Arial"/>
              </a:rPr>
              <a:t> Анастасия Александровна</a:t>
            </a:r>
            <a:endParaRPr lang="en-US" altLang="en-US" sz="1400" dirty="0"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008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Белово, 2019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9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05.fotocdn.net/s116/d8e4f838707b167d/user_l/2652864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8800">
            <a:off x="5539953" y="979281"/>
            <a:ext cx="2911423" cy="23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178" y="1556792"/>
            <a:ext cx="3898776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latin typeface="Bookman Old Style" panose="02050604050505020204" pitchFamily="18" charset="0"/>
              </a:rPr>
              <a:t>Фейк</a:t>
            </a:r>
            <a:r>
              <a:rPr lang="ru-RU" sz="1800" dirty="0" smtClean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Bookman Old Style" panose="02050604050505020204" pitchFamily="18" charset="0"/>
              </a:rPr>
              <a:t>(от англ. </a:t>
            </a:r>
            <a:r>
              <a:rPr lang="ru-RU" sz="1800" dirty="0" err="1">
                <a:latin typeface="Bookman Old Style" panose="02050604050505020204" pitchFamily="18" charset="0"/>
              </a:rPr>
              <a:t>fake</a:t>
            </a:r>
            <a:r>
              <a:rPr lang="ru-RU" sz="1800" dirty="0">
                <a:latin typeface="Bookman Old Style" panose="02050604050505020204" pitchFamily="18" charset="0"/>
              </a:rPr>
              <a:t>‬ — подделка) — ‬второй или более зарегистрированный на ресурсе аккаунт одного человека.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9742" y="365755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/>
                <a:cs typeface="Calibri Light"/>
              </a:rPr>
              <a:t>Анализ статей из словаря неологизмов (неологизмы XXI века)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rusvesna.su/sites/default/files/styles/orign_wm/public/fake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42" y="3479330"/>
            <a:ext cx="480053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1014902"/>
              </p:ext>
            </p:extLst>
          </p:nvPr>
        </p:nvGraphicFramePr>
        <p:xfrm>
          <a:off x="6012160" y="3212976"/>
          <a:ext cx="2664297" cy="33417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88099"/>
                <a:gridCol w="888099"/>
                <a:gridCol w="888099"/>
              </a:tblGrid>
              <a:tr h="455986"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effectLst/>
                          <a:hlinkClick r:id="rId5" tooltip="падеж"/>
                        </a:rPr>
                        <a:t>падеж</a:t>
                      </a:r>
                      <a:endParaRPr lang="ru-RU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6" tooltip="единственное число"/>
                        </a:rPr>
                        <a:t>ед. ч.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7" tooltip="множественное число"/>
                        </a:rPr>
                        <a:t>мн. ч.</a:t>
                      </a:r>
                      <a:endParaRPr lang="ru-RU"/>
                    </a:p>
                  </a:txBody>
                  <a:tcPr marL="28575" marR="28575" marT="28575" marB="28575" anchor="ctr"/>
                </a:tc>
              </a:tr>
              <a:tr h="45598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8" tooltip="именительный"/>
                        </a:rPr>
                        <a:t>Им.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фе́йк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фе́йки</a:t>
                      </a:r>
                    </a:p>
                  </a:txBody>
                  <a:tcPr marL="28575" marR="28575" marT="28575" marB="28575" anchor="ctr"/>
                </a:tc>
              </a:tr>
              <a:tr h="45598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9" tooltip="родительный"/>
                        </a:rPr>
                        <a:t>Р.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фе́йка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фе́йков</a:t>
                      </a:r>
                    </a:p>
                  </a:txBody>
                  <a:tcPr marL="28575" marR="28575" marT="28575" marB="28575" anchor="ctr"/>
                </a:tc>
              </a:tr>
              <a:tr h="45598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0" tooltip="дательный"/>
                        </a:rPr>
                        <a:t>Д.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фе́йку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фе́йкам</a:t>
                      </a:r>
                    </a:p>
                  </a:txBody>
                  <a:tcPr marL="28575" marR="28575" marT="28575" marB="28575" anchor="ctr"/>
                </a:tc>
              </a:tr>
              <a:tr h="45598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1" tooltip="винительный"/>
                        </a:rPr>
                        <a:t>В.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фе́йки</a:t>
                      </a:r>
                    </a:p>
                  </a:txBody>
                  <a:tcPr marL="28575" marR="28575" marT="28575" marB="28575" anchor="ctr"/>
                </a:tc>
              </a:tr>
              <a:tr h="46537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2" tooltip="творительный"/>
                        </a:rPr>
                        <a:t>Тв.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фе́йком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фе́йками</a:t>
                      </a:r>
                    </a:p>
                  </a:txBody>
                  <a:tcPr marL="28575" marR="28575" marT="28575" marB="28575" anchor="ctr"/>
                </a:tc>
              </a:tr>
              <a:tr h="455986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3" tooltip="предложный"/>
                        </a:rPr>
                        <a:t>Пр.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фе́йке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фе́йках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569875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/>
                <a:ea typeface="+mj-lt"/>
                <a:cs typeface="+mj-lt"/>
              </a:rPr>
              <a:t>Анализ статей из этимологического словаря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763114" y="1556792"/>
            <a:ext cx="3942112" cy="4525963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Bookman Old Style" panose="02050604050505020204" pitchFamily="18" charset="0"/>
              </a:rPr>
              <a:t>Аквариум–искусственный водоем или стеклянный сосуд для содержания и разведения рыб, водных животных и растений. ▲ В рус. языке </a:t>
            </a:r>
            <a:r>
              <a:rPr lang="ru-RU" sz="1900" dirty="0" err="1" smtClean="0">
                <a:latin typeface="Bookman Old Style" panose="02050604050505020204" pitchFamily="18" charset="0"/>
              </a:rPr>
              <a:t>изв</a:t>
            </a:r>
            <a:r>
              <a:rPr lang="ru-RU" sz="1900" dirty="0" smtClean="0">
                <a:latin typeface="Bookman Old Style" panose="02050604050505020204" pitchFamily="18" charset="0"/>
              </a:rPr>
              <a:t>. с середины XIX в. сначала в </a:t>
            </a:r>
            <a:r>
              <a:rPr lang="ru-RU" sz="1900" dirty="0" err="1" smtClean="0">
                <a:latin typeface="Bookman Old Style" panose="02050604050505020204" pitchFamily="18" charset="0"/>
              </a:rPr>
              <a:t>фоме</a:t>
            </a:r>
            <a:r>
              <a:rPr lang="ru-RU" sz="1900" dirty="0" smtClean="0">
                <a:latin typeface="Bookman Old Style" panose="02050604050505020204" pitchFamily="18" charset="0"/>
              </a:rPr>
              <a:t> </a:t>
            </a:r>
            <a:r>
              <a:rPr lang="ru-RU" sz="1900" dirty="0" err="1" smtClean="0">
                <a:latin typeface="Bookman Old Style" panose="02050604050505020204" pitchFamily="18" charset="0"/>
              </a:rPr>
              <a:t>акварий</a:t>
            </a:r>
            <a:r>
              <a:rPr lang="ru-RU" sz="1900" dirty="0" smtClean="0">
                <a:latin typeface="Bookman Old Style" panose="02050604050505020204" pitchFamily="18" charset="0"/>
              </a:rPr>
              <a:t> (1861 г.), затем – </a:t>
            </a:r>
            <a:r>
              <a:rPr lang="ru-RU" sz="1900" dirty="0" err="1" smtClean="0">
                <a:latin typeface="Bookman Old Style" panose="02050604050505020204" pitchFamily="18" charset="0"/>
              </a:rPr>
              <a:t>аквариумъ</a:t>
            </a:r>
            <a:r>
              <a:rPr lang="ru-RU" sz="1900" dirty="0" smtClean="0">
                <a:latin typeface="Bookman Old Style" panose="02050604050505020204" pitchFamily="18" charset="0"/>
              </a:rPr>
              <a:t> наравне с </a:t>
            </a:r>
            <a:r>
              <a:rPr lang="ru-RU" sz="1900" dirty="0" err="1" smtClean="0">
                <a:latin typeface="Bookman Old Style" panose="02050604050505020204" pitchFamily="18" charset="0"/>
              </a:rPr>
              <a:t>акварий</a:t>
            </a:r>
            <a:r>
              <a:rPr lang="ru-RU" sz="1900" dirty="0" smtClean="0">
                <a:latin typeface="Bookman Old Style" panose="02050604050505020204" pitchFamily="18" charset="0"/>
              </a:rPr>
              <a:t> (1891). ▲ Из лат. </a:t>
            </a:r>
            <a:r>
              <a:rPr lang="ru-RU" sz="1900" dirty="0" err="1" smtClean="0">
                <a:latin typeface="Bookman Old Style" panose="02050604050505020204" pitchFamily="18" charset="0"/>
              </a:rPr>
              <a:t>aquarius</a:t>
            </a:r>
            <a:r>
              <a:rPr lang="ru-RU" sz="1900" dirty="0" smtClean="0">
                <a:latin typeface="Bookman Old Style" panose="02050604050505020204" pitchFamily="18" charset="0"/>
              </a:rPr>
              <a:t>, </a:t>
            </a:r>
            <a:r>
              <a:rPr lang="ru-RU" sz="1900" dirty="0" err="1" smtClean="0">
                <a:latin typeface="Bookman Old Style" panose="02050604050505020204" pitchFamily="18" charset="0"/>
              </a:rPr>
              <a:t>aquarium</a:t>
            </a:r>
            <a:r>
              <a:rPr lang="ru-RU" sz="1900" dirty="0" smtClean="0">
                <a:latin typeface="Bookman Old Style" panose="02050604050505020204" pitchFamily="18" charset="0"/>
              </a:rPr>
              <a:t> «водный, водяной, относящийся к воде», при влиянии на </a:t>
            </a:r>
            <a:r>
              <a:rPr lang="ru-RU" sz="1900" dirty="0" err="1" smtClean="0">
                <a:latin typeface="Bookman Old Style" panose="02050604050505020204" pitchFamily="18" charset="0"/>
              </a:rPr>
              <a:t>внутр</a:t>
            </a:r>
            <a:r>
              <a:rPr lang="ru-RU" sz="1900" dirty="0" smtClean="0">
                <a:latin typeface="Bookman Old Style" panose="02050604050505020204" pitchFamily="18" charset="0"/>
              </a:rPr>
              <a:t>. и внеш. формы слова со стороны нем. </a:t>
            </a:r>
            <a:r>
              <a:rPr lang="ru-RU" sz="1900" dirty="0" err="1" smtClean="0">
                <a:latin typeface="Bookman Old Style" panose="02050604050505020204" pitchFamily="18" charset="0"/>
              </a:rPr>
              <a:t>Aquarium</a:t>
            </a:r>
            <a:r>
              <a:rPr lang="ru-RU" sz="1900" dirty="0" smtClean="0">
                <a:latin typeface="Bookman Old Style" panose="02050604050505020204" pitchFamily="18" charset="0"/>
              </a:rPr>
              <a:t> и франц. </a:t>
            </a:r>
            <a:r>
              <a:rPr lang="ru-RU" sz="1900" dirty="0" err="1" smtClean="0">
                <a:latin typeface="Bookman Old Style" panose="02050604050505020204" pitchFamily="18" charset="0"/>
              </a:rPr>
              <a:t>aquarium</a:t>
            </a:r>
            <a:r>
              <a:rPr lang="ru-RU" sz="1900" dirty="0" smtClean="0">
                <a:latin typeface="Bookman Old Style" panose="02050604050505020204" pitchFamily="18" charset="0"/>
              </a:rPr>
              <a:t> – тж.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96752"/>
            <a:ext cx="4400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s://www.pond-planet.co.uk/images/tube-15-aquarium-mcr-led-black-p2331-5784_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5"/>
            <a:ext cx="1634989" cy="16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fontan24.ru/upload/iblock/8b7/8b79735ad92016513b985d3e1fd5dd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084" y="507578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0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787" y="1556792"/>
            <a:ext cx="3888432" cy="4853136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Бисквит – легкое сдобное печенье; спец. фарфоровое изделие, не покрытое глазурью, но дважды обожженное. ▲ В начале </a:t>
            </a:r>
            <a:r>
              <a:rPr lang="en-US" dirty="0" smtClean="0">
                <a:latin typeface="Bookman Old Style" panose="02050604050505020204" pitchFamily="18" charset="0"/>
              </a:rPr>
              <a:t>XVIII </a:t>
            </a:r>
            <a:r>
              <a:rPr lang="ru-RU" dirty="0" smtClean="0">
                <a:latin typeface="Bookman Old Style" panose="02050604050505020204" pitchFamily="18" charset="0"/>
              </a:rPr>
              <a:t>в. </a:t>
            </a:r>
            <a:r>
              <a:rPr lang="ru-RU" dirty="0" err="1" smtClean="0">
                <a:latin typeface="Bookman Old Style" panose="02050604050505020204" pitchFamily="18" charset="0"/>
              </a:rPr>
              <a:t>изв</a:t>
            </a:r>
            <a:r>
              <a:rPr lang="ru-RU" dirty="0" smtClean="0">
                <a:latin typeface="Bookman Old Style" panose="02050604050505020204" pitchFamily="18" charset="0"/>
              </a:rPr>
              <a:t>. в форме </a:t>
            </a:r>
            <a:r>
              <a:rPr lang="ru-RU" dirty="0" err="1" smtClean="0">
                <a:latin typeface="Bookman Old Style" panose="02050604050505020204" pitchFamily="18" charset="0"/>
              </a:rPr>
              <a:t>бискотъ</a:t>
            </a:r>
            <a:r>
              <a:rPr lang="ru-RU" dirty="0" smtClean="0"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latin typeface="Bookman Old Style" panose="02050604050505020204" pitchFamily="18" charset="0"/>
              </a:rPr>
              <a:t>бишкотъ</a:t>
            </a:r>
            <a:r>
              <a:rPr lang="ru-RU" dirty="0" smtClean="0">
                <a:latin typeface="Bookman Old Style" panose="02050604050505020204" pitchFamily="18" charset="0"/>
              </a:rPr>
              <a:t>, в 1734 г. </a:t>
            </a:r>
            <a:r>
              <a:rPr lang="ru-RU" dirty="0" err="1" smtClean="0">
                <a:latin typeface="Bookman Old Style" panose="02050604050505020204" pitchFamily="18" charset="0"/>
              </a:rPr>
              <a:t>отм</a:t>
            </a:r>
            <a:r>
              <a:rPr lang="ru-RU" dirty="0" smtClean="0">
                <a:latin typeface="Bookman Old Style" panose="02050604050505020204" pitchFamily="18" charset="0"/>
              </a:rPr>
              <a:t>. </a:t>
            </a:r>
            <a:r>
              <a:rPr lang="ru-RU" dirty="0" err="1" smtClean="0">
                <a:latin typeface="Bookman Old Style" panose="02050604050505020204" pitchFamily="18" charset="0"/>
              </a:rPr>
              <a:t>бисквитъ</a:t>
            </a:r>
            <a:r>
              <a:rPr lang="ru-RU" dirty="0" smtClean="0">
                <a:latin typeface="Bookman Old Style" panose="02050604050505020204" pitchFamily="18" charset="0"/>
              </a:rPr>
              <a:t>. ▲ Старшая форма из итал. </a:t>
            </a:r>
            <a:r>
              <a:rPr lang="en-US" dirty="0" smtClean="0">
                <a:latin typeface="Bookman Old Style" panose="02050604050505020204" pitchFamily="18" charset="0"/>
              </a:rPr>
              <a:t>biscotto «</a:t>
            </a:r>
            <a:r>
              <a:rPr lang="ru-RU" dirty="0" smtClean="0">
                <a:latin typeface="Bookman Old Style" panose="02050604050505020204" pitchFamily="18" charset="0"/>
              </a:rPr>
              <a:t>сухарь», младшая – из франц. </a:t>
            </a:r>
            <a:r>
              <a:rPr lang="en-US" dirty="0" smtClean="0">
                <a:latin typeface="Bookman Old Style" panose="02050604050505020204" pitchFamily="18" charset="0"/>
              </a:rPr>
              <a:t>biscuit, </a:t>
            </a:r>
            <a:r>
              <a:rPr lang="ru-RU" dirty="0" smtClean="0">
                <a:latin typeface="Bookman Old Style" panose="02050604050505020204" pitchFamily="18" charset="0"/>
              </a:rPr>
              <a:t>нем. </a:t>
            </a:r>
            <a:r>
              <a:rPr lang="en-US" dirty="0" err="1" smtClean="0">
                <a:latin typeface="Bookman Old Style" panose="02050604050505020204" pitchFamily="18" charset="0"/>
              </a:rPr>
              <a:t>Biskuit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или англ. </a:t>
            </a:r>
            <a:r>
              <a:rPr lang="en-US" dirty="0" smtClean="0">
                <a:latin typeface="Bookman Old Style" panose="02050604050505020204" pitchFamily="18" charset="0"/>
              </a:rPr>
              <a:t>biscuit «</a:t>
            </a:r>
            <a:r>
              <a:rPr lang="ru-RU" dirty="0" smtClean="0">
                <a:latin typeface="Bookman Old Style" panose="02050604050505020204" pitchFamily="18" charset="0"/>
              </a:rPr>
              <a:t>сухое печенье». Первоисточник: ст.-франц.</a:t>
            </a:r>
            <a:r>
              <a:rPr lang="en-US" dirty="0" err="1" smtClean="0">
                <a:latin typeface="Bookman Old Style" panose="02050604050505020204" pitchFamily="18" charset="0"/>
              </a:rPr>
              <a:t>bescuit</a:t>
            </a:r>
            <a:r>
              <a:rPr lang="en-US" dirty="0" smtClean="0">
                <a:latin typeface="Bookman Old Style" panose="02050604050505020204" pitchFamily="18" charset="0"/>
              </a:rPr>
              <a:t>, </a:t>
            </a:r>
            <a:r>
              <a:rPr lang="ru-RU" dirty="0" err="1" smtClean="0">
                <a:latin typeface="Bookman Old Style" panose="02050604050505020204" pitchFamily="18" charset="0"/>
              </a:rPr>
              <a:t>продожающее</a:t>
            </a:r>
            <a:r>
              <a:rPr lang="ru-RU" dirty="0" smtClean="0">
                <a:latin typeface="Bookman Old Style" panose="02050604050505020204" pitchFamily="18" charset="0"/>
              </a:rPr>
              <a:t> лат. </a:t>
            </a:r>
            <a:r>
              <a:rPr lang="en-US" dirty="0" err="1" smtClean="0">
                <a:latin typeface="Bookman Old Style" panose="02050604050505020204" pitchFamily="18" charset="0"/>
              </a:rPr>
              <a:t>bis</a:t>
            </a: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dirty="0" err="1" smtClean="0">
                <a:latin typeface="Bookman Old Style" panose="02050604050505020204" pitchFamily="18" charset="0"/>
              </a:rPr>
              <a:t>coctus</a:t>
            </a:r>
            <a:r>
              <a:rPr lang="en-US" dirty="0" smtClean="0">
                <a:latin typeface="Bookman Old Style" panose="02050604050505020204" pitchFamily="18" charset="0"/>
              </a:rPr>
              <a:t> «</a:t>
            </a:r>
            <a:r>
              <a:rPr lang="ru-RU" dirty="0" smtClean="0">
                <a:latin typeface="Bookman Old Style" panose="02050604050505020204" pitchFamily="18" charset="0"/>
              </a:rPr>
              <a:t>дважды печеный».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69875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/>
                <a:ea typeface="+mj-lt"/>
                <a:cs typeface="+mj-lt"/>
              </a:rPr>
              <a:t>Анализ статей из этимологического словаря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340" y="1196753"/>
            <a:ext cx="45326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semeyniy63.ru/images/poleznye-sovety/biskvi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566" y="5203333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ytimg.com/vi/f2XrgRcwLu4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95531"/>
            <a:ext cx="2413873" cy="13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Краткий словарь дизайнера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92514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Bookman Old Style"/>
                <a:ea typeface="+mn-lt"/>
                <a:cs typeface="+mn-lt"/>
              </a:rPr>
              <a:t>Апгре́йд</a:t>
            </a:r>
            <a:r>
              <a:rPr lang="ru-RU" b="1" dirty="0" smtClean="0">
                <a:latin typeface="Bookman Old Style"/>
                <a:ea typeface="+mn-lt"/>
                <a:cs typeface="+mn-lt"/>
              </a:rPr>
              <a:t> 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(англицизм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upgrade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) — модернизация, обновление (программного обеспечения, аппаратуры).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Бренд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(англ.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brand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, [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brænd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] — клеймо) — знак, рейтинг товара,  торговая марка, которая в представлении потребителя имеет определённые характерные ценные свойства и атрибуты.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Bookman Old Style"/>
                <a:ea typeface="+mn-lt"/>
                <a:cs typeface="+mn-lt"/>
              </a:rPr>
              <a:t>Диза́йн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(от англ.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design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— проектировать, а также проект,) —конструирование вещей, машин, интерьеров, основанное на принципах сочетания удобства, экономичности и красоты. 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Bookman Old Style"/>
                <a:ea typeface="+mn-lt"/>
                <a:cs typeface="+mn-lt"/>
              </a:rPr>
              <a:t>Дедла́йн</a:t>
            </a:r>
            <a:r>
              <a:rPr lang="ru-RU" b="1" dirty="0" smtClean="0">
                <a:latin typeface="Bookman Old Style"/>
                <a:ea typeface="+mn-lt"/>
                <a:cs typeface="+mn-lt"/>
              </a:rPr>
              <a:t> 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(от англ.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deadline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) — крайний срок (дата и/или время), к которому должна быть выполнена задача. 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Доминанта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— (лат.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dominans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,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dominantis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) — господствующий. В графическом дизайне — самый активный, контрастный элемент в композиции листа.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Иллюстрация 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— визуализация текста в книге, журнале, газете.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Интерьер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— Интерьером называют оформление внутри разных помещений — жилых комнат, дворцов, общественных зданий.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Каталог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(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позднелат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. </a:t>
            </a:r>
            <a:r>
              <a:rPr lang="ru-RU" dirty="0" err="1" smtClean="0">
                <a:latin typeface="Bookman Old Style"/>
                <a:ea typeface="+mn-lt"/>
                <a:cs typeface="+mn-lt"/>
              </a:rPr>
              <a:t>catalogus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— перечень, список). Указатель художников или произведений искусства в алфавитном порядке.</a:t>
            </a:r>
          </a:p>
          <a:p>
            <a:pPr marL="0" indent="0" algn="just">
              <a:buNone/>
            </a:pPr>
            <a:r>
              <a:rPr lang="ru-RU" b="1" dirty="0" smtClean="0">
                <a:latin typeface="Bookman Old Style"/>
                <a:ea typeface="+mn-lt"/>
                <a:cs typeface="+mn-lt"/>
              </a:rPr>
              <a:t>Китч</a:t>
            </a:r>
            <a:r>
              <a:rPr lang="ru-RU" dirty="0" smtClean="0">
                <a:latin typeface="Bookman Old Style"/>
                <a:ea typeface="+mn-lt"/>
                <a:cs typeface="+mn-lt"/>
              </a:rPr>
              <a:t> — примитивный, тупой (кухонный) «дизайн», в настоящее время определение носит оттенок пренебрежения и презрения. </a:t>
            </a:r>
            <a:endParaRPr lang="ru-RU" dirty="0" smtClean="0">
              <a:latin typeface="Bookman Old Style"/>
              <a:cs typeface="Calibri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85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Краткий словарь дизайнера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КОВОРКИНГ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 (англ. </a:t>
            </a:r>
            <a:r>
              <a:rPr lang="ru-RU" sz="1300" dirty="0" err="1" smtClean="0">
                <a:latin typeface="Bookman Old Style"/>
                <a:ea typeface="+mn-lt"/>
                <a:cs typeface="+mn-lt"/>
              </a:rPr>
              <a:t>co-working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 — совместно работающие) — это актуальная модель организации рабочего пространства </a:t>
            </a:r>
            <a:r>
              <a:rPr lang="ru-RU" sz="1300" dirty="0" err="1" smtClean="0">
                <a:latin typeface="Bookman Old Style"/>
                <a:ea typeface="+mn-lt"/>
                <a:cs typeface="+mn-lt"/>
              </a:rPr>
              <a:t>фрилансера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, в которой участники, оставаясь независимыми, используют общее помещение для своей деятельности. 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КОПИЯ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 (лат. </a:t>
            </a:r>
            <a:r>
              <a:rPr lang="ru-RU" sz="1300" dirty="0" err="1" smtClean="0">
                <a:latin typeface="Bookman Old Style"/>
                <a:ea typeface="+mn-lt"/>
                <a:cs typeface="+mn-lt"/>
              </a:rPr>
              <a:t>Copia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 — множество, запас). Художественное произведение, повторяющее другое произведение с целью воспроизвести его как можно точнее.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ЛЕТТЕРИНГ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 (англ., «</a:t>
            </a:r>
            <a:r>
              <a:rPr lang="ru-RU" sz="1300" dirty="0" err="1" smtClean="0">
                <a:latin typeface="Bookman Old Style"/>
                <a:ea typeface="+mn-lt"/>
                <a:cs typeface="+mn-lt"/>
              </a:rPr>
              <a:t>lettering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» — надпись) –  Шрифтовая композиция.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ЛОГОТИП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 (греч., — отпечаток слова) — термин, обозначающий адреса, названия или торговые марки, отлитые в виде печатной формы единым куском.</a:t>
            </a: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ОРИГИНАЛ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 (от лат. </a:t>
            </a:r>
            <a:r>
              <a:rPr lang="ru-RU" sz="1300" dirty="0" err="1" smtClean="0">
                <a:latin typeface="Bookman Old Style"/>
                <a:ea typeface="+mn-lt"/>
                <a:cs typeface="+mn-lt"/>
              </a:rPr>
              <a:t>Originalis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 — первоначальный). В области изобразительного искусства — подлинное художественное произведение в отличие от подделки, копии (см.) или репродукции.</a:t>
            </a:r>
            <a:endParaRPr lang="ru-RU" sz="1300" dirty="0" smtClean="0">
              <a:latin typeface="Bookman Old Style"/>
              <a:cs typeface="Calibri"/>
            </a:endParaRP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ea typeface="+mn-lt"/>
                <a:cs typeface="+mn-lt"/>
              </a:rPr>
              <a:t>ОРНАМЕНТ. </a:t>
            </a:r>
            <a:r>
              <a:rPr lang="ru-RU" sz="1300" dirty="0" smtClean="0">
                <a:latin typeface="Bookman Old Style"/>
                <a:ea typeface="+mn-lt"/>
                <a:cs typeface="+mn-lt"/>
              </a:rPr>
              <a:t>Орнаментом называют узор, с повторяющимися в определённом порядке рисунками.</a:t>
            </a:r>
            <a:endParaRPr lang="ru-RU" sz="1300" dirty="0" smtClean="0">
              <a:latin typeface="Bookman Old Style"/>
              <a:cs typeface="Calibri"/>
            </a:endParaRP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cs typeface="Calibri"/>
              </a:rPr>
              <a:t>ПЕЧАТЬ</a:t>
            </a:r>
            <a:r>
              <a:rPr lang="ru-RU" sz="1300" dirty="0" smtClean="0">
                <a:latin typeface="Bookman Old Style"/>
                <a:cs typeface="Calibri"/>
              </a:rPr>
              <a:t> (</a:t>
            </a:r>
            <a:r>
              <a:rPr lang="ru-RU" sz="1300" dirty="0" err="1" smtClean="0">
                <a:latin typeface="Bookman Old Style"/>
                <a:cs typeface="Calibri"/>
              </a:rPr>
              <a:t>анг</a:t>
            </a:r>
            <a:r>
              <a:rPr lang="ru-RU" sz="1300" dirty="0" smtClean="0">
                <a:latin typeface="Bookman Old Style"/>
                <a:cs typeface="Calibri"/>
              </a:rPr>
              <a:t>.,»</a:t>
            </a:r>
            <a:r>
              <a:rPr lang="ru-RU" sz="1300" dirty="0" err="1" smtClean="0">
                <a:latin typeface="Bookman Old Style"/>
                <a:cs typeface="Calibri"/>
              </a:rPr>
              <a:t>seal</a:t>
            </a:r>
            <a:r>
              <a:rPr lang="ru-RU" sz="1300" dirty="0" smtClean="0">
                <a:latin typeface="Bookman Old Style"/>
                <a:cs typeface="Calibri"/>
              </a:rPr>
              <a:t>» — печать, восходит к лат., » </a:t>
            </a:r>
            <a:r>
              <a:rPr lang="ru-RU" sz="1300" dirty="0" err="1" smtClean="0">
                <a:latin typeface="Bookman Old Style"/>
                <a:cs typeface="Calibri"/>
              </a:rPr>
              <a:t>sigillum</a:t>
            </a:r>
            <a:r>
              <a:rPr lang="ru-RU" sz="1300" dirty="0" smtClean="0">
                <a:latin typeface="Bookman Old Style"/>
                <a:cs typeface="Calibri"/>
              </a:rPr>
              <a:t>» — печать, а это, в свою очередь, служит уменьшительным от «</a:t>
            </a:r>
            <a:r>
              <a:rPr lang="ru-RU" sz="1300" dirty="0" err="1" smtClean="0">
                <a:latin typeface="Bookman Old Style"/>
                <a:cs typeface="Calibri"/>
              </a:rPr>
              <a:t>signum</a:t>
            </a:r>
            <a:r>
              <a:rPr lang="ru-RU" sz="1300" dirty="0" smtClean="0">
                <a:latin typeface="Bookman Old Style"/>
                <a:cs typeface="Calibri"/>
              </a:rPr>
              <a:t>» — знак) — обычно выгравированная в металле эмблема или знак, используемая для оттиска на бумаге или сургуче как символ идентификации владельца или полученных полномочий.</a:t>
            </a:r>
            <a:endParaRPr lang="en-US" sz="1300" dirty="0" smtClean="0">
              <a:latin typeface="Bookman Old Style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cs typeface="Calibri"/>
              </a:rPr>
              <a:t>ПОСТЕР</a:t>
            </a:r>
            <a:r>
              <a:rPr lang="ru-RU" sz="1300" dirty="0" smtClean="0">
                <a:latin typeface="Bookman Old Style"/>
                <a:cs typeface="Calibri"/>
              </a:rPr>
              <a:t>, или более привычное для нас — плакат — крупноформатное, изображение, сделанное в рекламных, агитационных, информационных или просветительских целях. </a:t>
            </a:r>
            <a:endParaRPr lang="en-US" sz="1300" dirty="0" smtClean="0">
              <a:latin typeface="Bookman Old Style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cs typeface="Calibri"/>
              </a:rPr>
              <a:t>ПЛАГИАТ. </a:t>
            </a:r>
            <a:r>
              <a:rPr lang="ru-RU" sz="1300" dirty="0" smtClean="0">
                <a:latin typeface="Bookman Old Style"/>
                <a:cs typeface="Calibri"/>
              </a:rPr>
              <a:t>Выдача чужого произведения за своё или незаконное опубликование чужого произведения под своим именем, присвоение авторства.</a:t>
            </a:r>
            <a:endParaRPr lang="en-US" sz="1300" dirty="0" smtClean="0">
              <a:latin typeface="Bookman Old Style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ru-RU" sz="1300" b="1" dirty="0" smtClean="0">
                <a:latin typeface="Bookman Old Style"/>
                <a:cs typeface="Calibri"/>
              </a:rPr>
              <a:t>ПРОЕКТ</a:t>
            </a:r>
            <a:r>
              <a:rPr lang="ru-RU" sz="1300" dirty="0" smtClean="0">
                <a:latin typeface="Bookman Old Style"/>
                <a:cs typeface="Calibri"/>
              </a:rPr>
              <a:t> (от лат. </a:t>
            </a:r>
            <a:r>
              <a:rPr lang="ru-RU" sz="1300" dirty="0" err="1" smtClean="0">
                <a:latin typeface="Bookman Old Style"/>
                <a:cs typeface="Calibri"/>
              </a:rPr>
              <a:t>projectus</a:t>
            </a:r>
            <a:r>
              <a:rPr lang="ru-RU" sz="1300" dirty="0" smtClean="0">
                <a:latin typeface="Bookman Old Style"/>
                <a:cs typeface="Calibri"/>
              </a:rPr>
              <a:t>, букв. — брошенный вперед) 1) совокупность документов (расчетов, чертежей и др.) для создания какого-либо сооружения или изделия. 2) Предварительный текст какого-либо документа. 3) Замысел, план.</a:t>
            </a:r>
            <a:endParaRPr lang="en-US" sz="1300" dirty="0" smtClean="0">
              <a:latin typeface="Bookman Old Style"/>
              <a:ea typeface="+mn-lt"/>
              <a:cs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2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Краткий словарь дизайнера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ПОСТЕР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, или более привычное для нас — плакат — крупноформатное, изображение, сделанное в рекламных, агитационных, информационных или просветительских целях. 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ПЛАГИАТ.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Выдача чужого произведения за своё или незаконное опубликование чужого произведения под своим именем, присвоение авторства.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ПРОЕКТ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 (от лат. </a:t>
            </a:r>
            <a:r>
              <a:rPr lang="ru-RU" sz="1400" dirty="0" err="1" smtClean="0">
                <a:latin typeface="Bookman Old Style"/>
                <a:ea typeface="+mn-lt"/>
                <a:cs typeface="+mn-lt"/>
              </a:rPr>
              <a:t>projectus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, букв. — брошенный вперед) 1) совокупность документов (расчетов, чертежей и др.) для создания какого-либо сооружения или изделия. 2) Предварительный текст какого-либо документа. 3) Замысел, план.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РАКУРС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(франц. </a:t>
            </a:r>
            <a:r>
              <a:rPr lang="ru-RU" sz="1400" dirty="0" err="1" smtClean="0">
                <a:latin typeface="Bookman Old Style"/>
                <a:ea typeface="+mn-lt"/>
                <a:cs typeface="+mn-lt"/>
              </a:rPr>
              <a:t>Raccourcir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 — укорачивать, сокращать). Перспективное сокращение формы предмета, приводящее к изменению его привычных очертаний. 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РИСУНОК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— разновидность художественной графики, основанная на технических средствах и возможностях рисования. 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СИМВОЛ -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 знак, который связан с обозначаемой им предметностью так, что смысл знака и его предмет представлены только самим знаком и раскрываются лишь через его интерпретацию.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СТИЛЬ,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общность образной системы, средств художественной выразительности, творческих приемов, обусловленная единством идейно-художественного содержания.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ТОВАРНЫЙ ЗНАК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— обозначает, что выпуск товаров или предоставление услуг осуществляется фирмой, имеющей этот знак.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ea typeface="+mn-lt"/>
                <a:cs typeface="+mn-lt"/>
              </a:rPr>
              <a:t>ФИРМЕННЫЙ СТИЛЬ </a:t>
            </a:r>
            <a:r>
              <a:rPr lang="ru-RU" sz="1400" dirty="0" smtClean="0">
                <a:latin typeface="Bookman Old Style"/>
                <a:ea typeface="+mn-lt"/>
                <a:cs typeface="+mn-lt"/>
              </a:rPr>
              <a:t>—  это набор визуальных, вербальных и иных элементов, совокупность которых создает уникальный образ бренда в коммуникациях. </a:t>
            </a:r>
          </a:p>
          <a:p>
            <a:pPr marL="0" indent="0">
              <a:buNone/>
            </a:pPr>
            <a:r>
              <a:rPr lang="ru-RU" sz="1400" b="1" dirty="0" smtClean="0">
                <a:latin typeface="Bookman Old Style"/>
                <a:cs typeface="Calibri"/>
              </a:rPr>
              <a:t>ЭПИГОНСТВО</a:t>
            </a:r>
            <a:r>
              <a:rPr lang="ru-RU" sz="1400" dirty="0" smtClean="0">
                <a:latin typeface="Bookman Old Style"/>
                <a:cs typeface="Calibri"/>
              </a:rPr>
              <a:t> — подражательная, лишённая творческой оригинальности деятельность в любой интеллектуальной сфере, в </a:t>
            </a:r>
            <a:r>
              <a:rPr lang="ru-RU" sz="1400" dirty="0" err="1" smtClean="0">
                <a:latin typeface="Bookman Old Style"/>
                <a:cs typeface="Calibri"/>
              </a:rPr>
              <a:t>т.ч</a:t>
            </a:r>
            <a:r>
              <a:rPr lang="ru-RU" sz="1400" dirty="0" smtClean="0">
                <a:latin typeface="Bookman Old Style"/>
                <a:cs typeface="Calibri"/>
              </a:rPr>
              <a:t>. в дизайне.</a:t>
            </a:r>
            <a:endParaRPr lang="en-US" sz="1400" dirty="0" smtClean="0">
              <a:latin typeface="Bookman Old Style"/>
              <a:ea typeface="+mn-lt"/>
              <a:cs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ОПРОСЫ ДЛЯ РЕФЛЕКСИИ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257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ВИДЫ СЛОВАРЕЙ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НАЗНАЧЕНИЕ СЛОВАРЕЙ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ЧТО ВХОДИТ В КРАТКИЙ  СЛОВАРЬ ДИЗАЙНЕРА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ПРИВЕДИТЕ ПРИМЕРЫ  ТЕРМИНОВ ИЗ КРАТКОГО СЛОВАРЯ ДИЗАЙНЕРА</a:t>
            </a:r>
          </a:p>
          <a:p>
            <a:pPr>
              <a:buAutoNum type="arabicPeriod"/>
            </a:pPr>
            <a:endParaRPr lang="en-US" sz="1400" dirty="0" smtClean="0">
              <a:latin typeface="Bookman Old Style"/>
              <a:ea typeface="+mn-lt"/>
              <a:cs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41568" cy="79208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Список используемой литературы: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2400" dirty="0" smtClean="0"/>
              <a:t>1. Словарь </a:t>
            </a:r>
            <a:r>
              <a:rPr lang="ru-RU" sz="2400" dirty="0" smtClean="0"/>
              <a:t>неологизмов </a:t>
            </a:r>
            <a:r>
              <a:rPr lang="ru-RU" sz="2400" dirty="0" err="1" smtClean="0"/>
              <a:t>Велимира</a:t>
            </a:r>
            <a:r>
              <a:rPr lang="ru-RU" sz="2400" dirty="0" smtClean="0"/>
              <a:t> Хлебникова</a:t>
            </a:r>
          </a:p>
          <a:p>
            <a:pPr marL="0" indent="0">
              <a:buNone/>
            </a:pPr>
            <a:r>
              <a:rPr lang="en-US" sz="2400" dirty="0" smtClean="0">
                <a:latin typeface="Bookman Old Style"/>
                <a:ea typeface="+mn-lt"/>
                <a:cs typeface="+mn-lt"/>
                <a:hlinkClick r:id="rId2"/>
              </a:rPr>
              <a:t>https</a:t>
            </a:r>
            <a:r>
              <a:rPr lang="en-US" sz="2400" dirty="0" smtClean="0">
                <a:latin typeface="Bookman Old Style"/>
                <a:ea typeface="+mn-lt"/>
                <a:cs typeface="+mn-lt"/>
                <a:hlinkClick r:id="rId2"/>
              </a:rPr>
              <a:t>://istina.msu.ru/publications/book/998005</a:t>
            </a:r>
            <a:r>
              <a:rPr lang="en-US" sz="2400" dirty="0" smtClean="0">
                <a:latin typeface="Bookman Old Style"/>
                <a:ea typeface="+mn-lt"/>
                <a:cs typeface="+mn-lt"/>
                <a:hlinkClick r:id="rId2"/>
              </a:rPr>
              <a:t>/</a:t>
            </a:r>
            <a:endParaRPr lang="ru-RU" sz="2400" dirty="0" smtClean="0">
              <a:latin typeface="Bookman Old Style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2. </a:t>
            </a:r>
            <a:r>
              <a:rPr lang="ru-RU" sz="2400" dirty="0" smtClean="0"/>
              <a:t>Этимологический словарь Преображенского</a:t>
            </a:r>
          </a:p>
          <a:p>
            <a:pPr marL="0" indent="0">
              <a:buNone/>
            </a:pPr>
            <a:r>
              <a:rPr lang="en-US" sz="2400" dirty="0" smtClean="0">
                <a:latin typeface="Bookman Old Style"/>
                <a:ea typeface="+mn-lt"/>
                <a:cs typeface="+mn-lt"/>
                <a:hlinkClick r:id="rId3"/>
              </a:rPr>
              <a:t>http://</a:t>
            </a:r>
            <a:r>
              <a:rPr lang="en-US" sz="2400" dirty="0" smtClean="0">
                <a:latin typeface="Bookman Old Style"/>
                <a:ea typeface="+mn-lt"/>
                <a:cs typeface="+mn-lt"/>
                <a:hlinkClick r:id="rId3"/>
              </a:rPr>
              <a:t>www.slovorod.ru/etym-preobrazh/index.html</a:t>
            </a:r>
            <a:endParaRPr lang="ru-RU" sz="2400" dirty="0" smtClean="0">
              <a:latin typeface="Bookman Old Style"/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400" dirty="0" smtClean="0">
                <a:latin typeface="Bookman Old Style"/>
                <a:ea typeface="+mn-lt"/>
                <a:cs typeface="+mn-lt"/>
              </a:rPr>
              <a:t>3. </a:t>
            </a:r>
            <a:r>
              <a:rPr lang="ru-RU" sz="2400" dirty="0" smtClean="0"/>
              <a:t>Словарь дизайнерских терминов</a:t>
            </a:r>
          </a:p>
          <a:p>
            <a:pPr marL="0" indent="0">
              <a:buNone/>
            </a:pPr>
            <a:r>
              <a:rPr lang="en-US" sz="2400" dirty="0" smtClean="0">
                <a:latin typeface="Bookman Old Style"/>
                <a:ea typeface="+mn-lt"/>
                <a:cs typeface="+mn-lt"/>
                <a:hlinkClick r:id="rId4"/>
              </a:rPr>
              <a:t>http</a:t>
            </a:r>
            <a:r>
              <a:rPr lang="en-US" sz="2400" dirty="0" smtClean="0">
                <a:latin typeface="Bookman Old Style"/>
                <a:ea typeface="+mn-lt"/>
                <a:cs typeface="+mn-lt"/>
                <a:hlinkClick r:id="rId4"/>
              </a:rPr>
              <a:t>://</a:t>
            </a:r>
            <a:r>
              <a:rPr lang="en-US" sz="2400" dirty="0" smtClean="0">
                <a:latin typeface="Bookman Old Style"/>
                <a:ea typeface="+mn-lt"/>
                <a:cs typeface="+mn-lt"/>
                <a:hlinkClick r:id="rId4"/>
              </a:rPr>
              <a:t>blog.romashin-design.com/download_file</a:t>
            </a:r>
            <a:endParaRPr lang="ru-RU" sz="2400" dirty="0" smtClean="0">
              <a:latin typeface="Bookman Old Style"/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 smtClean="0">
              <a:latin typeface="Bookman Old Style"/>
              <a:ea typeface="+mn-lt"/>
              <a:cs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goodfon.ru/original/3840x2400/1/fa/knigi-books-knizhki-znaniya-18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0" r="71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8772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715404" y="6500834"/>
            <a:ext cx="428596" cy="357166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3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9D5D90-92B2-4ABB-B9FA-1A77BD45C0BD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04663"/>
            <a:ext cx="846043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 smtClean="0">
                <a:solidFill>
                  <a:schemeClr val="bg1"/>
                </a:solidFill>
                <a:latin typeface="Bookman Old Style"/>
              </a:rPr>
              <a:t>Содержание</a:t>
            </a:r>
            <a:endParaRPr lang="ru-RU" sz="2400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44291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-формируемые компетенции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-цели и задачи</a:t>
            </a:r>
            <a:endParaRPr lang="ru-RU" sz="2600" dirty="0" smtClean="0">
              <a:solidFill>
                <a:srgbClr val="3A1D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-аннотация к словарю В. Хлебникова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-аннотация к словарю А.Г. Преображенского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-краткий список условных обозначений в толковом словаре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-анализ статей из словаря неологизмов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-анализ статей из этимологического словаря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-краткий словарь дизайнера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3A1D00"/>
                </a:solidFill>
                <a:latin typeface="Bookman Old Style" pitchFamily="18" charset="0"/>
                <a:cs typeface="Times New Roman" pitchFamily="18" charset="0"/>
              </a:rPr>
              <a:t>-список используемой литературы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3A1D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3A1D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3A1D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0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1. Понимать сущность и социальную значимость своей будущей профессии, проявлять к ней устойчивый интерес.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2. Организовывать собственную деятельность, выбирать типовые методы и способы выполнения профессиональных задач, оценивать их эффективность и качество.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3. Принимать решения в стандартных и нестандартных ситуациях и нести за них ответственность.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4. Осуществлять поиск и использование информации, необходимой для эффективного выполнения профессиональных задач, профессионального и личностного развития.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5. Использовать информационно-коммуникационные технологии в профессиональной деятельности.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6. Работать в коллективе, эффективно общаться с коллегами, руководством, потребителями.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7. Брать на себя ответственность за работу членов команды (подчиненных), за результат выполнения заданий.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8. Самостоятельно определять задачи профессионального и личностного развития, заниматься самообразованием, осознанно планировать повышение квалификации.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3A1D00"/>
                </a:solidFill>
                <a:latin typeface="Century Gothic" pitchFamily="34" charset="0"/>
                <a:cs typeface="Times New Roman" pitchFamily="18" charset="0"/>
              </a:rPr>
              <a:t>ОК 9. Ориентироваться в условиях частой смены технологий в профессиональной деятельности.</a:t>
            </a:r>
          </a:p>
          <a:p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9D5D90-92B2-4ABB-B9FA-1A77BD45C0BD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04663"/>
            <a:ext cx="846043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 smtClean="0">
                <a:solidFill>
                  <a:schemeClr val="bg1"/>
                </a:solidFill>
                <a:latin typeface="Bookman Old Style"/>
              </a:rPr>
              <a:t>Формируемые общие компетенции</a:t>
            </a:r>
            <a:endParaRPr lang="ru-RU" sz="2400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101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Цель: Ознакомление обучающихся с видами словарей, их отличительными особенностями. Использование словарей в профессиональной деятельности.</a:t>
            </a:r>
          </a:p>
          <a:p>
            <a:pPr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Bookman Old Style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Bookman Old Style" pitchFamily="18" charset="0"/>
              </a:rPr>
              <a:t>Сформировать у обучающихся необходимости использования словарей;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Bookman Old Style" pitchFamily="18" charset="0"/>
              </a:rPr>
              <a:t>Сформировать понимание у обучающихся о разновидности словарей и их использовании;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Bookman Old Style" pitchFamily="18" charset="0"/>
              </a:rPr>
              <a:t>Развивать навыки работы со словарем в профессиональной деятельности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9D5D90-92B2-4ABB-B9FA-1A77BD45C0BD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04663"/>
            <a:ext cx="846043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 smtClean="0">
                <a:solidFill>
                  <a:schemeClr val="bg1"/>
                </a:solidFill>
                <a:latin typeface="Bookman Old Style"/>
              </a:rPr>
              <a:t>Цели и задачи</a:t>
            </a:r>
            <a:endParaRPr lang="ru-RU" sz="2400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101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C9D5D90-92B2-4ABB-B9FA-1A77BD45C0BD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04663"/>
            <a:ext cx="8460432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 smtClean="0">
                <a:solidFill>
                  <a:schemeClr val="bg1"/>
                </a:solidFill>
                <a:latin typeface="Bookman Old Style"/>
              </a:rPr>
              <a:t>Аннотация</a:t>
            </a:r>
            <a:r>
              <a:rPr lang="en-US" altLang="en-US" sz="2400" dirty="0" smtClean="0">
                <a:solidFill>
                  <a:schemeClr val="bg1"/>
                </a:solidFill>
                <a:latin typeface="Bookman Old Style"/>
              </a:rPr>
              <a:t> к </a:t>
            </a:r>
            <a:r>
              <a:rPr lang="ru-RU" altLang="en-US" sz="2400" dirty="0" smtClean="0">
                <a:solidFill>
                  <a:schemeClr val="bg1"/>
                </a:solidFill>
                <a:latin typeface="Bookman Old Style"/>
              </a:rPr>
              <a:t>с</a:t>
            </a:r>
            <a:r>
              <a:rPr lang="en-US" altLang="en-US" sz="2400" dirty="0" err="1" smtClean="0">
                <a:solidFill>
                  <a:schemeClr val="bg1"/>
                </a:solidFill>
                <a:latin typeface="Bookman Old Style"/>
              </a:rPr>
              <a:t>ловарю</a:t>
            </a:r>
            <a:r>
              <a:rPr lang="en-US" altLang="en-US" sz="2400" dirty="0" smtClean="0">
                <a:solidFill>
                  <a:schemeClr val="bg1"/>
                </a:solidFill>
                <a:latin typeface="Bookman Old Style"/>
              </a:rPr>
              <a:t> неологизмов </a:t>
            </a:r>
            <a:r>
              <a:rPr lang="en-US" altLang="en-US" sz="2400" dirty="0" err="1" smtClean="0">
                <a:solidFill>
                  <a:schemeClr val="bg1"/>
                </a:solidFill>
                <a:latin typeface="Bookman Old Style"/>
              </a:rPr>
              <a:t>В.Хлебникова</a:t>
            </a:r>
            <a:endParaRPr lang="ru-RU" sz="2400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1FBDD6C7-4CC8-487B-B6BB-20DE4E796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952" y="1550325"/>
            <a:ext cx="4346104" cy="47813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en-US" altLang="en-US" sz="1600" dirty="0">
                <a:latin typeface="Bookman Old Style"/>
                <a:cs typeface="Calibri"/>
              </a:rPr>
              <a:t>Словарь неологизмов - ценный труд, необходимое пособие и руководство, в котором заключены и постоянно вводятся плоды непрерывной эволюции русского языка - неологизмы. Беспрерывное развитие и разнообразие речи, коим результатом является рождение неологизмов, - непрерывная развивающаяся тенденция, и, чтобы считаться достаточно образованным человеком в современном обществе, просто необходимо быть в курсе новшеств в оной области. В этом читателю поможет результат хлебниковского лексического фонда - Лексический словарь неологизмов, вобравший в себя слова из народного говора, новейшие выражения и многое </a:t>
            </a:r>
            <a:r>
              <a:rPr lang="en-US" altLang="en-US" sz="1600" dirty="0" err="1">
                <a:latin typeface="Bookman Old Style"/>
                <a:cs typeface="Calibri"/>
              </a:rPr>
              <a:t>другое</a:t>
            </a:r>
            <a:r>
              <a:rPr lang="en-US" altLang="en-US" sz="1600" dirty="0">
                <a:latin typeface="Bookman Old Style"/>
                <a:cs typeface="Calibri"/>
              </a:rPr>
              <a:t>. </a:t>
            </a:r>
            <a:endParaRPr lang="ru-RU" sz="1600" dirty="0">
              <a:cs typeface="Calibri" panose="020F0502020204030204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643050"/>
            <a:ext cx="3660065" cy="47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Bookman Old Style"/>
                <a:cs typeface="Calibri Light"/>
              </a:rPr>
              <a:t>Аннотация к этимологическому словарю А.Г. Преображенского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5B19DFD5-BB34-47FF-87A3-D6D74355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1" y="1907811"/>
            <a:ext cx="422306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700" dirty="0">
                <a:latin typeface="Bookman Old Style"/>
                <a:cs typeface="Calibri"/>
              </a:rPr>
              <a:t>Один из самых известных и, по мнению многих специалистов, достоверных словарей по происхождению слов русского языка, также является самым крупным и важным трудом филолога Александра Георгиевича </a:t>
            </a:r>
            <a:r>
              <a:rPr lang="ru-RU" sz="1700" dirty="0" smtClean="0">
                <a:latin typeface="Bookman Old Style"/>
                <a:cs typeface="Calibri"/>
              </a:rPr>
              <a:t>Преображенского, считающийся </a:t>
            </a:r>
            <a:r>
              <a:rPr lang="ru-RU" sz="1700" dirty="0">
                <a:latin typeface="Bookman Old Style"/>
                <a:cs typeface="Calibri"/>
              </a:rPr>
              <a:t>по праву Памятником Русской </a:t>
            </a:r>
            <a:r>
              <a:rPr lang="ru-RU" sz="1700" dirty="0" smtClean="0">
                <a:latin typeface="Bookman Old Style"/>
                <a:cs typeface="Calibri"/>
              </a:rPr>
              <a:t>Словесности. Этимологический </a:t>
            </a:r>
            <a:r>
              <a:rPr lang="ru-RU" sz="1700" dirty="0">
                <a:latin typeface="Bookman Old Style"/>
                <a:cs typeface="Calibri"/>
              </a:rPr>
              <a:t>словарь Преображенского обладает крупным научным значением как с исторической, так и с этно-культурной точки зрения</a:t>
            </a:r>
            <a:r>
              <a:rPr lang="ru-RU" sz="1700" dirty="0" smtClean="0">
                <a:latin typeface="Bookman Old Style"/>
                <a:cs typeface="Calibri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700" dirty="0"/>
          </a:p>
        </p:txBody>
      </p:sp>
      <p:pic>
        <p:nvPicPr>
          <p:cNvPr id="3074" name="Picture 2" descr="https://kitchen.minemegashop.ru/img/1004432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4755"/>
            <a:ext cx="3865872" cy="5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63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istockphoto.com/photos/open-old-blank-book-with-clipping-path-picture-id119243239?k=6&amp;m=119243239&amp;s=612x612&amp;w=0&amp;h=lx0LNFmf8u41VhmLItH4A0xFmTuzNqviXfadZ_zi2C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61" y="1196752"/>
            <a:ext cx="815698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438CB86-9C17-47B6-A763-336B8330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5"/>
            <a:ext cx="8388424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Bookman Old Style"/>
                <a:cs typeface="Calibri Light"/>
              </a:rPr>
              <a:t>Краткий список условных обозначений в Толковом словаре</a:t>
            </a:r>
            <a:endParaRPr lang="ru-RU" sz="2400" dirty="0"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8B9CF296-95DE-4E1A-9B1C-1B5F173C1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799878"/>
            <a:ext cx="6192688" cy="4338364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ru-RU" sz="1600" b="1" dirty="0">
                <a:latin typeface="Bookman Old Style"/>
                <a:ea typeface="+mn-lt"/>
                <a:cs typeface="+mn-lt"/>
              </a:rPr>
              <a:t>||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 - отделение оттенков значений слова, если оное имеет два и более значений.</a:t>
            </a:r>
          </a:p>
          <a:p>
            <a:r>
              <a:rPr lang="ru-RU" sz="1600" b="1" dirty="0">
                <a:latin typeface="Bookman Old Style"/>
                <a:ea typeface="+mn-lt"/>
                <a:cs typeface="+mn-lt"/>
              </a:rPr>
              <a:t>◊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 - фразеология слова</a:t>
            </a:r>
          </a:p>
          <a:p>
            <a:r>
              <a:rPr lang="ru-RU" sz="1600" b="1" i="1" dirty="0">
                <a:latin typeface="Bookman Old Style"/>
                <a:ea typeface="+mn-lt"/>
                <a:cs typeface="+mn-lt"/>
              </a:rPr>
              <a:t>h </a:t>
            </a:r>
            <a:r>
              <a:rPr lang="ru-RU" sz="1600" i="1" dirty="0">
                <a:latin typeface="Bookman Old Style"/>
                <a:ea typeface="+mn-lt"/>
                <a:cs typeface="+mn-lt"/>
              </a:rPr>
              <a:t>- 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обозначение звука в слове (прим. </a:t>
            </a:r>
            <a:r>
              <a:rPr lang="ru-RU" sz="1600" b="1" dirty="0">
                <a:latin typeface="Bookman Old Style"/>
                <a:ea typeface="+mn-lt"/>
                <a:cs typeface="+mn-lt"/>
              </a:rPr>
              <a:t>г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 - "гоп!")</a:t>
            </a:r>
          </a:p>
          <a:p>
            <a:r>
              <a:rPr lang="ru-RU" sz="1600" b="1" i="1" dirty="0">
                <a:latin typeface="Bookman Old Style"/>
                <a:ea typeface="+mn-lt"/>
                <a:cs typeface="+mn-lt"/>
              </a:rPr>
              <a:t>Ə </a:t>
            </a:r>
            <a:r>
              <a:rPr lang="ru-RU" sz="1600" i="1" dirty="0">
                <a:latin typeface="Bookman Old Style"/>
                <a:ea typeface="+mn-lt"/>
                <a:cs typeface="+mn-lt"/>
              </a:rPr>
              <a:t>- 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указывается произношение слов, расходящееся с их правописанием, кроме случаев, подходящих под излагаемые ниже нормы литературного произношения</a:t>
            </a:r>
          </a:p>
          <a:p>
            <a:r>
              <a:rPr lang="ru-RU" sz="1600" b="1" dirty="0">
                <a:latin typeface="Bookman Old Style"/>
                <a:ea typeface="+mn-lt"/>
                <a:cs typeface="+mn-lt"/>
              </a:rPr>
              <a:t>( )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 - В тех случаях, в которых в практике наблюдается колебание правописания, в словаре указываются оба варианта</a:t>
            </a:r>
          </a:p>
          <a:p>
            <a:r>
              <a:rPr lang="ru-RU" sz="1600" b="1" dirty="0">
                <a:latin typeface="Bookman Old Style"/>
                <a:ea typeface="+mn-lt"/>
                <a:cs typeface="+mn-lt"/>
              </a:rPr>
              <a:t>§</a:t>
            </a:r>
            <a:r>
              <a:rPr lang="ru-RU" sz="1600" dirty="0">
                <a:latin typeface="Bookman Old Style"/>
                <a:ea typeface="+mn-lt"/>
                <a:cs typeface="+mn-lt"/>
              </a:rPr>
              <a:t> - в тексте словаря означает ссылку на параграф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31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19417E8-6A53-4825-89CD-FBB8CE16124F}"/>
              </a:ext>
            </a:extLst>
          </p:cNvPr>
          <p:cNvSpPr txBox="1">
            <a:spLocks/>
          </p:cNvSpPr>
          <p:nvPr/>
        </p:nvSpPr>
        <p:spPr>
          <a:xfrm>
            <a:off x="628650" y="1916832"/>
            <a:ext cx="3871342" cy="3875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dirty="0" smtClean="0">
                <a:solidFill>
                  <a:srgbClr val="FFFFFF"/>
                </a:solidFill>
                <a:latin typeface="Bookman Old Style"/>
                <a:cs typeface="Calibri Light"/>
              </a:rPr>
              <a:t>XXI века)</a:t>
            </a:r>
            <a:endParaRPr lang="ru-RU" sz="2700" dirty="0"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9742" y="365755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/>
                <a:cs typeface="Calibri Light"/>
              </a:rPr>
              <a:t>Анализ статей из словаря неологизмов (неологизмы XXI века)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742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Bookman Old Style" panose="02050604050505020204" pitchFamily="18" charset="0"/>
              </a:rPr>
              <a:t>Репост</a:t>
            </a:r>
            <a:r>
              <a:rPr lang="ru-RU" dirty="0">
                <a:latin typeface="Bookman Old Style" panose="02050604050505020204" pitchFamily="18" charset="0"/>
              </a:rPr>
              <a:t> (от англ. </a:t>
            </a:r>
            <a:r>
              <a:rPr lang="ru-RU" dirty="0" err="1">
                <a:latin typeface="Bookman Old Style" panose="02050604050505020204" pitchFamily="18" charset="0"/>
              </a:rPr>
              <a:t>re</a:t>
            </a:r>
            <a:r>
              <a:rPr lang="ru-RU" dirty="0">
                <a:latin typeface="Bookman Old Style" panose="02050604050505020204" pitchFamily="18" charset="0"/>
              </a:rPr>
              <a:t> — ‬снова, ещё раз; </a:t>
            </a:r>
            <a:r>
              <a:rPr lang="ru-RU" dirty="0" err="1">
                <a:latin typeface="Bookman Old Style" panose="02050604050505020204" pitchFamily="18" charset="0"/>
              </a:rPr>
              <a:t>post</a:t>
            </a:r>
            <a:r>
              <a:rPr lang="ru-RU" dirty="0">
                <a:latin typeface="Bookman Old Style" panose="02050604050505020204" pitchFamily="18" charset="0"/>
              </a:rPr>
              <a:t> — ‬сообщать, объявлять о чём-либо) — ‬повторная публикация какого-либо сообщения в пределах одного ресурса. Существует также дублет </a:t>
            </a:r>
            <a:r>
              <a:rPr lang="ru-RU" dirty="0" err="1">
                <a:latin typeface="Bookman Old Style" panose="02050604050505020204" pitchFamily="18" charset="0"/>
              </a:rPr>
              <a:t>перепост</a:t>
            </a:r>
            <a:r>
              <a:rPr lang="ru-RU" dirty="0">
                <a:latin typeface="Bookman Old Style" panose="02050604050505020204" pitchFamily="18" charset="0"/>
              </a:rPr>
              <a:t>. 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dovidkam.com/wp-content/uploads/2016/11/90fac8cd92ed7e8002350e59920be7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36" y="3258330"/>
            <a:ext cx="4597922" cy="328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0280892"/>
              </p:ext>
            </p:extLst>
          </p:nvPr>
        </p:nvGraphicFramePr>
        <p:xfrm>
          <a:off x="5601229" y="1445893"/>
          <a:ext cx="3363258" cy="509841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21086"/>
                <a:gridCol w="1121086"/>
                <a:gridCol w="1121086"/>
              </a:tblGrid>
              <a:tr h="426092"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effectLst/>
                          <a:hlinkClick r:id="rId4" tooltip="падеж"/>
                        </a:rPr>
                        <a:t>падеж</a:t>
                      </a:r>
                      <a:endParaRPr lang="ru-RU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5" tooltip="единственное число"/>
                        </a:rPr>
                        <a:t>ед. ч.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6" tooltip="множественное число"/>
                        </a:rPr>
                        <a:t>мн. ч.</a:t>
                      </a:r>
                      <a:endParaRPr lang="ru-RU"/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7" tooltip="именительный"/>
                        </a:rPr>
                        <a:t>Им.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репо́сты</a:t>
                      </a:r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8" tooltip="родительный"/>
                        </a:rPr>
                        <a:t>Р.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репо́ста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репо́стов</a:t>
                      </a:r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9" tooltip="дательный"/>
                        </a:rPr>
                        <a:t>Д.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репо́сту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репо́стам</a:t>
                      </a:r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0" tooltip="винительный"/>
                        </a:rPr>
                        <a:t>В.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репо́сты</a:t>
                      </a:r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1" tooltip="творительный"/>
                        </a:rPr>
                        <a:t>Тв.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репо́стом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репо́стами</a:t>
                      </a:r>
                    </a:p>
                  </a:txBody>
                  <a:tcPr marL="28575" marR="28575" marT="28575" marB="28575" anchor="ctr"/>
                </a:tc>
              </a:tr>
              <a:tr h="778721">
                <a:tc>
                  <a:txBody>
                    <a:bodyPr/>
                    <a:lstStyle/>
                    <a:p>
                      <a:r>
                        <a:rPr lang="ru-RU" u="none" strike="noStrike">
                          <a:effectLst/>
                          <a:hlinkClick r:id="rId12" tooltip="предложный"/>
                        </a:rPr>
                        <a:t>Пр.</a:t>
                      </a:r>
                      <a:endParaRPr lang="ru-RU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/>
                        <a:t>репо́сте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репо́стах</a:t>
                      </a: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1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inforico.ru/a/tipografiya-v-odincovo-piar-market-proizvodit-plastikovye-karty.--28c1-1347544164013864-1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56" y="4027131"/>
            <a:ext cx="3943541" cy="28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556" y="1484784"/>
            <a:ext cx="4378322" cy="319695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Bookman Old Style" panose="02050604050505020204" pitchFamily="18" charset="0"/>
              </a:rPr>
              <a:t>Пиар (от англ. сокр. PR (</a:t>
            </a:r>
            <a:r>
              <a:rPr lang="ru-RU" sz="1800" dirty="0" err="1">
                <a:latin typeface="Bookman Old Style" panose="02050604050505020204" pitchFamily="18" charset="0"/>
              </a:rPr>
              <a:t>public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relation</a:t>
            </a:r>
            <a:r>
              <a:rPr lang="ru-RU" sz="1800" dirty="0">
                <a:latin typeface="Bookman Old Style" panose="02050604050505020204" pitchFamily="18" charset="0"/>
              </a:rPr>
              <a:t>) — ‬связи с общественностью) — ‬практика создания и внедрения в сознание людей привлекательного образа кого, чего-либо. Также </a:t>
            </a:r>
            <a:r>
              <a:rPr lang="ru-RU" sz="1800" dirty="0" smtClean="0">
                <a:latin typeface="Bookman Old Style" panose="02050604050505020204" pitchFamily="18" charset="0"/>
              </a:rPr>
              <a:t>пиар -‬</a:t>
            </a:r>
            <a:r>
              <a:rPr lang="ru-RU" sz="1800" dirty="0">
                <a:latin typeface="Bookman Old Style" panose="02050604050505020204" pitchFamily="18" charset="0"/>
              </a:rPr>
              <a:t>первая часть сложных слов (ср.: пиар-акция, пиар-технология и пр.).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532440" cy="792088"/>
          </a:xfrm>
          <a:prstGeom prst="rect">
            <a:avLst/>
          </a:prstGeom>
          <a:solidFill>
            <a:srgbClr val="1C0D0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9742" y="365755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/>
                <a:cs typeface="Calibri Light"/>
              </a:rPr>
              <a:t>Анализ статей из словаря неологизмов (неологизмы XXI века)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50" name="Picture 6" descr="https://vk.vkfaces.com/846121/v846121533/ebb65/kdjq8vEQUQ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904" y="1412775"/>
            <a:ext cx="2473765" cy="24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nf.ru/sites/default/files/cms/wp-content/uploads/2017/04/adobestock_933615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603" y="4258924"/>
            <a:ext cx="3312368" cy="22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7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928</Words>
  <Application>Microsoft Office PowerPoint</Application>
  <PresentationFormat>Экран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Анализ статей из лингвистических словарей</vt:lpstr>
      <vt:lpstr>Слайд 2</vt:lpstr>
      <vt:lpstr>Слайд 3</vt:lpstr>
      <vt:lpstr>Слайд 4</vt:lpstr>
      <vt:lpstr>Слайд 5</vt:lpstr>
      <vt:lpstr>Аннотация к этимологическому словарю А.Г. Преображенского</vt:lpstr>
      <vt:lpstr>Краткий список условных обозначений в Толковом словаре</vt:lpstr>
      <vt:lpstr>Слайд 8</vt:lpstr>
      <vt:lpstr>Слайд 9</vt:lpstr>
      <vt:lpstr>Слайд 10</vt:lpstr>
      <vt:lpstr>Слайд 11</vt:lpstr>
      <vt:lpstr>Слайд 12</vt:lpstr>
      <vt:lpstr>Краткий словарь дизайнера</vt:lpstr>
      <vt:lpstr>Краткий словарь дизайнера</vt:lpstr>
      <vt:lpstr>Краткий словарь дизайнера</vt:lpstr>
      <vt:lpstr>ВОПРОСЫ ДЛЯ РЕФЛЕКСИИ</vt:lpstr>
      <vt:lpstr>Список используемой литературы: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User</cp:lastModifiedBy>
  <cp:revision>28</cp:revision>
  <dcterms:created xsi:type="dcterms:W3CDTF">2019-10-27T03:36:22Z</dcterms:created>
  <dcterms:modified xsi:type="dcterms:W3CDTF">2019-12-17T08:39:48Z</dcterms:modified>
</cp:coreProperties>
</file>